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handoutMasterIdLst>
    <p:handoutMasterId r:id="rId79"/>
  </p:handoutMasterIdLst>
  <p:sldIdLst>
    <p:sldId id="557" r:id="rId5"/>
    <p:sldId id="1074" r:id="rId6"/>
    <p:sldId id="1096" r:id="rId7"/>
    <p:sldId id="742" r:id="rId8"/>
    <p:sldId id="1087" r:id="rId9"/>
    <p:sldId id="1196" r:id="rId10"/>
    <p:sldId id="1092" r:id="rId11"/>
    <p:sldId id="1208" r:id="rId12"/>
    <p:sldId id="1095" r:id="rId13"/>
    <p:sldId id="1097" r:id="rId14"/>
    <p:sldId id="1093" r:id="rId15"/>
    <p:sldId id="1209" r:id="rId16"/>
    <p:sldId id="1210" r:id="rId17"/>
    <p:sldId id="1112" r:id="rId18"/>
    <p:sldId id="1113" r:id="rId19"/>
    <p:sldId id="1114" r:id="rId20"/>
    <p:sldId id="1115" r:id="rId21"/>
    <p:sldId id="1218" r:id="rId22"/>
    <p:sldId id="1116" r:id="rId23"/>
    <p:sldId id="1215" r:id="rId24"/>
    <p:sldId id="1217" r:id="rId25"/>
    <p:sldId id="1216" r:id="rId26"/>
    <p:sldId id="1117" r:id="rId27"/>
    <p:sldId id="1118" r:id="rId28"/>
    <p:sldId id="1119" r:id="rId29"/>
    <p:sldId id="1120" r:id="rId30"/>
    <p:sldId id="1121" r:id="rId31"/>
    <p:sldId id="1122" r:id="rId32"/>
    <p:sldId id="1194" r:id="rId33"/>
    <p:sldId id="1123" r:id="rId34"/>
    <p:sldId id="1124" r:id="rId35"/>
    <p:sldId id="1133" r:id="rId36"/>
    <p:sldId id="1135" r:id="rId37"/>
    <p:sldId id="1136" r:id="rId38"/>
    <p:sldId id="1137" r:id="rId39"/>
    <p:sldId id="1188" r:id="rId40"/>
    <p:sldId id="1142" r:id="rId41"/>
    <p:sldId id="1143" r:id="rId42"/>
    <p:sldId id="1144" r:id="rId43"/>
    <p:sldId id="1146" r:id="rId44"/>
    <p:sldId id="1147" r:id="rId45"/>
    <p:sldId id="1148" r:id="rId46"/>
    <p:sldId id="1159" r:id="rId47"/>
    <p:sldId id="1160" r:id="rId48"/>
    <p:sldId id="1190" r:id="rId49"/>
    <p:sldId id="1191" r:id="rId50"/>
    <p:sldId id="1161" r:id="rId51"/>
    <p:sldId id="1162" r:id="rId52"/>
    <p:sldId id="1163" r:id="rId53"/>
    <p:sldId id="1197" r:id="rId54"/>
    <p:sldId id="1198" r:id="rId55"/>
    <p:sldId id="1199" r:id="rId56"/>
    <p:sldId id="1200" r:id="rId57"/>
    <p:sldId id="1201" r:id="rId58"/>
    <p:sldId id="1202" r:id="rId59"/>
    <p:sldId id="1203" r:id="rId60"/>
    <p:sldId id="1204" r:id="rId61"/>
    <p:sldId id="1205" r:id="rId62"/>
    <p:sldId id="1206" r:id="rId63"/>
    <p:sldId id="1207" r:id="rId64"/>
    <p:sldId id="1192" r:id="rId65"/>
    <p:sldId id="1177" r:id="rId66"/>
    <p:sldId id="1179" r:id="rId67"/>
    <p:sldId id="1180" r:id="rId68"/>
    <p:sldId id="1193" r:id="rId69"/>
    <p:sldId id="1181" r:id="rId70"/>
    <p:sldId id="1182" r:id="rId71"/>
    <p:sldId id="1183" r:id="rId72"/>
    <p:sldId id="1184" r:id="rId73"/>
    <p:sldId id="1186" r:id="rId74"/>
    <p:sldId id="1187" r:id="rId75"/>
    <p:sldId id="1195" r:id="rId76"/>
    <p:sldId id="746" r:id="rId77"/>
  </p:sldIdLst>
  <p:sldSz cx="10680700" cy="7569200"/>
  <p:notesSz cx="6797675" cy="9926638"/>
  <p:custDataLst>
    <p:tags r:id="rId8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cmAuthor id="2" name="Michael Eibl" initials="ME" lastIdx="8" clrIdx="1"/>
  <p:cmAuthor id="3" name="Christina Vogl" initials="CV" lastIdx="1" clrIdx="2">
    <p:extLst>
      <p:ext uri="{19B8F6BF-5375-455C-9EA6-DF929625EA0E}">
        <p15:presenceInfo xmlns:p15="http://schemas.microsoft.com/office/powerpoint/2012/main" userId="Christina Vogl" providerId="None"/>
      </p:ext>
    </p:extLst>
  </p:cmAuthor>
  <p:cmAuthor id="4" name="Christofori Werner" initials="CW" lastIdx="8" clrIdx="3">
    <p:extLst>
      <p:ext uri="{19B8F6BF-5375-455C-9EA6-DF929625EA0E}">
        <p15:presenceInfo xmlns:p15="http://schemas.microsoft.com/office/powerpoint/2012/main" userId="S-1-5-21-1708537768-308236825-725345543-4247" providerId="AD"/>
      </p:ext>
    </p:extLst>
  </p:cmAuthor>
  <p:cmAuthor id="5" name="Werner Christofori" initials="WC" lastIdx="1" clrIdx="4">
    <p:extLst>
      <p:ext uri="{19B8F6BF-5375-455C-9EA6-DF929625EA0E}">
        <p15:presenceInfo xmlns:p15="http://schemas.microsoft.com/office/powerpoint/2012/main" userId="S::werner.christofori@vg-wartenberg.de::60dea4de-828b-445c-80d2-9e7a1b7e15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F9900"/>
    <a:srgbClr val="00823C"/>
    <a:srgbClr val="FFFEFC"/>
    <a:srgbClr val="33CC33"/>
    <a:srgbClr val="FF6600"/>
    <a:srgbClr val="000099"/>
    <a:srgbClr val="FFCC66"/>
    <a:srgbClr val="FF94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97" autoAdjust="0"/>
    <p:restoredTop sz="58781" autoAdjust="0"/>
  </p:normalViewPr>
  <p:slideViewPr>
    <p:cSldViewPr>
      <p:cViewPr varScale="1">
        <p:scale>
          <a:sx n="97" d="100"/>
          <a:sy n="97" d="100"/>
        </p:scale>
        <p:origin x="522"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4"/>
    </p:cViewPr>
  </p:sorterViewPr>
  <p:notesViewPr>
    <p:cSldViewPr>
      <p:cViewPr varScale="1">
        <p:scale>
          <a:sx n="66" d="100"/>
          <a:sy n="66" d="100"/>
        </p:scale>
        <p:origin x="-3420" y="-71"/>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sz="quarter" idx="1"/>
          </p:nvPr>
        </p:nvSpPr>
        <p:spPr>
          <a:xfrm>
            <a:off x="3850467" y="3"/>
            <a:ext cx="2945188" cy="495499"/>
          </a:xfrm>
          <a:prstGeom prst="rect">
            <a:avLst/>
          </a:prstGeom>
        </p:spPr>
        <p:txBody>
          <a:bodyPr vert="horz" lIns="83392" tIns="41697" rIns="83392" bIns="41697" rtlCol="0"/>
          <a:lstStyle>
            <a:lvl1pPr algn="r">
              <a:defRPr sz="1100"/>
            </a:lvl1pPr>
          </a:lstStyle>
          <a:p>
            <a:endParaRPr lang="de-DE" dirty="0"/>
          </a:p>
        </p:txBody>
      </p:sp>
      <p:sp>
        <p:nvSpPr>
          <p:cNvPr id="4" name="Fußzeilenplatzhalter 3"/>
          <p:cNvSpPr>
            <a:spLocks noGrp="1"/>
          </p:cNvSpPr>
          <p:nvPr>
            <p:ph type="ftr" sz="quarter" idx="2"/>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5" name="Foliennummernplatzhalter 4"/>
          <p:cNvSpPr>
            <a:spLocks noGrp="1"/>
          </p:cNvSpPr>
          <p:nvPr>
            <p:ph type="sldNum" sz="quarter" idx="3"/>
          </p:nvPr>
        </p:nvSpPr>
        <p:spPr>
          <a:xfrm>
            <a:off x="3850467" y="9429060"/>
            <a:ext cx="2945188" cy="495499"/>
          </a:xfrm>
          <a:prstGeom prst="rect">
            <a:avLst/>
          </a:prstGeom>
        </p:spPr>
        <p:txBody>
          <a:bodyPr vert="horz" lIns="83392" tIns="41697" rIns="83392" bIns="41697" rtlCol="0" anchor="b"/>
          <a:lstStyle>
            <a:lvl1pPr algn="r">
              <a:defRPr sz="1100"/>
            </a:lvl1pPr>
          </a:lstStyle>
          <a:p>
            <a:fld id="{EE695468-2DC6-4C34-9D3A-032DC71616B9}" type="slidenum">
              <a:rPr lang="de-DE" smtClean="0"/>
              <a:pPr/>
              <a:t>‹Nr.›</a:t>
            </a:fld>
            <a:endParaRPr lang="de-DE" dirty="0"/>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idx="1"/>
          </p:nvPr>
        </p:nvSpPr>
        <p:spPr>
          <a:xfrm>
            <a:off x="3850467" y="3"/>
            <a:ext cx="2945188" cy="495499"/>
          </a:xfrm>
          <a:prstGeom prst="rect">
            <a:avLst/>
          </a:prstGeom>
        </p:spPr>
        <p:txBody>
          <a:bodyPr vert="horz" lIns="83392" tIns="41697" rIns="83392" bIns="41697"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92" tIns="41697" rIns="83392" bIns="41697" rtlCol="0" anchor="ctr"/>
          <a:lstStyle/>
          <a:p>
            <a:endParaRPr lang="de-DE" dirty="0"/>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92" tIns="41697" rIns="83392" bIns="4169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7" name="Foliennummernplatzhalter 6"/>
          <p:cNvSpPr>
            <a:spLocks noGrp="1"/>
          </p:cNvSpPr>
          <p:nvPr>
            <p:ph type="sldNum" sz="quarter" idx="5"/>
          </p:nvPr>
        </p:nvSpPr>
        <p:spPr>
          <a:xfrm>
            <a:off x="3850467" y="9429060"/>
            <a:ext cx="2945188" cy="495499"/>
          </a:xfrm>
          <a:prstGeom prst="rect">
            <a:avLst/>
          </a:prstGeom>
        </p:spPr>
        <p:txBody>
          <a:bodyPr vert="horz" lIns="83392" tIns="41697" rIns="83392" bIns="41697" rtlCol="0" anchor="b"/>
          <a:lstStyle>
            <a:lvl1pPr algn="r">
              <a:defRPr sz="1100"/>
            </a:lvl1pPr>
          </a:lstStyle>
          <a:p>
            <a:fld id="{378902CA-D9C2-4DE3-90EC-0427995EB6DB}" type="slidenum">
              <a:rPr lang="de-DE" smtClean="0"/>
              <a:pPr/>
              <a:t>‹Nr.›</a:t>
            </a:fld>
            <a:endParaRPr lang="de-DE" dirty="0"/>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675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7821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67503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036889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0639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5684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23869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047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72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200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6849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6650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76229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868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9535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482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688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58625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0858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964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15528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211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575140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33107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04735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5733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681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24894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5266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65152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58127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297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80779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16260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00589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35955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07452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2141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67350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76009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51158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025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35330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23523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5233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3230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8892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3782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72610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62161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38308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9912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50098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410391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7742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82343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43742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0337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9519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325571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3953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9687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5568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924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0895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69417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FD2C52FF-F182-439D-A2F7-D191FC64EAD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68774E4D-5FEA-49C1-8F62-45CFB6AB670A}"/>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B2CA8FAB-E17F-412F-B7E5-0C3CB95342F2}"/>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7146C5B4-1692-4EAC-8C4C-22E5CF3142EF}"/>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72DB9E0-F2B7-4855-8C61-928431BAEEB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7592775F-AADE-4410-AC16-E070668EFB50}"/>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D039F90-56C8-4BFF-A129-A458CFBC97CB}"/>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433546A-771E-4F3A-B8D8-D7F51AA8F6D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6177A431-BD3A-4868-BFA5-44AEA568D66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EA3B3BCA-08F8-4494-97E6-6496A21C38C4}"/>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D12CAE78-D35A-4538-BAD2-502AE90416C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13A6B273-D82A-4C40-883F-C8DB8151641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eg"/><Relationship Id="rId7"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0" y="315913"/>
            <a:ext cx="9652000" cy="493712"/>
          </a:xfrm>
          <a:prstGeom prst="rect">
            <a:avLst/>
          </a:prstGeom>
        </p:spPr>
        <p:txBody>
          <a:bodyPr/>
          <a:lstStyle/>
          <a:p>
            <a:pPr algn="ctr"/>
            <a:r>
              <a:rPr lang="de-DE" sz="4000" b="1" kern="1200" spc="-95" dirty="0">
                <a:solidFill>
                  <a:srgbClr val="00823C"/>
                </a:solidFill>
                <a:ea typeface="+mn-ea"/>
                <a:cs typeface="Arial"/>
              </a:rPr>
              <a:t>Wahlschulung</a:t>
            </a:r>
            <a:br>
              <a:rPr lang="de-DE" sz="4000" b="1" dirty="0">
                <a:solidFill>
                  <a:srgbClr val="00B050"/>
                </a:solidFill>
                <a:cs typeface="Arial" pitchFamily="34" charset="0"/>
              </a:rPr>
            </a:b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zur Wahl des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21. Deutschen Bundestages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23. Februar 2025*</a:t>
            </a:r>
            <a:br>
              <a:rPr lang="de-DE" sz="4000" b="1" kern="1200" spc="-95" dirty="0">
                <a:solidFill>
                  <a:schemeClr val="tx1">
                    <a:lumMod val="65000"/>
                    <a:lumOff val="35000"/>
                  </a:schemeClr>
                </a:solidFill>
                <a:ea typeface="+mn-ea"/>
                <a:cs typeface="Arial"/>
              </a:rPr>
            </a:br>
            <a:br>
              <a:rPr lang="de-DE" sz="4000" b="1" dirty="0">
                <a:solidFill>
                  <a:srgbClr val="00B050"/>
                </a:solidFill>
                <a:cs typeface="Arial" pitchFamily="34" charset="0"/>
              </a:rPr>
            </a:br>
            <a:r>
              <a:rPr lang="de-DE" sz="4000" b="1" kern="1200" spc="-95" dirty="0">
                <a:solidFill>
                  <a:srgbClr val="00823C"/>
                </a:solidFill>
                <a:ea typeface="+mn-ea"/>
                <a:cs typeface="Arial"/>
              </a:rPr>
              <a:t>Urnenwahlvorstände</a:t>
            </a:r>
          </a:p>
        </p:txBody>
      </p:sp>
      <p:sp>
        <p:nvSpPr>
          <p:cNvPr id="3" name="Textfeld 2">
            <a:extLst>
              <a:ext uri="{FF2B5EF4-FFF2-40B4-BE49-F238E27FC236}">
                <a16:creationId xmlns:a16="http://schemas.microsoft.com/office/drawing/2014/main" id="{285DEBCC-2D5A-BA56-41D9-A4590B03F5EA}"/>
              </a:ext>
            </a:extLst>
          </p:cNvPr>
          <p:cNvSpPr txBox="1"/>
          <p:nvPr/>
        </p:nvSpPr>
        <p:spPr>
          <a:xfrm>
            <a:off x="463762" y="6016848"/>
            <a:ext cx="9870333" cy="1200329"/>
          </a:xfrm>
          <a:prstGeom prst="rect">
            <a:avLst/>
          </a:prstGeom>
          <a:noFill/>
        </p:spPr>
        <p:txBody>
          <a:bodyPr wrap="square" rtlCol="0">
            <a:spAutoFit/>
          </a:bodyPr>
          <a:lstStyle/>
          <a:p>
            <a:r>
              <a:rPr lang="de-DE" sz="1800" b="1" dirty="0">
                <a:solidFill>
                  <a:srgbClr val="058A1C"/>
                </a:solidFill>
                <a:latin typeface="+mj-lt"/>
              </a:rPr>
              <a:t>* WICHTIG: </a:t>
            </a:r>
            <a:r>
              <a:rPr lang="de-DE" sz="1800" dirty="0">
                <a:solidFill>
                  <a:srgbClr val="058A1C"/>
                </a:solidFill>
                <a:latin typeface="+mj-lt"/>
              </a:rPr>
              <a:t>Wir weisen darauf hin, dass der in den Schulungsunterlagen und Vordrucken eingetragene Wahltag „23. Februar 2025“ vorbehaltlich einer Anordnung über die Auflösung des Bundestages und der Festlegung des Wahltermins durch den Bundespräsidenten erfolgt. Die Anordnung über die Bestimmung des Wahltags wird im Bundesgesetzblatt bekannt gemacht.</a:t>
            </a:r>
            <a:endParaRPr lang="de-DE" dirty="0">
              <a:latin typeface="+mj-lt"/>
            </a:endParaRP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1255" y="2561188"/>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am Wahltag</a:t>
            </a:r>
            <a:br>
              <a:rPr lang="de-DE" sz="4800" b="1" dirty="0">
                <a:solidFill>
                  <a:srgbClr val="00823C"/>
                </a:solidFill>
                <a:latin typeface="+mj-lt"/>
              </a:rPr>
            </a:br>
            <a:r>
              <a:rPr lang="de-DE" sz="4800" b="1" dirty="0">
                <a:solidFill>
                  <a:srgbClr val="00823C"/>
                </a:solidFill>
                <a:latin typeface="+mj-lt"/>
              </a:rPr>
              <a:t>vor 08.00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65751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11</a:t>
            </a:fld>
            <a:endParaRPr lang="de-DE" dirty="0"/>
          </a:p>
        </p:txBody>
      </p:sp>
      <p:sp>
        <p:nvSpPr>
          <p:cNvPr id="6" name="object 6"/>
          <p:cNvSpPr txBox="1"/>
          <p:nvPr/>
        </p:nvSpPr>
        <p:spPr>
          <a:xfrm>
            <a:off x="539749" y="1351677"/>
            <a:ext cx="9774389" cy="578619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Prüfung, ob die sog. „befriedete Zone“ eingehalten wird</a:t>
            </a:r>
          </a:p>
          <a:p>
            <a:pPr marL="893763" lvl="1" indent="-355600">
              <a:spcAft>
                <a:spcPts val="600"/>
              </a:spcAft>
              <a:buBlip>
                <a:blip r:embed="rId4"/>
              </a:buBlip>
              <a:tabLst>
                <a:tab pos="174625" algn="l"/>
                <a:tab pos="623888" algn="l"/>
              </a:tabLst>
            </a:pPr>
            <a:r>
              <a:rPr lang="de-DE" sz="2400" spc="-95" dirty="0">
                <a:cs typeface="Arial"/>
              </a:rPr>
              <a:t>Ausschilderung des Wahlraums</a:t>
            </a:r>
          </a:p>
          <a:p>
            <a:pPr marL="893763" lvl="1" indent="-355600">
              <a:spcAft>
                <a:spcPts val="600"/>
              </a:spcAft>
              <a:buBlip>
                <a:blip r:embed="rId4"/>
              </a:buBlip>
              <a:tabLst>
                <a:tab pos="174625" algn="l"/>
                <a:tab pos="623888" algn="l"/>
              </a:tabLst>
            </a:pPr>
            <a:r>
              <a:rPr lang="de-DE" sz="2400" spc="-95" dirty="0">
                <a:cs typeface="Arial"/>
              </a:rPr>
              <a:t>Wahlbekanntmachung oder einen Auszug aus ihr anbringen;</a:t>
            </a:r>
            <a:br>
              <a:rPr lang="de-DE" sz="2400" spc="-95" dirty="0">
                <a:cs typeface="Arial"/>
              </a:rPr>
            </a:br>
            <a:r>
              <a:rPr lang="de-DE" sz="2400" spc="-95" dirty="0">
                <a:cs typeface="Arial"/>
              </a:rPr>
              <a:t>dazu einen Stimmzettel als Muster</a:t>
            </a:r>
          </a:p>
          <a:p>
            <a:pPr marL="893763" lvl="1" indent="-355600">
              <a:spcAft>
                <a:spcPts val="600"/>
              </a:spcAft>
              <a:buBlip>
                <a:blip r:embed="rId4"/>
              </a:buBlip>
              <a:tabLst>
                <a:tab pos="174625" algn="l"/>
                <a:tab pos="623888" algn="l"/>
              </a:tabLst>
            </a:pPr>
            <a:r>
              <a:rPr lang="de-DE" sz="2400" spc="-95" dirty="0">
                <a:cs typeface="Arial"/>
              </a:rPr>
              <a:t>Hinweis zur Erläuterung des Abschnitts der oberen rechten Ecke der Stimmzettel</a:t>
            </a:r>
          </a:p>
          <a:p>
            <a:pPr marL="893763" lvl="1" indent="-355600">
              <a:spcAft>
                <a:spcPts val="600"/>
              </a:spcAft>
              <a:buBlip>
                <a:blip r:embed="rId4"/>
              </a:buBlip>
              <a:tabLst>
                <a:tab pos="174625" algn="l"/>
                <a:tab pos="623888" algn="l"/>
              </a:tabLst>
            </a:pPr>
            <a:r>
              <a:rPr lang="de-DE" sz="2400" spc="-95" dirty="0">
                <a:cs typeface="Arial"/>
              </a:rPr>
              <a:t>Aufstellen der Wahlkabinen bzw. Tische mit Sichtblenden und Einrichten von Nebenräumen, die nur vom Wahlraum aus betreten werden können</a:t>
            </a:r>
          </a:p>
          <a:p>
            <a:pPr marL="893763" lvl="1" indent="-355600">
              <a:spcAft>
                <a:spcPts val="600"/>
              </a:spcAft>
              <a:buBlip>
                <a:blip r:embed="rId4"/>
              </a:buBlip>
              <a:tabLst>
                <a:tab pos="174625" algn="l"/>
                <a:tab pos="623888" algn="l"/>
              </a:tabLst>
            </a:pPr>
            <a:r>
              <a:rPr lang="de-DE" sz="2400" spc="-95" dirty="0">
                <a:cs typeface="Arial"/>
              </a:rPr>
              <a:t>Die Wahlkabinen müssen überblickt, dürfen aber nicht eingesehen werden können</a:t>
            </a:r>
          </a:p>
          <a:p>
            <a:pPr marL="893763" lvl="1" indent="-355600">
              <a:spcAft>
                <a:spcPts val="600"/>
              </a:spcAft>
              <a:buBlip>
                <a:blip r:embed="rId4"/>
              </a:buBlip>
              <a:tabLst>
                <a:tab pos="174625" algn="l"/>
                <a:tab pos="623888" algn="l"/>
              </a:tabLst>
            </a:pPr>
            <a:r>
              <a:rPr lang="de-DE" sz="2400" spc="-95" dirty="0">
                <a:cs typeface="Arial"/>
              </a:rPr>
              <a:t>Tisch des Wahlvorstands von allen Seiten zugänglich</a:t>
            </a:r>
          </a:p>
          <a:p>
            <a:pPr marL="893763" lvl="1" indent="-355600">
              <a:spcAft>
                <a:spcPts val="600"/>
              </a:spcAft>
              <a:buBlip>
                <a:blip r:embed="rId4"/>
              </a:buBlip>
              <a:tabLst>
                <a:tab pos="174625" algn="l"/>
                <a:tab pos="623888" algn="l"/>
              </a:tabLst>
            </a:pPr>
            <a:r>
              <a:rPr lang="de-DE" sz="2400" spc="-95" dirty="0">
                <a:cs typeface="Arial"/>
              </a:rPr>
              <a:t>Wahlurne wird abgeschlossen und bis zum Ende der Wahl nicht mehr geöffnet</a:t>
            </a:r>
          </a:p>
          <a:p>
            <a:pPr marL="893763" lvl="1" indent="-355600">
              <a:spcAft>
                <a:spcPts val="600"/>
              </a:spcAft>
              <a:buBlip>
                <a:blip r:embed="rId4"/>
              </a:buBlip>
              <a:tabLst>
                <a:tab pos="174625" algn="l"/>
                <a:tab pos="623888" algn="l"/>
              </a:tabLst>
            </a:pPr>
            <a:r>
              <a:rPr lang="de-DE" sz="2400" spc="-95" dirty="0">
                <a:cs typeface="Arial"/>
              </a:rPr>
              <a:t>Stifte gleicher Farbe sind in den Wahlkabinen oder Tischen mit Sichtblenden auszulegen</a:t>
            </a:r>
          </a:p>
        </p:txBody>
      </p:sp>
    </p:spTree>
    <p:extLst>
      <p:ext uri="{BB962C8B-B14F-4D97-AF65-F5344CB8AC3E}">
        <p14:creationId xmlns:p14="http://schemas.microsoft.com/office/powerpoint/2010/main" val="7662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31854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eröffnet die Wahlhandlung.</a:t>
            </a:r>
            <a:br>
              <a:rPr lang="de-DE" sz="2400" spc="-95" dirty="0">
                <a:cs typeface="Arial"/>
              </a:rPr>
            </a:br>
            <a:r>
              <a:rPr lang="de-DE" sz="2400" spc="-95" dirty="0">
                <a:cs typeface="Arial"/>
              </a:rPr>
              <a:t>Die Beisitzer werden verpflichtet.</a:t>
            </a:r>
          </a:p>
          <a:p>
            <a:pPr marL="893763" lvl="1" indent="-355600">
              <a:spcAft>
                <a:spcPts val="600"/>
              </a:spcAft>
              <a:buBlip>
                <a:blip r:embed="rId3"/>
              </a:buBlip>
              <a:tabLst>
                <a:tab pos="174625" algn="l"/>
                <a:tab pos="623888" algn="l"/>
              </a:tabLst>
            </a:pPr>
            <a:r>
              <a:rPr lang="de-DE" sz="2400" spc="-95" dirty="0">
                <a:cs typeface="Arial"/>
              </a:rPr>
              <a:t>Das Wählerverzeichnis ist evtl. nach dem Verzeichnis der </a:t>
            </a:r>
            <a:br>
              <a:rPr lang="de-DE" sz="2400" spc="-95" dirty="0">
                <a:cs typeface="Arial"/>
              </a:rPr>
            </a:br>
            <a:r>
              <a:rPr lang="de-DE" sz="2400" spc="-95" dirty="0">
                <a:cs typeface="Arial"/>
              </a:rPr>
              <a:t>nachträglich ausgestellten Wahlscheine zu berichtigen.</a:t>
            </a:r>
          </a:p>
          <a:p>
            <a:pPr marL="893763" lvl="1" indent="-355600">
              <a:spcAft>
                <a:spcPts val="600"/>
              </a:spcAft>
              <a:buBlip>
                <a:blip r:embed="rId3"/>
              </a:buBlip>
              <a:tabLst>
                <a:tab pos="174625" algn="l"/>
                <a:tab pos="623888" algn="l"/>
              </a:tabLst>
            </a:pPr>
            <a:r>
              <a:rPr lang="de-DE" sz="2400" spc="-95" dirty="0">
                <a:cs typeface="Arial"/>
              </a:rPr>
              <a:t>Dementsprechende Berichtigung der Abschlussbescheinigung</a:t>
            </a:r>
            <a:br>
              <a:rPr lang="de-DE" sz="2400" spc="-95" dirty="0">
                <a:cs typeface="Arial"/>
              </a:rPr>
            </a:br>
            <a:r>
              <a:rPr lang="de-DE" sz="2400" spc="-95" dirty="0">
                <a:cs typeface="Arial"/>
              </a:rPr>
              <a:t>des Wählerverzeichnisses.</a:t>
            </a:r>
          </a:p>
          <a:p>
            <a:pPr marL="893763" lvl="1" indent="-355600">
              <a:spcAft>
                <a:spcPts val="600"/>
              </a:spcAft>
              <a:buBlip>
                <a:blip r:embed="rId3"/>
              </a:buBlip>
              <a:tabLst>
                <a:tab pos="174625" algn="l"/>
                <a:tab pos="623888" algn="l"/>
              </a:tabLst>
            </a:pPr>
            <a:r>
              <a:rPr lang="de-DE" sz="2400" spc="-95" dirty="0">
                <a:cs typeface="Arial"/>
              </a:rPr>
              <a:t>Ebenso Berichtigung bei späterer Mitteilung über die Ausstellung von Wahlscheinen bei nachgewiesener plötzlicher Erkrankung.</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5. Eröffnung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12</a:t>
            </a:fld>
            <a:endParaRPr lang="de-DE" dirty="0"/>
          </a:p>
        </p:txBody>
      </p:sp>
    </p:spTree>
    <p:extLst>
      <p:ext uri="{BB962C8B-B14F-4D97-AF65-F5344CB8AC3E}">
        <p14:creationId xmlns:p14="http://schemas.microsoft.com/office/powerpoint/2010/main" val="31095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022907"/>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von 08.00 Uhr</a:t>
            </a:r>
            <a:br>
              <a:rPr lang="de-DE" sz="4800" b="1" dirty="0">
                <a:solidFill>
                  <a:srgbClr val="00823C"/>
                </a:solidFill>
                <a:latin typeface="+mj-lt"/>
              </a:rPr>
            </a:br>
            <a:r>
              <a:rPr lang="de-DE" sz="4800" b="1" dirty="0">
                <a:solidFill>
                  <a:srgbClr val="00823C"/>
                </a:solidFill>
                <a:latin typeface="+mj-lt"/>
              </a:rPr>
              <a:t>bis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7295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310854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Von 08.00 bis 18.00 Uhr sind immer mindestens 3 Wahlvorstandsmitglieder anwesend, darunter jeweils der Wahlvorsteher und der Schriftführer oder ihre Stellvertreter.</a:t>
            </a:r>
          </a:p>
          <a:p>
            <a:pPr marL="893763" lvl="1" indent="-355600">
              <a:spcAft>
                <a:spcPts val="600"/>
              </a:spcAft>
              <a:buBlip>
                <a:blip r:embed="rId3"/>
              </a:buBlip>
              <a:tabLst>
                <a:tab pos="174625" algn="l"/>
                <a:tab pos="623888" algn="l"/>
              </a:tabLst>
            </a:pPr>
            <a:r>
              <a:rPr lang="de-DE" sz="2400" spc="-95" dirty="0">
                <a:cs typeface="Arial"/>
              </a:rPr>
              <a:t>Evtl. gegenseitige Absprache über eine Vormittags-/Nachmittags-Diensteinteilung.</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a:t>
            </a:r>
            <a:br>
              <a:rPr lang="de-DE" sz="2400" spc="-95" dirty="0">
                <a:cs typeface="Arial"/>
              </a:rPr>
            </a:br>
            <a:r>
              <a:rPr lang="de-DE" sz="2400" spc="-95" dirty="0">
                <a:cs typeface="Arial"/>
              </a:rPr>
              <a:t>Wahlvorstands anwesend – mindestens jedoch 5 Mitglieder, darunter jeweils der 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6.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17410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52376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Wahlraum.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 und keine Unterschriftensammlung.</a:t>
            </a:r>
          </a:p>
          <a:p>
            <a:pPr marL="893763" lvl="1" indent="-355600">
              <a:spcAft>
                <a:spcPts val="600"/>
              </a:spcAft>
              <a:buBlip>
                <a:blip r:embed="rId3"/>
              </a:buBlip>
              <a:tabLst>
                <a:tab pos="174625" algn="l"/>
                <a:tab pos="623888" algn="l"/>
              </a:tabLst>
            </a:pPr>
            <a:r>
              <a:rPr lang="de-DE" sz="2400" spc="-95" dirty="0">
                <a:cs typeface="Arial"/>
              </a:rPr>
              <a:t>Ausnahmen sind demoskopische Befragungen außerhalb des Wahlraums.</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7.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15</a:t>
            </a:fld>
            <a:endParaRPr lang="de-DE" dirty="0"/>
          </a:p>
        </p:txBody>
      </p:sp>
    </p:spTree>
    <p:extLst>
      <p:ext uri="{BB962C8B-B14F-4D97-AF65-F5344CB8AC3E}">
        <p14:creationId xmlns:p14="http://schemas.microsoft.com/office/powerpoint/2010/main" val="26718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verbotener Wahlwerbung.</a:t>
            </a:r>
          </a:p>
          <a:p>
            <a:pPr marL="893763" lvl="1" indent="-355600">
              <a:spcAft>
                <a:spcPts val="600"/>
              </a:spcAft>
              <a:buBlip>
                <a:blip r:embed="rId3"/>
              </a:buBlip>
              <a:tabLst>
                <a:tab pos="174625" algn="l"/>
                <a:tab pos="623888" algn="l"/>
              </a:tabLst>
            </a:pPr>
            <a:r>
              <a:rPr lang="de-DE" sz="2400" spc="-95" dirty="0">
                <a:cs typeface="Arial"/>
              </a:rPr>
              <a:t>Bei zu starkem Wählerandrang ist der Zugang zum Wahlraum </a:t>
            </a:r>
            <a:br>
              <a:rPr lang="de-DE" sz="2400" spc="-95" dirty="0">
                <a:cs typeface="Arial"/>
              </a:rPr>
            </a:br>
            <a:r>
              <a:rPr lang="de-DE" sz="2400" spc="-95" dirty="0">
                <a:cs typeface="Arial"/>
              </a:rPr>
              <a:t>zu regeln.</a:t>
            </a:r>
          </a:p>
          <a:p>
            <a:pPr marL="893763" lvl="1" indent="-355600">
              <a:spcAft>
                <a:spcPts val="600"/>
              </a:spcAft>
              <a:buBlip>
                <a:blip r:embed="rId3"/>
              </a:buBlip>
              <a:tabLst>
                <a:tab pos="174625" algn="l"/>
                <a:tab pos="623888" algn="l"/>
              </a:tabLst>
            </a:pPr>
            <a:r>
              <a:rPr lang="de-DE" sz="2400" spc="-95" dirty="0">
                <a:cs typeface="Arial"/>
              </a:rPr>
              <a:t>Störende Personen sind zu ermahnen und notfalls </a:t>
            </a:r>
            <a:br>
              <a:rPr lang="de-DE" sz="2400" spc="-95" dirty="0">
                <a:cs typeface="Arial"/>
              </a:rPr>
            </a:br>
            <a:r>
              <a:rPr lang="de-DE" sz="2400" spc="-95" dirty="0">
                <a:cs typeface="Arial"/>
              </a:rPr>
              <a:t>des Wahlraums zu verweisen.</a:t>
            </a:r>
          </a:p>
          <a:p>
            <a:pPr marL="893763" lvl="1" indent="-355600">
              <a:spcAft>
                <a:spcPts val="600"/>
              </a:spcAft>
              <a:buBlip>
                <a:blip r:embed="rId3"/>
              </a:buBlip>
              <a:tabLst>
                <a:tab pos="174625" algn="l"/>
                <a:tab pos="623888" algn="l"/>
              </a:tabLst>
            </a:pPr>
            <a:r>
              <a:rPr lang="de-DE" sz="2400" spc="-95" dirty="0">
                <a:cs typeface="Arial"/>
              </a:rPr>
              <a:t>Fotografieren oder Filmen in der Wahlkabine ist sofort zu unterbinden und der Wähler ist zurückzuweisen.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8.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16</a:t>
            </a:fld>
            <a:endParaRPr lang="de-DE" dirty="0"/>
          </a:p>
        </p:txBody>
      </p:sp>
    </p:spTree>
    <p:extLst>
      <p:ext uri="{BB962C8B-B14F-4D97-AF65-F5344CB8AC3E}">
        <p14:creationId xmlns:p14="http://schemas.microsoft.com/office/powerpoint/2010/main" val="2139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048296"/>
            <a:ext cx="9774389" cy="630942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von Wählern, die im Wählerverzeichnis eingetragen sind</a:t>
            </a:r>
          </a:p>
          <a:p>
            <a:pPr marL="893763" lvl="1" indent="-355600">
              <a:spcAft>
                <a:spcPts val="600"/>
              </a:spcAft>
              <a:buBlip>
                <a:blip r:embed="rId3"/>
              </a:buBlip>
              <a:tabLst>
                <a:tab pos="174625" algn="l"/>
                <a:tab pos="623888" algn="l"/>
              </a:tabLst>
            </a:pPr>
            <a:r>
              <a:rPr lang="de-DE" sz="2400" spc="-95" dirty="0">
                <a:cs typeface="Arial"/>
              </a:rPr>
              <a:t>Der Wähler erhält einen amtlichen Stimmzettel.</a:t>
            </a:r>
          </a:p>
          <a:p>
            <a:pPr marL="893763" lvl="1" indent="-355600">
              <a:spcAft>
                <a:spcPts val="600"/>
              </a:spcAft>
              <a:buBlip>
                <a:blip r:embed="rId3"/>
              </a:buBlip>
              <a:tabLst>
                <a:tab pos="174625" algn="l"/>
                <a:tab pos="623888" algn="l"/>
              </a:tabLst>
            </a:pPr>
            <a:r>
              <a:rPr lang="de-DE" sz="2400" spc="-95" dirty="0">
                <a:cs typeface="Arial"/>
              </a:rPr>
              <a:t>Auf Fehldrucke ist zu achten.</a:t>
            </a:r>
          </a:p>
          <a:p>
            <a:pPr marL="893763" lvl="1" indent="-355600">
              <a:spcAft>
                <a:spcPts val="600"/>
              </a:spcAft>
              <a:buBlip>
                <a:blip r:embed="rId3"/>
              </a:buBlip>
              <a:tabLst>
                <a:tab pos="174625" algn="l"/>
                <a:tab pos="623888" algn="l"/>
              </a:tabLst>
            </a:pPr>
            <a:r>
              <a:rPr lang="de-DE" sz="2400" spc="-95" dirty="0">
                <a:cs typeface="Arial"/>
              </a:rPr>
              <a:t>Jeder Stimmzettel enthält rechts oben eine Lochung (Ausstanzung) oder die rechte Ecke ist abgeschnitten.</a:t>
            </a:r>
          </a:p>
          <a:p>
            <a:pPr marL="893763" lvl="1" indent="-355600">
              <a:spcAft>
                <a:spcPts val="600"/>
              </a:spcAft>
              <a:buBlip>
                <a:blip r:embed="rId3"/>
              </a:buBlip>
              <a:tabLst>
                <a:tab pos="174625" algn="l"/>
                <a:tab pos="623888" algn="l"/>
              </a:tabLst>
            </a:pPr>
            <a:r>
              <a:rPr lang="de-DE" sz="2400" spc="-95" dirty="0">
                <a:cs typeface="Arial"/>
              </a:rPr>
              <a:t>Der Wahlvorstand kann verlangen, dass der Wähler vorher seine Wahlbenachrichtigung vorzeigt.</a:t>
            </a:r>
          </a:p>
          <a:p>
            <a:pPr marL="893763" lvl="1" indent="-355600">
              <a:spcAft>
                <a:spcPts val="600"/>
              </a:spcAft>
              <a:buBlip>
                <a:blip r:embed="rId3"/>
              </a:buBlip>
              <a:tabLst>
                <a:tab pos="174625" algn="l"/>
                <a:tab pos="623888" algn="l"/>
              </a:tabLst>
            </a:pPr>
            <a:r>
              <a:rPr lang="de-DE" sz="2400" spc="-95" dirty="0">
                <a:cs typeface="Arial"/>
              </a:rPr>
              <a:t>Der Wähler kennzeichnet und faltet seinen Stimmzettel in der Wahlkabine.</a:t>
            </a:r>
          </a:p>
          <a:p>
            <a:pPr marL="893763" lvl="1" indent="-355600">
              <a:spcAft>
                <a:spcPts val="600"/>
              </a:spcAft>
              <a:buBlip>
                <a:blip r:embed="rId3"/>
              </a:buBlip>
              <a:tabLst>
                <a:tab pos="174625" algn="l"/>
                <a:tab pos="623888" algn="l"/>
              </a:tabLst>
            </a:pPr>
            <a:r>
              <a:rPr lang="de-DE" sz="2400" spc="-95" dirty="0">
                <a:cs typeface="Arial"/>
              </a:rPr>
              <a:t>Möglichkeit der Hilfestellung durch den Wahlvorstand oder andere Personen.</a:t>
            </a:r>
          </a:p>
          <a:p>
            <a:pPr marL="893763" lvl="1" indent="-355600">
              <a:spcAft>
                <a:spcPts val="600"/>
              </a:spcAft>
              <a:buBlip>
                <a:blip r:embed="rId3"/>
              </a:buBlip>
              <a:tabLst>
                <a:tab pos="174625" algn="l"/>
                <a:tab pos="623888" algn="l"/>
              </a:tabLst>
            </a:pPr>
            <a:r>
              <a:rPr lang="de-DE" sz="2400" spc="-95" dirty="0">
                <a:cs typeface="Arial"/>
              </a:rPr>
              <a:t>Bei der Stimmabgabe in der Wahlkabine immer nur ein Wähler </a:t>
            </a:r>
            <a:br>
              <a:rPr lang="de-DE" sz="2400" spc="-95" dirty="0">
                <a:cs typeface="Arial"/>
              </a:rPr>
            </a:br>
            <a:r>
              <a:rPr lang="de-DE" sz="2400" spc="-95" dirty="0">
                <a:cs typeface="Arial"/>
              </a:rPr>
              <a:t>(Ausnahme Hilfsperson).</a:t>
            </a:r>
          </a:p>
          <a:p>
            <a:pPr marL="893763" lvl="1" indent="-355600">
              <a:spcAft>
                <a:spcPts val="600"/>
              </a:spcAft>
              <a:buBlip>
                <a:blip r:embed="rId3"/>
              </a:buBlip>
              <a:tabLst>
                <a:tab pos="174625" algn="l"/>
                <a:tab pos="623888" algn="l"/>
              </a:tabLst>
            </a:pPr>
            <a:r>
              <a:rPr lang="de-DE" sz="2400" spc="-95" dirty="0">
                <a:cs typeface="Arial"/>
              </a:rPr>
              <a:t>Anschließend Prüfung der Wahlberechtigung am Tisch des Wahlvorstands.</a:t>
            </a:r>
          </a:p>
          <a:p>
            <a:pPr marL="893763" lvl="1" indent="-355600">
              <a:spcAft>
                <a:spcPts val="600"/>
              </a:spcAft>
              <a:buBlip>
                <a:blip r:embed="rId3"/>
              </a:buBlip>
              <a:tabLst>
                <a:tab pos="174625" algn="l"/>
                <a:tab pos="623888" algn="l"/>
              </a:tabLst>
            </a:pPr>
            <a:r>
              <a:rPr lang="de-DE" sz="2400" spc="-95" dirty="0">
                <a:cs typeface="Arial"/>
              </a:rPr>
              <a:t>Auf die Wahrung des Wahlgeheimnisses durch den Wahlvorstand achten.</a:t>
            </a:r>
          </a:p>
          <a:p>
            <a:pPr marL="893763" lvl="1" indent="-355600">
              <a:spcAft>
                <a:spcPts val="600"/>
              </a:spcAft>
              <a:buBlip>
                <a:blip r:embed="rId3"/>
              </a:buBlip>
              <a:tabLst>
                <a:tab pos="174625" algn="l"/>
                <a:tab pos="623888" algn="l"/>
              </a:tabLst>
            </a:pPr>
            <a:r>
              <a:rPr lang="de-DE" sz="2400" spc="-95" dirty="0">
                <a:cs typeface="Arial"/>
              </a:rPr>
              <a:t>Der Schriftführer stellt die Wahlberechtigung fest und vermerkt die Stimmabgabe im Wählerverzeichnis.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17</a:t>
            </a:fld>
            <a:endParaRPr lang="de-DE" dirty="0"/>
          </a:p>
        </p:txBody>
      </p:sp>
    </p:spTree>
    <p:extLst>
      <p:ext uri="{BB962C8B-B14F-4D97-AF65-F5344CB8AC3E}">
        <p14:creationId xmlns:p14="http://schemas.microsoft.com/office/powerpoint/2010/main" val="23105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18</a:t>
            </a:fld>
            <a:endParaRPr lang="de-DE" dirty="0"/>
          </a:p>
        </p:txBody>
      </p:sp>
      <p:pic>
        <p:nvPicPr>
          <p:cNvPr id="8" name="Grafik 7" descr="Ein Bild, das Text, Diagramm, Plan, technische Zeichnung enthält.&#10;&#10;Automatisch generierte Beschreibung">
            <a:extLst>
              <a:ext uri="{FF2B5EF4-FFF2-40B4-BE49-F238E27FC236}">
                <a16:creationId xmlns:a16="http://schemas.microsoft.com/office/drawing/2014/main" id="{7DCC26F5-0B00-B1E7-4A09-631115873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302" y="1264320"/>
            <a:ext cx="5749771" cy="5184576"/>
          </a:xfrm>
          <a:prstGeom prst="rect">
            <a:avLst/>
          </a:prstGeom>
        </p:spPr>
      </p:pic>
      <p:sp>
        <p:nvSpPr>
          <p:cNvPr id="2" name="object 6">
            <a:extLst>
              <a:ext uri="{FF2B5EF4-FFF2-40B4-BE49-F238E27FC236}">
                <a16:creationId xmlns:a16="http://schemas.microsoft.com/office/drawing/2014/main" id="{EEDB0020-4868-D23A-CE2A-05795DEB5011}"/>
              </a:ext>
            </a:extLst>
          </p:cNvPr>
          <p:cNvSpPr txBox="1"/>
          <p:nvPr/>
        </p:nvSpPr>
        <p:spPr>
          <a:xfrm>
            <a:off x="467742" y="1089228"/>
            <a:ext cx="4512568" cy="5647700"/>
          </a:xfrm>
          <a:prstGeom prst="rect">
            <a:avLst/>
          </a:prstGeom>
        </p:spPr>
        <p:txBody>
          <a:bodyPr vert="horz" wrap="square" lIns="0" tIns="0" rIns="0" bIns="0" rtlCol="0">
            <a:spAutoFit/>
          </a:bodyPr>
          <a:lstStyle/>
          <a:p>
            <a:pPr marL="80963">
              <a:spcAft>
                <a:spcPts val="600"/>
              </a:spcAft>
              <a:tabLst>
                <a:tab pos="0" algn="l"/>
                <a:tab pos="623888" algn="l"/>
              </a:tabLst>
            </a:pPr>
            <a:r>
              <a:rPr lang="de-DE" sz="2200" b="1" spc="-95" dirty="0">
                <a:solidFill>
                  <a:srgbClr val="C00000"/>
                </a:solidFill>
                <a:cs typeface="Arial"/>
              </a:rPr>
              <a:t>Ablauf im Wahllokal</a:t>
            </a:r>
          </a:p>
          <a:p>
            <a:pPr marL="342900" lvl="0" indent="-342900">
              <a:buClr>
                <a:schemeClr val="bg1">
                  <a:lumMod val="50000"/>
                </a:schemeClr>
              </a:buClr>
              <a:buAutoNum type="arabicPeriod"/>
            </a:pPr>
            <a:r>
              <a:rPr lang="de-DE" sz="2200" dirty="0">
                <a:solidFill>
                  <a:srgbClr val="000000"/>
                </a:solidFill>
                <a:cs typeface="Arial" pitchFamily="34" charset="0"/>
              </a:rPr>
              <a:t>Zutritt zum Wahllokal</a:t>
            </a:r>
          </a:p>
          <a:p>
            <a:pPr marL="342900" lvl="0" indent="-342900">
              <a:buClr>
                <a:schemeClr val="bg1">
                  <a:lumMod val="50000"/>
                </a:schemeClr>
              </a:buClr>
              <a:buAutoNum type="arabicPeriod"/>
            </a:pPr>
            <a:r>
              <a:rPr lang="de-DE" sz="2200" dirty="0">
                <a:solidFill>
                  <a:srgbClr val="000000"/>
                </a:solidFill>
                <a:cs typeface="Arial" pitchFamily="34" charset="0"/>
              </a:rPr>
              <a:t>Stimmzettelausgabe</a:t>
            </a:r>
          </a:p>
          <a:p>
            <a:pPr marL="342900" lvl="0" indent="-342900">
              <a:buClr>
                <a:schemeClr val="bg1">
                  <a:lumMod val="50000"/>
                </a:schemeClr>
              </a:buClr>
              <a:buAutoNum type="arabicPeriod"/>
            </a:pPr>
            <a:r>
              <a:rPr lang="de-DE" sz="2200" dirty="0">
                <a:solidFill>
                  <a:srgbClr val="000000"/>
                </a:solidFill>
                <a:cs typeface="Arial" pitchFamily="34" charset="0"/>
              </a:rPr>
              <a:t>Wahlkabinen</a:t>
            </a:r>
          </a:p>
          <a:p>
            <a:pPr marL="342900" lvl="0" indent="-342900">
              <a:buClr>
                <a:schemeClr val="bg1">
                  <a:lumMod val="50000"/>
                </a:schemeClr>
              </a:buClr>
              <a:buAutoNum type="arabicPeriod"/>
            </a:pPr>
            <a:r>
              <a:rPr lang="de-DE" sz="2200" dirty="0">
                <a:solidFill>
                  <a:srgbClr val="000000"/>
                </a:solidFill>
                <a:cs typeface="Arial" pitchFamily="34" charset="0"/>
              </a:rPr>
              <a:t>Wahltisch mit Wahlurnen</a:t>
            </a:r>
            <a:endParaRPr lang="de-DE" sz="2200" spc="-95" dirty="0">
              <a:cs typeface="Arial"/>
            </a:endParaRPr>
          </a:p>
          <a:p>
            <a:pPr marL="893763" lvl="1" indent="-355600">
              <a:spcAft>
                <a:spcPts val="600"/>
              </a:spcAft>
              <a:buBlip>
                <a:blip r:embed="rId5"/>
              </a:buBlip>
              <a:tabLst>
                <a:tab pos="174625" algn="l"/>
                <a:tab pos="623888" algn="l"/>
              </a:tabLst>
            </a:pPr>
            <a:r>
              <a:rPr lang="de-DE" sz="2200" spc="-95" dirty="0">
                <a:cs typeface="Arial"/>
              </a:rPr>
              <a:t>Am Wahltisch wird die Wahlberechtigung geprüft und das Wählerverzeichnis geführt.</a:t>
            </a:r>
          </a:p>
          <a:p>
            <a:pPr marL="893763" lvl="1" indent="-355600">
              <a:spcAft>
                <a:spcPts val="600"/>
              </a:spcAft>
              <a:buBlip>
                <a:blip r:embed="rId5"/>
              </a:buBlip>
              <a:tabLst>
                <a:tab pos="174625" algn="l"/>
                <a:tab pos="623888" algn="l"/>
              </a:tabLst>
            </a:pPr>
            <a:r>
              <a:rPr lang="de-DE" sz="2200" spc="-95" dirty="0">
                <a:cs typeface="Arial"/>
              </a:rPr>
              <a:t>Wahlberechtigt ist, wer in das Wählerverzeichnis eingetragen ist.</a:t>
            </a:r>
          </a:p>
          <a:p>
            <a:pPr marL="893763" lvl="1" indent="-355600">
              <a:spcAft>
                <a:spcPts val="600"/>
              </a:spcAft>
              <a:buBlip>
                <a:blip r:embed="rId5"/>
              </a:buBlip>
              <a:tabLst>
                <a:tab pos="174625" algn="l"/>
                <a:tab pos="623888" algn="l"/>
              </a:tabLst>
            </a:pPr>
            <a:r>
              <a:rPr lang="de-DE" sz="2200" spc="-95" dirty="0">
                <a:cs typeface="Arial"/>
              </a:rPr>
              <a:t>Erst wenn die Prüfung erfolgreich war, wird die Wahlurne für den Einwurf des Stimmzettels durch den Wähler freigegeben! Danach erfolgt die Eintragung des Stimmabgabevermerks.</a:t>
            </a:r>
          </a:p>
        </p:txBody>
      </p:sp>
    </p:spTree>
    <p:extLst>
      <p:ext uri="{BB962C8B-B14F-4D97-AF65-F5344CB8AC3E}">
        <p14:creationId xmlns:p14="http://schemas.microsoft.com/office/powerpoint/2010/main" val="17354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108E607-5BA1-E4C5-EE9F-12753CBD3CB5}"/>
              </a:ext>
            </a:extLst>
          </p:cNvPr>
          <p:cNvPicPr>
            <a:picLocks noChangeAspect="1"/>
          </p:cNvPicPr>
          <p:nvPr/>
        </p:nvPicPr>
        <p:blipFill>
          <a:blip r:embed="rId3"/>
          <a:stretch>
            <a:fillRect/>
          </a:stretch>
        </p:blipFill>
        <p:spPr>
          <a:xfrm>
            <a:off x="493610" y="832272"/>
            <a:ext cx="9693480" cy="6498899"/>
          </a:xfrm>
          <a:prstGeom prst="rect">
            <a:avLst/>
          </a:prstGeom>
        </p:spPr>
      </p:pic>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19</a:t>
            </a:fld>
            <a:endParaRPr lang="de-DE" dirty="0"/>
          </a:p>
        </p:txBody>
      </p:sp>
      <p:sp>
        <p:nvSpPr>
          <p:cNvPr id="7" name="Rechteck 6">
            <a:extLst>
              <a:ext uri="{FF2B5EF4-FFF2-40B4-BE49-F238E27FC236}">
                <a16:creationId xmlns:a16="http://schemas.microsoft.com/office/drawing/2014/main" id="{2B00BFD7-4152-4B7D-A2E4-F7AA4727735A}"/>
              </a:ext>
            </a:extLst>
          </p:cNvPr>
          <p:cNvSpPr/>
          <p:nvPr/>
        </p:nvSpPr>
        <p:spPr>
          <a:xfrm>
            <a:off x="5949950" y="2056407"/>
            <a:ext cx="3710880" cy="50593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18061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612140" y="1599441"/>
            <a:ext cx="9698189" cy="4401205"/>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a:spcBef>
                <a:spcPts val="600"/>
              </a:spcBef>
              <a:spcAft>
                <a:spcPts val="1200"/>
              </a:spcAft>
            </a:pPr>
            <a:r>
              <a:rPr lang="de-DE" sz="2800" b="1" dirty="0">
                <a:solidFill>
                  <a:srgbClr val="00823C"/>
                </a:solidFill>
                <a:latin typeface="+mj-lt"/>
              </a:rPr>
              <a:t>Begrüßung</a:t>
            </a:r>
          </a:p>
          <a:p>
            <a:pPr>
              <a:spcBef>
                <a:spcPts val="600"/>
              </a:spcBef>
              <a:spcAft>
                <a:spcPts val="1200"/>
              </a:spcAft>
            </a:pPr>
            <a:r>
              <a:rPr lang="de-DE" sz="2800" b="1" dirty="0">
                <a:solidFill>
                  <a:srgbClr val="00823C"/>
                </a:solidFill>
                <a:latin typeface="+mj-lt"/>
              </a:rPr>
              <a:t>Urnenwahlvorstände</a:t>
            </a:r>
          </a:p>
          <a:p>
            <a:pPr>
              <a:spcBef>
                <a:spcPts val="600"/>
              </a:spcBef>
              <a:spcAft>
                <a:spcPts val="1200"/>
              </a:spcAft>
            </a:pPr>
            <a:r>
              <a:rPr lang="de-DE" sz="2800" b="1" dirty="0">
                <a:solidFill>
                  <a:srgbClr val="00823C"/>
                </a:solidFill>
                <a:latin typeface="+mj-lt"/>
              </a:rPr>
              <a:t>Tätigkeiten der Urnenwahlvorstände vor 08.00 Uhr</a:t>
            </a:r>
          </a:p>
          <a:p>
            <a:pPr>
              <a:spcBef>
                <a:spcPts val="600"/>
              </a:spcBef>
              <a:spcAft>
                <a:spcPts val="1200"/>
              </a:spcAft>
            </a:pPr>
            <a:r>
              <a:rPr lang="de-DE" sz="2800" b="1" dirty="0">
                <a:solidFill>
                  <a:srgbClr val="00823C"/>
                </a:solidFill>
                <a:latin typeface="+mj-lt"/>
              </a:rPr>
              <a:t>Tätigkeiten der Urnenwahlvorstände von 08.00 Uhr bis 18.00 Uhr</a:t>
            </a:r>
          </a:p>
          <a:p>
            <a:pPr>
              <a:spcBef>
                <a:spcPts val="600"/>
              </a:spcBef>
              <a:spcAft>
                <a:spcPts val="1200"/>
              </a:spcAft>
            </a:pPr>
            <a:r>
              <a:rPr lang="de-DE" sz="2800" b="1" dirty="0">
                <a:solidFill>
                  <a:srgbClr val="00823C"/>
                </a:solidFill>
                <a:latin typeface="+mj-lt"/>
              </a:rPr>
              <a:t>Tätigkeiten der Urnenwahlvorstände ab 18.00 Uhr</a:t>
            </a:r>
          </a:p>
          <a:p>
            <a:pPr>
              <a:spcBef>
                <a:spcPts val="600"/>
              </a:spcBef>
              <a:spcAft>
                <a:spcPts val="1200"/>
              </a:spcAft>
            </a:pPr>
            <a:r>
              <a:rPr lang="de-DE" sz="2800" b="1" dirty="0">
                <a:solidFill>
                  <a:srgbClr val="00823C"/>
                </a:solidFill>
                <a:latin typeface="+mj-lt"/>
              </a:rPr>
              <a:t>Fragen und Antworten</a:t>
            </a:r>
          </a:p>
          <a:p>
            <a:pPr>
              <a:spcBef>
                <a:spcPts val="600"/>
              </a:spcBef>
              <a:spcAft>
                <a:spcPts val="1200"/>
              </a:spcAft>
            </a:pPr>
            <a:r>
              <a:rPr lang="de-DE" sz="2800" b="1" dirty="0">
                <a:solidFill>
                  <a:srgbClr val="00823C"/>
                </a:solidFill>
                <a:latin typeface="+mj-lt"/>
              </a:rPr>
              <a:t>Verabschiedung</a:t>
            </a:r>
            <a:endParaRPr lang="de-DE"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Agenda</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32913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20</a:t>
            </a:fld>
            <a:endParaRPr lang="de-DE" dirty="0"/>
          </a:p>
        </p:txBody>
      </p:sp>
      <p:pic>
        <p:nvPicPr>
          <p:cNvPr id="2" name="Grafik 1">
            <a:extLst>
              <a:ext uri="{FF2B5EF4-FFF2-40B4-BE49-F238E27FC236}">
                <a16:creationId xmlns:a16="http://schemas.microsoft.com/office/drawing/2014/main" id="{E399BE68-0C50-92F5-517E-E245D66E302B}"/>
              </a:ext>
            </a:extLst>
          </p:cNvPr>
          <p:cNvPicPr>
            <a:picLocks noChangeAspect="1"/>
          </p:cNvPicPr>
          <p:nvPr/>
        </p:nvPicPr>
        <p:blipFill>
          <a:blip r:embed="rId4"/>
          <a:stretch>
            <a:fillRect/>
          </a:stretch>
        </p:blipFill>
        <p:spPr>
          <a:xfrm>
            <a:off x="299790" y="854699"/>
            <a:ext cx="9693480" cy="4298053"/>
          </a:xfrm>
          <a:prstGeom prst="rect">
            <a:avLst/>
          </a:prstGeom>
        </p:spPr>
      </p:pic>
      <p:pic>
        <p:nvPicPr>
          <p:cNvPr id="4" name="Grafik 3">
            <a:extLst>
              <a:ext uri="{FF2B5EF4-FFF2-40B4-BE49-F238E27FC236}">
                <a16:creationId xmlns:a16="http://schemas.microsoft.com/office/drawing/2014/main" id="{71806B5F-B328-450B-D03B-546BD9E00A3E}"/>
              </a:ext>
            </a:extLst>
          </p:cNvPr>
          <p:cNvPicPr>
            <a:picLocks noChangeAspect="1"/>
          </p:cNvPicPr>
          <p:nvPr/>
        </p:nvPicPr>
        <p:blipFill>
          <a:blip r:embed="rId5"/>
          <a:stretch>
            <a:fillRect/>
          </a:stretch>
        </p:blipFill>
        <p:spPr>
          <a:xfrm>
            <a:off x="1203855" y="4309130"/>
            <a:ext cx="8272989" cy="987638"/>
          </a:xfrm>
          <a:prstGeom prst="rect">
            <a:avLst/>
          </a:prstGeom>
        </p:spPr>
      </p:pic>
    </p:spTree>
    <p:extLst>
      <p:ext uri="{BB962C8B-B14F-4D97-AF65-F5344CB8AC3E}">
        <p14:creationId xmlns:p14="http://schemas.microsoft.com/office/powerpoint/2010/main" val="30459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21</a:t>
            </a:fld>
            <a:endParaRPr lang="de-DE" dirty="0"/>
          </a:p>
        </p:txBody>
      </p:sp>
      <p:pic>
        <p:nvPicPr>
          <p:cNvPr id="2" name="Grafik 1">
            <a:extLst>
              <a:ext uri="{FF2B5EF4-FFF2-40B4-BE49-F238E27FC236}">
                <a16:creationId xmlns:a16="http://schemas.microsoft.com/office/drawing/2014/main" id="{6206F345-B92D-22F6-2A10-121EA3259B1A}"/>
              </a:ext>
            </a:extLst>
          </p:cNvPr>
          <p:cNvPicPr>
            <a:picLocks noChangeAspect="1"/>
          </p:cNvPicPr>
          <p:nvPr/>
        </p:nvPicPr>
        <p:blipFill>
          <a:blip r:embed="rId4"/>
          <a:stretch>
            <a:fillRect/>
          </a:stretch>
        </p:blipFill>
        <p:spPr>
          <a:xfrm>
            <a:off x="318348" y="832272"/>
            <a:ext cx="9693480" cy="4346825"/>
          </a:xfrm>
          <a:prstGeom prst="rect">
            <a:avLst/>
          </a:prstGeom>
        </p:spPr>
      </p:pic>
      <p:pic>
        <p:nvPicPr>
          <p:cNvPr id="4" name="Grafik 3">
            <a:extLst>
              <a:ext uri="{FF2B5EF4-FFF2-40B4-BE49-F238E27FC236}">
                <a16:creationId xmlns:a16="http://schemas.microsoft.com/office/drawing/2014/main" id="{2603081B-DD15-C8FB-2E57-773A57812B16}"/>
              </a:ext>
            </a:extLst>
          </p:cNvPr>
          <p:cNvPicPr>
            <a:picLocks noChangeAspect="1"/>
          </p:cNvPicPr>
          <p:nvPr/>
        </p:nvPicPr>
        <p:blipFill>
          <a:blip r:embed="rId5"/>
          <a:stretch>
            <a:fillRect/>
          </a:stretch>
        </p:blipFill>
        <p:spPr>
          <a:xfrm>
            <a:off x="1200807" y="4381138"/>
            <a:ext cx="8279086" cy="987638"/>
          </a:xfrm>
          <a:prstGeom prst="rect">
            <a:avLst/>
          </a:prstGeom>
        </p:spPr>
      </p:pic>
    </p:spTree>
    <p:extLst>
      <p:ext uri="{BB962C8B-B14F-4D97-AF65-F5344CB8AC3E}">
        <p14:creationId xmlns:p14="http://schemas.microsoft.com/office/powerpoint/2010/main" val="14346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22</a:t>
            </a:fld>
            <a:endParaRPr lang="de-DE" dirty="0"/>
          </a:p>
        </p:txBody>
      </p:sp>
      <p:pic>
        <p:nvPicPr>
          <p:cNvPr id="2" name="Grafik 1">
            <a:extLst>
              <a:ext uri="{FF2B5EF4-FFF2-40B4-BE49-F238E27FC236}">
                <a16:creationId xmlns:a16="http://schemas.microsoft.com/office/drawing/2014/main" id="{CAFD0C28-6CE4-0BF3-8E86-C1F3AE065550}"/>
              </a:ext>
            </a:extLst>
          </p:cNvPr>
          <p:cNvPicPr>
            <a:picLocks noChangeAspect="1"/>
          </p:cNvPicPr>
          <p:nvPr/>
        </p:nvPicPr>
        <p:blipFill>
          <a:blip r:embed="rId4"/>
          <a:stretch>
            <a:fillRect/>
          </a:stretch>
        </p:blipFill>
        <p:spPr>
          <a:xfrm>
            <a:off x="299790" y="832272"/>
            <a:ext cx="9693480" cy="4310246"/>
          </a:xfrm>
          <a:prstGeom prst="rect">
            <a:avLst/>
          </a:prstGeom>
        </p:spPr>
      </p:pic>
      <p:pic>
        <p:nvPicPr>
          <p:cNvPr id="4" name="Grafik 3">
            <a:extLst>
              <a:ext uri="{FF2B5EF4-FFF2-40B4-BE49-F238E27FC236}">
                <a16:creationId xmlns:a16="http://schemas.microsoft.com/office/drawing/2014/main" id="{E85DE174-55FE-813D-F170-BF6A5620680C}"/>
              </a:ext>
            </a:extLst>
          </p:cNvPr>
          <p:cNvPicPr>
            <a:picLocks noChangeAspect="1"/>
          </p:cNvPicPr>
          <p:nvPr/>
        </p:nvPicPr>
        <p:blipFill>
          <a:blip r:embed="rId5"/>
          <a:stretch>
            <a:fillRect/>
          </a:stretch>
        </p:blipFill>
        <p:spPr>
          <a:xfrm>
            <a:off x="1200807" y="4381138"/>
            <a:ext cx="8279086" cy="987638"/>
          </a:xfrm>
          <a:prstGeom prst="rect">
            <a:avLst/>
          </a:prstGeom>
        </p:spPr>
      </p:pic>
    </p:spTree>
    <p:extLst>
      <p:ext uri="{BB962C8B-B14F-4D97-AF65-F5344CB8AC3E}">
        <p14:creationId xmlns:p14="http://schemas.microsoft.com/office/powerpoint/2010/main" val="3050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7087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mit Wahlschein</a:t>
            </a:r>
          </a:p>
          <a:p>
            <a:pPr marL="893763" lvl="1" indent="-355600">
              <a:spcAft>
                <a:spcPts val="600"/>
              </a:spcAft>
              <a:buBlip>
                <a:blip r:embed="rId3"/>
              </a:buBlip>
              <a:tabLst>
                <a:tab pos="174625" algn="l"/>
                <a:tab pos="623888" algn="l"/>
              </a:tabLst>
            </a:pPr>
            <a:r>
              <a:rPr lang="de-DE" sz="2400" spc="-95" dirty="0">
                <a:cs typeface="Arial"/>
              </a:rPr>
              <a:t>Die Stimmabgabe ist in jedem beliebigen Wahlraum des Wahlkreises (Landkreis bzw. der kreisfreien Stadt) möglich.</a:t>
            </a:r>
          </a:p>
          <a:p>
            <a:pPr marL="893763" lvl="1" indent="-355600">
              <a:spcAft>
                <a:spcPts val="600"/>
              </a:spcAft>
              <a:buBlip>
                <a:blip r:embed="rId3"/>
              </a:buBlip>
              <a:tabLst>
                <a:tab pos="174625" algn="l"/>
                <a:tab pos="623888" algn="l"/>
              </a:tabLst>
            </a:pPr>
            <a:r>
              <a:rPr lang="de-DE" sz="2400" spc="-95" dirty="0">
                <a:cs typeface="Arial"/>
              </a:rPr>
              <a:t>Der Wähler weist sich aus und übergibt den Wahlschein dem Wahlvorsteher.</a:t>
            </a:r>
          </a:p>
          <a:p>
            <a:pPr marL="893763" lvl="1" indent="-355600">
              <a:spcAft>
                <a:spcPts val="600"/>
              </a:spcAft>
              <a:buBlip>
                <a:blip r:embed="rId3"/>
              </a:buBlip>
              <a:tabLst>
                <a:tab pos="174625" algn="l"/>
                <a:tab pos="623888" algn="l"/>
              </a:tabLst>
            </a:pPr>
            <a:r>
              <a:rPr lang="de-DE" sz="2400" spc="-95" dirty="0">
                <a:cs typeface="Arial"/>
              </a:rPr>
              <a:t>Zweifel über die Wahlberechtigung klärt der Wahlvorstand auf.</a:t>
            </a:r>
          </a:p>
          <a:p>
            <a:pPr marL="1350963" lvl="2" indent="-355600">
              <a:spcAft>
                <a:spcPts val="600"/>
              </a:spcAft>
              <a:buBlip>
                <a:blip r:embed="rId3"/>
              </a:buBlip>
              <a:tabLst>
                <a:tab pos="174625" algn="l"/>
                <a:tab pos="623888" algn="l"/>
              </a:tabLst>
            </a:pPr>
            <a:r>
              <a:rPr lang="de-DE" sz="2400" spc="-95" dirty="0">
                <a:cs typeface="Arial"/>
              </a:rPr>
              <a:t>In diesem Fall ist über die Zulassung oder Zurückweisung Beschluss zu fassen und eine Niederschrift als Anlage der Wahlniederschrift beizufügen.</a:t>
            </a:r>
          </a:p>
          <a:p>
            <a:pPr marL="1350963" lvl="2" indent="-355600">
              <a:spcAft>
                <a:spcPts val="600"/>
              </a:spcAft>
              <a:buBlip>
                <a:blip r:embed="rId3"/>
              </a:buBlip>
              <a:tabLst>
                <a:tab pos="174625" algn="l"/>
                <a:tab pos="623888" algn="l"/>
              </a:tabLst>
            </a:pPr>
            <a:r>
              <a:rPr lang="de-DE" sz="2400" spc="-95" dirty="0">
                <a:cs typeface="Arial"/>
              </a:rPr>
              <a:t>Der Wahlvorsteher behält den Wahlschein auch im Falle der Zurückweisung ein.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23</a:t>
            </a:fld>
            <a:endParaRPr lang="de-DE" dirty="0"/>
          </a:p>
        </p:txBody>
      </p:sp>
      <p:pic>
        <p:nvPicPr>
          <p:cNvPr id="2" name="Grafik 1">
            <a:extLst>
              <a:ext uri="{FF2B5EF4-FFF2-40B4-BE49-F238E27FC236}">
                <a16:creationId xmlns:a16="http://schemas.microsoft.com/office/drawing/2014/main" id="{53097CB0-993E-9045-F716-215788F06835}"/>
              </a:ext>
            </a:extLst>
          </p:cNvPr>
          <p:cNvPicPr>
            <a:picLocks noChangeAspect="1"/>
          </p:cNvPicPr>
          <p:nvPr/>
        </p:nvPicPr>
        <p:blipFill>
          <a:blip r:embed="rId5"/>
          <a:stretch>
            <a:fillRect/>
          </a:stretch>
        </p:blipFill>
        <p:spPr>
          <a:xfrm>
            <a:off x="4104131" y="4648696"/>
            <a:ext cx="6492803" cy="2542252"/>
          </a:xfrm>
          <a:prstGeom prst="rect">
            <a:avLst/>
          </a:prstGeom>
        </p:spPr>
      </p:pic>
    </p:spTree>
    <p:extLst>
      <p:ext uri="{BB962C8B-B14F-4D97-AF65-F5344CB8AC3E}">
        <p14:creationId xmlns:p14="http://schemas.microsoft.com/office/powerpoint/2010/main" val="22947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55531"/>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Folgende Prüfungen sind </a:t>
            </a:r>
            <a:r>
              <a:rPr lang="de-DE" sz="2400" u="sng" spc="-95" dirty="0">
                <a:solidFill>
                  <a:srgbClr val="FF0000"/>
                </a:solidFill>
                <a:cs typeface="Arial"/>
              </a:rPr>
              <a:t>in jedem Fall </a:t>
            </a:r>
            <a:r>
              <a:rPr lang="de-DE" sz="2400" u="sng" spc="-95" dirty="0">
                <a:cs typeface="Arial"/>
              </a:rPr>
              <a:t>durchzuführen:</a:t>
            </a:r>
          </a:p>
          <a:p>
            <a:pPr marL="893763" lvl="1" indent="-355600">
              <a:spcAft>
                <a:spcPts val="600"/>
              </a:spcAft>
              <a:buBlip>
                <a:blip r:embed="rId3"/>
              </a:buBlip>
              <a:tabLst>
                <a:tab pos="174625" algn="l"/>
                <a:tab pos="623888" algn="l"/>
              </a:tabLst>
            </a:pPr>
            <a:r>
              <a:rPr lang="de-DE" sz="2400" spc="-95" dirty="0">
                <a:cs typeface="Arial"/>
              </a:rPr>
              <a:t>Wähler einem Wahlvorstandsmitglied bekannt oder kann sich der Wähler ausweisen?</a:t>
            </a:r>
          </a:p>
          <a:p>
            <a:pPr marL="893763" lvl="1" indent="-355600">
              <a:spcAft>
                <a:spcPts val="600"/>
              </a:spcAft>
              <a:buBlip>
                <a:blip r:embed="rId3"/>
              </a:buBlip>
              <a:tabLst>
                <a:tab pos="174625" algn="l"/>
                <a:tab pos="623888" algn="l"/>
              </a:tabLst>
            </a:pPr>
            <a:r>
              <a:rPr lang="de-DE" sz="2400" spc="-95" dirty="0">
                <a:cs typeface="Arial"/>
              </a:rPr>
              <a:t>Wahlschein in einem Verzeichnis der für ungültig erklärten Wahlscheine eingetragen?</a:t>
            </a:r>
          </a:p>
          <a:p>
            <a:pPr marL="893763" lvl="1" indent="-355600">
              <a:spcAft>
                <a:spcPts val="600"/>
              </a:spcAft>
              <a:buBlip>
                <a:blip r:embed="rId3"/>
              </a:buBlip>
              <a:tabLst>
                <a:tab pos="174625" algn="l"/>
                <a:tab pos="623888" algn="l"/>
              </a:tabLst>
            </a:pPr>
            <a:r>
              <a:rPr lang="de-DE" sz="2400" spc="-95" dirty="0">
                <a:cs typeface="Arial"/>
              </a:rPr>
              <a:t>Wahlschein für den Landkreis /die kreisfreie Stadt (Wahlkreis) gültig?</a:t>
            </a:r>
          </a:p>
          <a:p>
            <a:pPr marL="893763" lvl="1" indent="-355600">
              <a:spcAft>
                <a:spcPts val="600"/>
              </a:spcAft>
              <a:buBlip>
                <a:blip r:embed="rId3"/>
              </a:buBlip>
              <a:tabLst>
                <a:tab pos="174625" algn="l"/>
                <a:tab pos="623888" algn="l"/>
              </a:tabLst>
            </a:pPr>
            <a:r>
              <a:rPr lang="de-DE" sz="2400" spc="-95" dirty="0">
                <a:cs typeface="Arial"/>
              </a:rPr>
              <a:t>Wahlschein für die Bundestagswahl am 23.02.2025</a:t>
            </a:r>
          </a:p>
          <a:p>
            <a:pPr marL="893763" lvl="1" indent="-355600">
              <a:spcAft>
                <a:spcPts val="600"/>
              </a:spcAft>
              <a:buBlip>
                <a:blip r:embed="rId3"/>
              </a:buBlip>
              <a:tabLst>
                <a:tab pos="174625" algn="l"/>
                <a:tab pos="623888" algn="l"/>
              </a:tabLst>
            </a:pPr>
            <a:r>
              <a:rPr lang="de-DE" sz="2400" spc="-95" dirty="0">
                <a:cs typeface="Arial"/>
              </a:rPr>
              <a:t>Dienstsiegel der ausstellenden Gemeinde auf dem Wahlschein?</a:t>
            </a:r>
          </a:p>
          <a:p>
            <a:pPr marL="893763" lvl="1" indent="-355600">
              <a:spcAft>
                <a:spcPts val="600"/>
              </a:spcAft>
              <a:buBlip>
                <a:blip r:embed="rId3"/>
              </a:buBlip>
              <a:tabLst>
                <a:tab pos="174625" algn="l"/>
                <a:tab pos="623888" algn="l"/>
              </a:tabLst>
            </a:pPr>
            <a:r>
              <a:rPr lang="de-DE" sz="2400" spc="-95" dirty="0">
                <a:cs typeface="Arial"/>
              </a:rPr>
              <a:t>Wahlschein vom ausstellenden Bediensteten unterschrieben oder </a:t>
            </a:r>
            <a:br>
              <a:rPr lang="de-DE" sz="2400" spc="-95" dirty="0">
                <a:cs typeface="Arial"/>
              </a:rPr>
            </a:br>
            <a:r>
              <a:rPr lang="de-DE" sz="2400" spc="-95" dirty="0">
                <a:cs typeface="Arial"/>
              </a:rPr>
              <a:t>– bei automatischer Erstellung – dessen Namenseindruck?</a:t>
            </a:r>
          </a:p>
          <a:p>
            <a:pPr marL="893763" lvl="1" indent="-355600">
              <a:spcAft>
                <a:spcPts val="600"/>
              </a:spcAft>
              <a:buBlip>
                <a:blip r:embed="rId3"/>
              </a:buBlip>
              <a:tabLst>
                <a:tab pos="174625" algn="l"/>
                <a:tab pos="623888" algn="l"/>
              </a:tabLst>
            </a:pPr>
            <a:r>
              <a:rPr lang="de-DE" sz="2400" spc="-95" dirty="0">
                <a:cs typeface="Arial"/>
              </a:rPr>
              <a:t>Jegliche Zweifel hat der Wahlvorstand ggf. durch Rückruf bei der Gemeinde aufzuklären.</a:t>
            </a:r>
          </a:p>
          <a:p>
            <a:pPr marL="893763" lvl="1" indent="-355600">
              <a:spcAft>
                <a:spcPts val="600"/>
              </a:spcAft>
              <a:buBlip>
                <a:blip r:embed="rId3"/>
              </a:buBlip>
              <a:tabLst>
                <a:tab pos="174625" algn="l"/>
                <a:tab pos="623888" algn="l"/>
              </a:tabLst>
            </a:pPr>
            <a:r>
              <a:rPr lang="de-DE" sz="2400" spc="-95" dirty="0">
                <a:cs typeface="Arial"/>
              </a:rPr>
              <a:t>Bei Zweifeln: Beschluss über Zulassung oder Zurückweisung des Wahlscheininhabers; Fertigung einer Niederschrift über einen besonderen Vorfall.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24</a:t>
            </a:fld>
            <a:endParaRPr lang="de-DE" dirty="0"/>
          </a:p>
        </p:txBody>
      </p:sp>
    </p:spTree>
    <p:extLst>
      <p:ext uri="{BB962C8B-B14F-4D97-AF65-F5344CB8AC3E}">
        <p14:creationId xmlns:p14="http://schemas.microsoft.com/office/powerpoint/2010/main" val="9281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25</a:t>
            </a:fld>
            <a:endParaRPr lang="de-DE" dirty="0"/>
          </a:p>
        </p:txBody>
      </p:sp>
      <p:sp>
        <p:nvSpPr>
          <p:cNvPr id="2" name="Rechteck 1">
            <a:extLst>
              <a:ext uri="{FF2B5EF4-FFF2-40B4-BE49-F238E27FC236}">
                <a16:creationId xmlns:a16="http://schemas.microsoft.com/office/drawing/2014/main" id="{315E3A0B-6CC1-424F-A9B9-CC8271439016}"/>
              </a:ext>
            </a:extLst>
          </p:cNvPr>
          <p:cNvSpPr/>
          <p:nvPr/>
        </p:nvSpPr>
        <p:spPr>
          <a:xfrm>
            <a:off x="5844406" y="1821043"/>
            <a:ext cx="1752600" cy="29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3C7466D5-4829-6179-BE90-1CD8A8FFB48F}"/>
              </a:ext>
            </a:extLst>
          </p:cNvPr>
          <p:cNvPicPr>
            <a:picLocks noChangeAspect="1"/>
          </p:cNvPicPr>
          <p:nvPr/>
        </p:nvPicPr>
        <p:blipFill>
          <a:blip r:embed="rId4"/>
          <a:stretch>
            <a:fillRect/>
          </a:stretch>
        </p:blipFill>
        <p:spPr>
          <a:xfrm>
            <a:off x="331834" y="1048062"/>
            <a:ext cx="7523116" cy="6120914"/>
          </a:xfrm>
          <a:prstGeom prst="rect">
            <a:avLst/>
          </a:prstGeom>
        </p:spPr>
      </p:pic>
    </p:spTree>
    <p:extLst>
      <p:ext uri="{BB962C8B-B14F-4D97-AF65-F5344CB8AC3E}">
        <p14:creationId xmlns:p14="http://schemas.microsoft.com/office/powerpoint/2010/main" val="246136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Wie wird mit dem Wahlschein weiter verfahren?</a:t>
            </a:r>
          </a:p>
          <a:p>
            <a:pPr marL="893763" lvl="1" indent="-355600">
              <a:spcAft>
                <a:spcPts val="600"/>
              </a:spcAft>
              <a:buBlip>
                <a:blip r:embed="rId3"/>
              </a:buBlip>
              <a:tabLst>
                <a:tab pos="174625" algn="l"/>
                <a:tab pos="623888" algn="l"/>
              </a:tabLst>
            </a:pPr>
            <a:r>
              <a:rPr lang="de-DE" sz="2400" spc="-95" dirty="0">
                <a:cs typeface="Arial"/>
              </a:rPr>
              <a:t>Darf der Wahlscheininhaber wählen,  wird der Wahlschein einbehalten.</a:t>
            </a:r>
          </a:p>
          <a:p>
            <a:pPr marL="893763" lvl="1" indent="-355600">
              <a:spcAft>
                <a:spcPts val="600"/>
              </a:spcAft>
              <a:buBlip>
                <a:blip r:embed="rId3"/>
              </a:buBlip>
              <a:tabLst>
                <a:tab pos="174625" algn="l"/>
                <a:tab pos="623888" algn="l"/>
              </a:tabLst>
            </a:pPr>
            <a:r>
              <a:rPr lang="de-DE" sz="2400" dirty="0"/>
              <a:t>Ein Stimmabgabevermerk (im Wählerverzeichnis oder auf dem Wahlschein) entfällt.</a:t>
            </a:r>
          </a:p>
          <a:p>
            <a:pPr marL="893763" lvl="1" indent="-355600">
              <a:spcAft>
                <a:spcPts val="600"/>
              </a:spcAft>
              <a:buBlip>
                <a:blip r:embed="rId3"/>
              </a:buBlip>
              <a:tabLst>
                <a:tab pos="174625" algn="l"/>
                <a:tab pos="623888" algn="l"/>
              </a:tabLst>
            </a:pPr>
            <a:r>
              <a:rPr lang="de-DE" sz="2400" spc="-95" dirty="0">
                <a:cs typeface="Arial"/>
              </a:rPr>
              <a:t>Ein Wahlschein für einen anderen Wahlkreis darf keinesfalls einbehalten werden.</a:t>
            </a:r>
          </a:p>
          <a:p>
            <a:pPr marL="893763" lvl="1" indent="-355600">
              <a:spcAft>
                <a:spcPts val="600"/>
              </a:spcAft>
              <a:buBlip>
                <a:blip r:embed="rId3"/>
              </a:buBlip>
              <a:tabLst>
                <a:tab pos="174625" algn="l"/>
                <a:tab pos="623888" algn="l"/>
              </a:tabLst>
            </a:pPr>
            <a:r>
              <a:rPr lang="de-DE" sz="2400" spc="-95" dirty="0">
                <a:cs typeface="Arial"/>
              </a:rPr>
              <a:t>Mit einem Wahlschein für einen anderen Wahlkreis kann auch nur dort gewählt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26</a:t>
            </a:fld>
            <a:endParaRPr lang="de-DE" dirty="0"/>
          </a:p>
        </p:txBody>
      </p:sp>
    </p:spTree>
    <p:extLst>
      <p:ext uri="{BB962C8B-B14F-4D97-AF65-F5344CB8AC3E}">
        <p14:creationId xmlns:p14="http://schemas.microsoft.com/office/powerpoint/2010/main" val="2687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70925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Der Wahlvorstand hat einen Wähler beim Vorliegen einer der folgenden Gründe zurückzuweisen:</a:t>
            </a:r>
          </a:p>
          <a:p>
            <a:pPr marL="893763" lvl="1" indent="-355600">
              <a:spcAft>
                <a:spcPts val="600"/>
              </a:spcAft>
              <a:buBlip>
                <a:blip r:embed="rId3"/>
              </a:buBlip>
              <a:tabLst>
                <a:tab pos="174625" algn="l"/>
                <a:tab pos="623888" algn="l"/>
              </a:tabLst>
            </a:pPr>
            <a:r>
              <a:rPr lang="de-DE" sz="2400" spc="-95" dirty="0">
                <a:cs typeface="Arial"/>
              </a:rPr>
              <a:t>Er ist nicht in das Wählerverzeichnis eingetragen und </a:t>
            </a:r>
            <a:br>
              <a:rPr lang="de-DE" sz="2400" spc="-95" dirty="0">
                <a:cs typeface="Arial"/>
              </a:rPr>
            </a:br>
            <a:r>
              <a:rPr lang="de-DE" sz="2400" spc="-95" dirty="0">
                <a:cs typeface="Arial"/>
              </a:rPr>
              <a:t>besitzt keinen Wahlschein.</a:t>
            </a:r>
          </a:p>
          <a:p>
            <a:pPr marL="893763" lvl="1" indent="-355600">
              <a:spcAft>
                <a:spcPts val="600"/>
              </a:spcAft>
              <a:buBlip>
                <a:blip r:embed="rId3"/>
              </a:buBlip>
              <a:tabLst>
                <a:tab pos="174625" algn="l"/>
                <a:tab pos="623888" algn="l"/>
              </a:tabLst>
            </a:pPr>
            <a:r>
              <a:rPr lang="de-DE" sz="2400" spc="-95" dirty="0">
                <a:cs typeface="Arial"/>
              </a:rPr>
              <a:t>Er sich auf Verlangen des Wahlvorstands nicht ausweisen kann oder verweigert die zur Feststellung der Identität erforderlichen Mitwirkungshandlungen.</a:t>
            </a:r>
          </a:p>
          <a:p>
            <a:pPr marL="893763" lvl="1" indent="-355600">
              <a:spcAft>
                <a:spcPts val="600"/>
              </a:spcAft>
              <a:buBlip>
                <a:blip r:embed="rId3"/>
              </a:buBlip>
              <a:tabLst>
                <a:tab pos="174625" algn="l"/>
                <a:tab pos="623888" algn="l"/>
              </a:tabLst>
            </a:pPr>
            <a:r>
              <a:rPr lang="de-DE" sz="2400" spc="-95" dirty="0">
                <a:cs typeface="Arial"/>
              </a:rPr>
              <a:t>Trotz Wahlscheinvermerk im Wählerverzeichnis kann </a:t>
            </a:r>
            <a:br>
              <a:rPr lang="de-DE" sz="2400" spc="-95" dirty="0">
                <a:cs typeface="Arial"/>
              </a:rPr>
            </a:br>
            <a:r>
              <a:rPr lang="de-DE" sz="2400" spc="-95" dirty="0">
                <a:cs typeface="Arial"/>
              </a:rPr>
              <a:t>der Wähler keinen Wahlschein vorlegen.</a:t>
            </a:r>
          </a:p>
          <a:p>
            <a:pPr marL="893763" lvl="1" indent="-355600">
              <a:spcAft>
                <a:spcPts val="600"/>
              </a:spcAft>
              <a:buBlip>
                <a:blip r:embed="rId3"/>
              </a:buBlip>
              <a:tabLst>
                <a:tab pos="174625" algn="l"/>
                <a:tab pos="623888" algn="l"/>
              </a:tabLst>
            </a:pPr>
            <a:r>
              <a:rPr lang="de-DE" sz="2400" spc="-95" dirty="0">
                <a:cs typeface="Arial"/>
              </a:rPr>
              <a:t>Er hat bereits einen Stimmabgabevermerk im Wählerverzeichnis.</a:t>
            </a:r>
          </a:p>
          <a:p>
            <a:pPr marL="893763" lvl="1" indent="-355600">
              <a:spcAft>
                <a:spcPts val="600"/>
              </a:spcAft>
              <a:buBlip>
                <a:blip r:embed="rId3"/>
              </a:buBlip>
              <a:tabLst>
                <a:tab pos="174625" algn="l"/>
                <a:tab pos="623888" algn="l"/>
              </a:tabLst>
            </a:pPr>
            <a:r>
              <a:rPr lang="de-DE" sz="2400" spc="-95" dirty="0">
                <a:cs typeface="Arial"/>
              </a:rPr>
              <a:t>Möglichkeit der Berichtigung des Wählerverzeichnisses </a:t>
            </a:r>
            <a:br>
              <a:rPr lang="de-DE" sz="2400" spc="-95" dirty="0">
                <a:cs typeface="Arial"/>
              </a:rPr>
            </a:br>
            <a:r>
              <a:rPr lang="de-DE" sz="2400" spc="-95" dirty="0">
                <a:cs typeface="Arial"/>
              </a:rPr>
              <a:t>durch die Gemeinde oder den Wahlvorsteher bis 18.00 Uhr.</a:t>
            </a:r>
          </a:p>
          <a:p>
            <a:pPr marL="893763" lvl="1" indent="-355600">
              <a:spcAft>
                <a:spcPts val="600"/>
              </a:spcAft>
              <a:buBlip>
                <a:blip r:embed="rId3"/>
              </a:buBlip>
              <a:tabLst>
                <a:tab pos="174625" algn="l"/>
                <a:tab pos="623888" algn="l"/>
              </a:tabLst>
            </a:pPr>
            <a:r>
              <a:rPr lang="de-DE" sz="2400" spc="-95" dirty="0">
                <a:cs typeface="Arial"/>
              </a:rPr>
              <a:t>Korrekturen des Wählerverzeichnisses sind zu erläutern.</a:t>
            </a:r>
          </a:p>
          <a:p>
            <a:pPr marL="893763" lvl="1" indent="-355600">
              <a:spcAft>
                <a:spcPts val="600"/>
              </a:spcAft>
              <a:buBlip>
                <a:blip r:embed="rId3"/>
              </a:buBlip>
              <a:tabLst>
                <a:tab pos="174625" algn="l"/>
                <a:tab pos="623888" algn="l"/>
              </a:tabLst>
            </a:pPr>
            <a:r>
              <a:rPr lang="de-DE" sz="2400" spc="-95" dirty="0">
                <a:cs typeface="Arial"/>
              </a:rPr>
              <a:t>Korrekturen sind ebenso wie die berichtige Abschlussbeurkundung </a:t>
            </a:r>
            <a:br>
              <a:rPr lang="de-DE" sz="2400" spc="-95" dirty="0">
                <a:cs typeface="Arial"/>
              </a:rPr>
            </a:br>
            <a:r>
              <a:rPr lang="de-DE" sz="2400" spc="-95" dirty="0">
                <a:cs typeface="Arial"/>
              </a:rPr>
              <a:t>vom Wahlvorsteher zu unterschreiben.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10. Zurückweisungsgründe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27</a:t>
            </a:fld>
            <a:endParaRPr lang="de-DE" dirty="0"/>
          </a:p>
        </p:txBody>
      </p:sp>
    </p:spTree>
    <p:extLst>
      <p:ext uri="{BB962C8B-B14F-4D97-AF65-F5344CB8AC3E}">
        <p14:creationId xmlns:p14="http://schemas.microsoft.com/office/powerpoint/2010/main" val="15327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016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Fälle, in denen der Wähler vom Wahlvorstand zurückzuweisen ist, auf Verlangen aber einen neuen Stimmzettel erhält, </a:t>
            </a:r>
            <a:r>
              <a:rPr lang="de-DE" sz="2400" dirty="0"/>
              <a:t>nachdem er den alten Stimmzettel im Beisein eines Mitglieds des Wahlvorstands unter Beachtung des Wahlgeheimnisses vernichtet hat</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Er hat seinen Stimmzettel verschrieben oder unbrauchbar gemacht.</a:t>
            </a:r>
          </a:p>
          <a:p>
            <a:pPr marL="893763" lvl="1" indent="-355600">
              <a:spcAft>
                <a:spcPts val="600"/>
              </a:spcAft>
              <a:buBlip>
                <a:blip r:embed="rId3"/>
              </a:buBlip>
              <a:tabLst>
                <a:tab pos="174625" algn="l"/>
                <a:tab pos="623888" algn="l"/>
              </a:tabLst>
            </a:pPr>
            <a:r>
              <a:rPr lang="de-DE" sz="2400" spc="-95" dirty="0">
                <a:cs typeface="Arial"/>
              </a:rPr>
              <a:t>Er hat seinen Stimmzettel außerhalb der Wahlkabine gekennzeichnet oder gefaltet.</a:t>
            </a:r>
          </a:p>
          <a:p>
            <a:pPr marL="893763" lvl="1" indent="-355600">
              <a:spcAft>
                <a:spcPts val="600"/>
              </a:spcAft>
              <a:buBlip>
                <a:blip r:embed="rId3"/>
              </a:buBlip>
              <a:tabLst>
                <a:tab pos="174625" algn="l"/>
                <a:tab pos="623888" algn="l"/>
              </a:tabLst>
            </a:pPr>
            <a:r>
              <a:rPr lang="de-DE" sz="2400" spc="-95" dirty="0">
                <a:cs typeface="Arial"/>
              </a:rPr>
              <a:t>Er hat seinen Stimmzettel so gefaltet, dass seine Stimmabgabe erkennbar ist, oder ihn mit einem äußerlich sichtbaren Kennzeichen versehen.</a:t>
            </a:r>
          </a:p>
          <a:p>
            <a:pPr marL="893763" lvl="1" indent="-355600">
              <a:spcAft>
                <a:spcPts val="600"/>
              </a:spcAft>
              <a:buBlip>
                <a:blip r:embed="rId3"/>
              </a:buBlip>
              <a:tabLst>
                <a:tab pos="174625" algn="l"/>
                <a:tab pos="623888" algn="l"/>
              </a:tabLst>
            </a:pPr>
            <a:r>
              <a:rPr lang="de-DE" sz="2400" spc="-95" dirty="0">
                <a:cs typeface="Arial"/>
              </a:rPr>
              <a:t>Er hat mehrere oder einen nicht amtlich hergestellten Stimmzettel abgegeben oder mit dem Stimmzettel einen weiteren Gegenstand in die Wahlurne </a:t>
            </a:r>
            <a:br>
              <a:rPr lang="de-DE" sz="2400" spc="-95" dirty="0">
                <a:cs typeface="Arial"/>
              </a:rPr>
            </a:br>
            <a:r>
              <a:rPr lang="de-DE" sz="2400" spc="-95" dirty="0">
                <a:cs typeface="Arial"/>
              </a:rPr>
              <a:t>werfen wollen.</a:t>
            </a:r>
          </a:p>
          <a:p>
            <a:pPr marL="893763" lvl="1" indent="-355600">
              <a:spcAft>
                <a:spcPts val="600"/>
              </a:spcAft>
              <a:buBlip>
                <a:blip r:embed="rId3"/>
              </a:buBlip>
              <a:tabLst>
                <a:tab pos="174625" algn="l"/>
                <a:tab pos="623888" algn="l"/>
              </a:tabLst>
            </a:pPr>
            <a:r>
              <a:rPr lang="de-DE" sz="2400" spc="-95" dirty="0">
                <a:cs typeface="Arial"/>
              </a:rPr>
              <a:t>Er hat für den Wahlvorstand erkennbar in der Wahlkabine fotografiert oder gefilmt.</a:t>
            </a:r>
          </a:p>
          <a:p>
            <a:pPr marL="893763" lvl="1" indent="-355600">
              <a:spcAft>
                <a:spcPts val="600"/>
              </a:spcAft>
              <a:buBlip>
                <a:blip r:embed="rId3"/>
              </a:buBlip>
              <a:tabLst>
                <a:tab pos="174625" algn="l"/>
                <a:tab pos="623888" algn="l"/>
              </a:tabLst>
            </a:pPr>
            <a:r>
              <a:rPr lang="de-DE" sz="2400" spc="-95" dirty="0">
                <a:cs typeface="Arial"/>
              </a:rPr>
              <a:t>Die Zurückweisung erfolgt immer durch Beschluss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11. Wähler erhält neuen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28</a:t>
            </a:fld>
            <a:endParaRPr lang="de-DE" dirty="0"/>
          </a:p>
        </p:txBody>
      </p:sp>
    </p:spTree>
    <p:extLst>
      <p:ext uri="{BB962C8B-B14F-4D97-AF65-F5344CB8AC3E}">
        <p14:creationId xmlns:p14="http://schemas.microsoft.com/office/powerpoint/2010/main" val="951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442068" y="1098813"/>
            <a:ext cx="9872071" cy="34778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Rote Wahlbriefumschläge mit den ausgefüllten Briefwahlunterlagen dürfen keinesfalls entgegengenommen werden.</a:t>
            </a:r>
          </a:p>
          <a:p>
            <a:pPr marL="893763" lvl="1" indent="-355600">
              <a:spcAft>
                <a:spcPts val="600"/>
              </a:spcAft>
              <a:buBlip>
                <a:blip r:embed="rId3"/>
              </a:buBlip>
              <a:tabLst>
                <a:tab pos="174625" algn="l"/>
                <a:tab pos="623888" algn="l"/>
              </a:tabLst>
            </a:pPr>
            <a:r>
              <a:rPr lang="de-DE" sz="2400" spc="-95" dirty="0">
                <a:cs typeface="Arial"/>
              </a:rPr>
              <a:t>Die betreffende Person ist darauf hinzuweisen, dass sie entweder den Wahlbrief bei der Gemeinde bis 18.00 Uhr selbst abgeben oder gegen Abgabe des Wahlscheins und gegen Aushändigung eines neuen Stimmzettels im Wahlraum persönlich wählen kann. </a:t>
            </a:r>
          </a:p>
          <a:p>
            <a:pPr marL="1350963" lvl="2" indent="-355600">
              <a:spcAft>
                <a:spcPts val="600"/>
              </a:spcAft>
              <a:buBlip>
                <a:blip r:embed="rId3"/>
              </a:buBlip>
              <a:tabLst>
                <a:tab pos="174625" algn="l"/>
                <a:tab pos="623888" algn="l"/>
              </a:tabLst>
            </a:pPr>
            <a:r>
              <a:rPr lang="de-DE" sz="2400" spc="-95" dirty="0">
                <a:cs typeface="Arial"/>
              </a:rPr>
              <a:t>der alte Stimmzettel wird </a:t>
            </a:r>
            <a:br>
              <a:rPr lang="de-DE" sz="2400" spc="-95" dirty="0">
                <a:cs typeface="Arial"/>
              </a:rPr>
            </a:br>
            <a:r>
              <a:rPr lang="de-DE" sz="2400" spc="-95" dirty="0">
                <a:cs typeface="Arial"/>
              </a:rPr>
              <a:t>unbrauchbar gemacht, auch </a:t>
            </a:r>
            <a:br>
              <a:rPr lang="de-DE" sz="2400" spc="-95" dirty="0">
                <a:cs typeface="Arial"/>
              </a:rPr>
            </a:br>
            <a:r>
              <a:rPr lang="de-DE" sz="2400" spc="-95" dirty="0">
                <a:cs typeface="Arial"/>
              </a:rPr>
              <a:t>wenn er unbenutzt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12. Roter Briefwahlumschlag im Wahlraum</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29</a:t>
            </a:fld>
            <a:endParaRPr lang="de-DE" dirty="0"/>
          </a:p>
        </p:txBody>
      </p:sp>
      <p:pic>
        <p:nvPicPr>
          <p:cNvPr id="4" name="Grafik 3" descr="Ein Bild, das Text, Screenshot, Visitenkarte enthält.&#10;&#10;Automatisch generierte Beschreibung">
            <a:extLst>
              <a:ext uri="{FF2B5EF4-FFF2-40B4-BE49-F238E27FC236}">
                <a16:creationId xmlns:a16="http://schemas.microsoft.com/office/drawing/2014/main" id="{6754900E-F08C-C442-9182-A752E4A32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8382" y="2975864"/>
            <a:ext cx="4980310" cy="4224276"/>
          </a:xfrm>
          <a:prstGeom prst="rect">
            <a:avLst/>
          </a:prstGeom>
        </p:spPr>
      </p:pic>
      <p:sp>
        <p:nvSpPr>
          <p:cNvPr id="2" name="Rechteck 1">
            <a:extLst>
              <a:ext uri="{FF2B5EF4-FFF2-40B4-BE49-F238E27FC236}">
                <a16:creationId xmlns:a16="http://schemas.microsoft.com/office/drawing/2014/main" id="{2500900C-C263-45AE-1773-ABB43AAA24D2}"/>
              </a:ext>
            </a:extLst>
          </p:cNvPr>
          <p:cNvSpPr/>
          <p:nvPr/>
        </p:nvSpPr>
        <p:spPr>
          <a:xfrm>
            <a:off x="6459932" y="6375610"/>
            <a:ext cx="3968750" cy="3613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Tree>
    <p:extLst>
      <p:ext uri="{BB962C8B-B14F-4D97-AF65-F5344CB8AC3E}">
        <p14:creationId xmlns:p14="http://schemas.microsoft.com/office/powerpoint/2010/main" val="26056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Urnenwahlvorstände</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81521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33992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Wahlscheininhaber müssen für den Wahlkreis wahlberechtigt sein. </a:t>
            </a:r>
          </a:p>
          <a:p>
            <a:pPr marL="893763" lvl="1" indent="-355600">
              <a:spcAft>
                <a:spcPts val="600"/>
              </a:spcAft>
              <a:buBlip>
                <a:blip r:embed="rId3"/>
              </a:buBlip>
              <a:tabLst>
                <a:tab pos="174625" algn="l"/>
                <a:tab pos="623888" algn="l"/>
              </a:tabLst>
            </a:pPr>
            <a:r>
              <a:rPr lang="de-DE" sz="2400" spc="-95" dirty="0">
                <a:cs typeface="Arial"/>
              </a:rPr>
              <a:t>Neben dem Personal und den Bewohnern oder Patienten können auch anwesende Besucher hier wählen.</a:t>
            </a:r>
          </a:p>
          <a:p>
            <a:pPr marL="893763" lvl="1" indent="-355600">
              <a:spcAft>
                <a:spcPts val="600"/>
              </a:spcAft>
              <a:buBlip>
                <a:blip r:embed="rId3"/>
              </a:buBlip>
              <a:tabLst>
                <a:tab pos="174625" algn="l"/>
                <a:tab pos="623888" algn="l"/>
              </a:tabLst>
            </a:pPr>
            <a:r>
              <a:rPr lang="de-DE" sz="2400" spc="-95" dirty="0">
                <a:cs typeface="Arial"/>
              </a:rPr>
              <a:t>Die Wahlzeit im Sonderwahlbezirk wurde von der Gemeinde auf eine kürzere Wahlzeit festgesetzt.</a:t>
            </a:r>
          </a:p>
          <a:p>
            <a:pPr marL="893763" lvl="1" indent="-355600">
              <a:spcAft>
                <a:spcPts val="600"/>
              </a:spcAft>
              <a:buBlip>
                <a:blip r:embed="rId3"/>
              </a:buBlip>
              <a:tabLst>
                <a:tab pos="174625" algn="l"/>
                <a:tab pos="623888" algn="l"/>
              </a:tabLst>
            </a:pPr>
            <a:endParaRPr lang="de-DE" sz="2400" spc="-95" dirty="0">
              <a:cs typeface="Arial"/>
            </a:endParaRPr>
          </a:p>
          <a:p>
            <a:pPr marL="80963">
              <a:spcAft>
                <a:spcPts val="600"/>
              </a:spcAft>
              <a:tabLst>
                <a:tab pos="174625" algn="l"/>
                <a:tab pos="623888" algn="l"/>
              </a:tabLst>
            </a:pPr>
            <a:r>
              <a:rPr lang="de-DE" sz="2400" spc="-95" dirty="0">
                <a:cs typeface="Arial"/>
              </a:rPr>
              <a:t>Für den Sonderwahlbezirk gibt es folgende Besonderheiten:</a:t>
            </a:r>
          </a:p>
          <a:p>
            <a:pPr marL="893763" lvl="1" indent="-355600">
              <a:spcAft>
                <a:spcPts val="600"/>
              </a:spcAft>
              <a:buBlip>
                <a:blip r:embed="rId3"/>
              </a:buBlip>
              <a:tabLst>
                <a:tab pos="174625" algn="l"/>
                <a:tab pos="623888" algn="l"/>
              </a:tabLst>
            </a:pPr>
            <a:r>
              <a:rPr lang="de-DE" sz="2400" spc="-95" dirty="0">
                <a:cs typeface="Arial"/>
              </a:rPr>
              <a:t>Es gibt kein Wählerverzeichnis, es wird nur mit Wahlschein gewählt.</a:t>
            </a:r>
          </a:p>
          <a:p>
            <a:pPr marL="893763" lvl="1" indent="-355600">
              <a:spcAft>
                <a:spcPts val="600"/>
              </a:spcAft>
              <a:buBlip>
                <a:blip r:embed="rId3"/>
              </a:buBlip>
              <a:tabLst>
                <a:tab pos="174625" algn="l"/>
                <a:tab pos="623888" algn="l"/>
              </a:tabLst>
            </a:pPr>
            <a:r>
              <a:rPr lang="de-DE" sz="2400" spc="-95" dirty="0">
                <a:cs typeface="Arial"/>
              </a:rPr>
              <a:t>Für die Stimmabgabe von Bettlägerigen kann auch innerhalb des Sonderstimmbezirks ein beweglicher Wahlvorstand gebildet werden.</a:t>
            </a:r>
          </a:p>
          <a:p>
            <a:pPr marL="893763" lvl="1" indent="-355600">
              <a:spcAft>
                <a:spcPts val="600"/>
              </a:spcAft>
              <a:buBlip>
                <a:blip r:embed="rId3"/>
              </a:buBlip>
              <a:tabLst>
                <a:tab pos="174625" algn="l"/>
                <a:tab pos="623888" algn="l"/>
              </a:tabLst>
            </a:pPr>
            <a:r>
              <a:rPr lang="de-DE" sz="2400" spc="-95" dirty="0">
                <a:cs typeface="Arial"/>
              </a:rPr>
              <a:t>Endet die Wahlzeit im Sonderwahlbezirk vor 18.00 Uhr, </a:t>
            </a:r>
            <a:br>
              <a:rPr lang="de-DE" sz="2400" spc="-95" dirty="0">
                <a:cs typeface="Arial"/>
              </a:rPr>
            </a:br>
            <a:r>
              <a:rPr lang="de-DE" sz="2400" spc="-95" dirty="0">
                <a:cs typeface="Arial"/>
              </a:rPr>
              <a:t>darf trotzdem mit der Ermittlung des Wahlergebnisses </a:t>
            </a:r>
            <a:br>
              <a:rPr lang="de-DE" sz="2400" spc="-95" dirty="0">
                <a:cs typeface="Arial"/>
              </a:rPr>
            </a:br>
            <a:r>
              <a:rPr lang="de-DE" sz="2400" spc="-95" dirty="0">
                <a:cs typeface="Arial"/>
              </a:rPr>
              <a:t>(Öffnen der Wahlurnen usw.) erst ab 18.00 Uhr begonnen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Sonderwahlbezirk</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30</a:t>
            </a:fld>
            <a:endParaRPr lang="de-DE" dirty="0"/>
          </a:p>
        </p:txBody>
      </p:sp>
    </p:spTree>
    <p:extLst>
      <p:ext uri="{BB962C8B-B14F-4D97-AF65-F5344CB8AC3E}">
        <p14:creationId xmlns:p14="http://schemas.microsoft.com/office/powerpoint/2010/main" val="40207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1670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Für die von der Gemeinde vorgesehene Einrichtung bildet der Wahlvorstand des entsprechenden Stimmbezirks einen beweglichen Wahlvorstand.</a:t>
            </a:r>
          </a:p>
          <a:p>
            <a:pPr marL="893763" lvl="1" indent="-355600">
              <a:spcAft>
                <a:spcPts val="600"/>
              </a:spcAft>
              <a:buBlip>
                <a:blip r:embed="rId3"/>
              </a:buBlip>
              <a:tabLst>
                <a:tab pos="174625" algn="l"/>
                <a:tab pos="623888" algn="l"/>
              </a:tabLst>
            </a:pPr>
            <a:r>
              <a:rPr lang="de-DE" sz="2400" spc="-95" dirty="0">
                <a:cs typeface="Arial"/>
              </a:rPr>
              <a:t>Er besteht aus dem Wahlvorsteher oder seinem Stellvertreter und </a:t>
            </a:r>
            <a:br>
              <a:rPr lang="de-DE" sz="2400" spc="-95" dirty="0">
                <a:cs typeface="Arial"/>
              </a:rPr>
            </a:br>
            <a:r>
              <a:rPr lang="de-DE" sz="2400" spc="-95" dirty="0">
                <a:cs typeface="Arial"/>
              </a:rPr>
              <a:t>zwei Beisitzern.</a:t>
            </a:r>
          </a:p>
          <a:p>
            <a:pPr marL="893763" lvl="1" indent="-355600">
              <a:spcAft>
                <a:spcPts val="600"/>
              </a:spcAft>
              <a:buBlip>
                <a:blip r:embed="rId3"/>
              </a:buBlip>
              <a:tabLst>
                <a:tab pos="174625" algn="l"/>
                <a:tab pos="623888" algn="l"/>
              </a:tabLst>
            </a:pPr>
            <a:r>
              <a:rPr lang="de-DE" sz="2400" spc="-95" dirty="0">
                <a:cs typeface="Arial"/>
              </a:rPr>
              <a:t>Diese gehen mit einer verschlossenen Wahlurne und den Stimmzetteln </a:t>
            </a:r>
            <a:br>
              <a:rPr lang="de-DE" sz="2400" spc="-95" dirty="0">
                <a:cs typeface="Arial"/>
              </a:rPr>
            </a:br>
            <a:r>
              <a:rPr lang="de-DE" sz="2400" spc="-95" dirty="0">
                <a:cs typeface="Arial"/>
              </a:rPr>
              <a:t>für eine bestimmte Zeit vor Ort.</a:t>
            </a:r>
          </a:p>
          <a:p>
            <a:pPr marL="893763" lvl="1" indent="-355600">
              <a:spcAft>
                <a:spcPts val="600"/>
              </a:spcAft>
              <a:buBlip>
                <a:blip r:embed="rId3"/>
              </a:buBlip>
              <a:tabLst>
                <a:tab pos="174625" algn="l"/>
                <a:tab pos="623888" algn="l"/>
              </a:tabLst>
            </a:pPr>
            <a:r>
              <a:rPr lang="de-DE" sz="2400" spc="-95" dirty="0">
                <a:cs typeface="Arial"/>
              </a:rPr>
              <a:t>Es kann dort in einem Wahlraum mit Wahlschein abgestimmt werden. Der bewegliche Wahlvorstand kann aber auch von Zimmer zu Zimmer gehen.</a:t>
            </a:r>
          </a:p>
          <a:p>
            <a:pPr marL="893763" lvl="1" indent="-355600">
              <a:spcAft>
                <a:spcPts val="600"/>
              </a:spcAft>
              <a:buBlip>
                <a:blip r:embed="rId3"/>
              </a:buBlip>
              <a:tabLst>
                <a:tab pos="174625" algn="l"/>
                <a:tab pos="623888" algn="l"/>
              </a:tabLst>
            </a:pPr>
            <a:r>
              <a:rPr lang="de-DE" sz="2400" spc="-95" dirty="0">
                <a:cs typeface="Arial"/>
              </a:rPr>
              <a:t>Verbringen und Aufbewahren der Wahlunterlagen nach Schluss der Stimmabgabe.</a:t>
            </a:r>
          </a:p>
          <a:p>
            <a:pPr marL="893763" lvl="1" indent="-355600">
              <a:spcAft>
                <a:spcPts val="600"/>
              </a:spcAft>
              <a:buBlip>
                <a:blip r:embed="rId3"/>
              </a:buBlip>
              <a:tabLst>
                <a:tab pos="174625" algn="l"/>
                <a:tab pos="623888" algn="l"/>
              </a:tabLst>
            </a:pPr>
            <a:r>
              <a:rPr lang="de-DE" sz="2400" spc="-95" dirty="0">
                <a:cs typeface="Arial"/>
              </a:rPr>
              <a:t>Ab 18.00 Uhr Vermengen und Auszählen der Stimmzettel des beweglichen Wahlvorstands mit den Stimmzetteln in der allgemeinen Wahlurne.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Beweglicher 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31</a:t>
            </a:fld>
            <a:endParaRPr lang="de-DE" dirty="0"/>
          </a:p>
        </p:txBody>
      </p:sp>
    </p:spTree>
    <p:extLst>
      <p:ext uri="{BB962C8B-B14F-4D97-AF65-F5344CB8AC3E}">
        <p14:creationId xmlns:p14="http://schemas.microsoft.com/office/powerpoint/2010/main" val="24873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196085" y="2704480"/>
            <a:ext cx="829982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86706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gibt um 18.00 Uhr das Ende der Wahlzeit bekannt.</a:t>
            </a:r>
          </a:p>
          <a:p>
            <a:pPr marL="893763" lvl="1" indent="-355600">
              <a:spcAft>
                <a:spcPts val="600"/>
              </a:spcAft>
              <a:buBlip>
                <a:blip r:embed="rId3"/>
              </a:buBlip>
              <a:tabLst>
                <a:tab pos="174625" algn="l"/>
                <a:tab pos="623888" algn="l"/>
              </a:tabLst>
            </a:pPr>
            <a:r>
              <a:rPr lang="de-DE" sz="2400" spc="-95" dirty="0">
                <a:cs typeface="Arial"/>
              </a:rPr>
              <a:t>Ab der Bekanntgabe sind nur noch die Wahlberechtigten zur Stimmabgabe zuzulassen, die vor Ablauf der Wahlzeit erschienen sind und sich im Wahlraum oder aus Platzgründen davor befinden.</a:t>
            </a:r>
          </a:p>
          <a:p>
            <a:pPr marL="893763" lvl="1" indent="-355600">
              <a:spcAft>
                <a:spcPts val="600"/>
              </a:spcAft>
              <a:buBlip>
                <a:blip r:embed="rId3"/>
              </a:buBlip>
              <a:tabLst>
                <a:tab pos="174625" algn="l"/>
                <a:tab pos="623888" algn="l"/>
              </a:tabLst>
            </a:pPr>
            <a:r>
              <a:rPr lang="de-DE" sz="2400" spc="-95" dirty="0">
                <a:cs typeface="Arial"/>
              </a:rPr>
              <a:t>Der Zutritt zum Wahlraum ist so lange zu sperren, bis alle anwesenden Wähler ihre Stimme abgegeben haben.</a:t>
            </a:r>
          </a:p>
          <a:p>
            <a:pPr marL="893763" lvl="1" indent="-355600">
              <a:spcAft>
                <a:spcPts val="600"/>
              </a:spcAft>
              <a:buBlip>
                <a:blip r:embed="rId3"/>
              </a:buBlip>
              <a:tabLst>
                <a:tab pos="174625" algn="l"/>
                <a:tab pos="623888" algn="l"/>
              </a:tabLst>
            </a:pPr>
            <a:r>
              <a:rPr lang="de-DE" sz="2400" spc="-95" dirty="0">
                <a:cs typeface="Arial"/>
              </a:rPr>
              <a:t>Dabei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Wahlvorsteher erklärt die Wahlhandlung für geschlossen.</a:t>
            </a:r>
          </a:p>
          <a:p>
            <a:pPr marL="893763" lvl="1" indent="-355600">
              <a:spcAft>
                <a:spcPts val="600"/>
              </a:spcAft>
              <a:buBlip>
                <a:blip r:embed="rId3"/>
              </a:buBlip>
              <a:tabLst>
                <a:tab pos="174625" algn="l"/>
                <a:tab pos="623888" algn="l"/>
              </a:tabLst>
            </a:pPr>
            <a:r>
              <a:rPr lang="de-DE" sz="2400" spc="-95" dirty="0">
                <a:cs typeface="Arial"/>
              </a:rPr>
              <a:t>Er ordnet die sofortige Entfernung und Verpackung aller nicht benutzten Stimmzettel an.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22. Ende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33</a:t>
            </a:fld>
            <a:endParaRPr lang="de-DE" dirty="0"/>
          </a:p>
        </p:txBody>
      </p:sp>
    </p:spTree>
    <p:extLst>
      <p:ext uri="{BB962C8B-B14F-4D97-AF65-F5344CB8AC3E}">
        <p14:creationId xmlns:p14="http://schemas.microsoft.com/office/powerpoint/2010/main" val="16995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Feststellung des Wahlergebnisses erfolgt unmittelbar nach Abschluss </a:t>
            </a:r>
            <a:br>
              <a:rPr lang="de-DE" sz="2400" spc="-95" dirty="0">
                <a:cs typeface="Arial"/>
              </a:rPr>
            </a:br>
            <a:r>
              <a:rPr lang="de-DE" sz="2400" spc="-95" dirty="0">
                <a:cs typeface="Arial"/>
              </a:rPr>
              <a:t>der Stimmabgabe ohne Unterbrechung und ausschließlich im Wahlraum.</a:t>
            </a:r>
          </a:p>
          <a:p>
            <a:pPr marL="893763" lvl="1" indent="-355600">
              <a:spcAft>
                <a:spcPts val="600"/>
              </a:spcAft>
              <a:buBlip>
                <a:blip r:embed="rId3"/>
              </a:buBlip>
              <a:tabLst>
                <a:tab pos="174625" algn="l"/>
                <a:tab pos="623888" algn="l"/>
              </a:tabLst>
            </a:pPr>
            <a:r>
              <a:rPr lang="de-DE" sz="2400" spc="-95" dirty="0">
                <a:cs typeface="Arial"/>
              </a:rPr>
              <a:t>Die Ermittlung und die Feststellung des Wahlergebnisses sind nach wie vor öffentlich.</a:t>
            </a:r>
          </a:p>
          <a:p>
            <a:pPr marL="893763" lvl="1" indent="-355600">
              <a:spcAft>
                <a:spcPts val="600"/>
              </a:spcAft>
              <a:buBlip>
                <a:blip r:embed="rId3"/>
              </a:buBlip>
              <a:tabLst>
                <a:tab pos="174625" algn="l"/>
                <a:tab pos="623888" algn="l"/>
              </a:tabLst>
            </a:pPr>
            <a:r>
              <a:rPr lang="de-DE" sz="2400" spc="-95" dirty="0">
                <a:cs typeface="Arial"/>
              </a:rPr>
              <a:t>Der Wahlvorsteher öffnet die Wahlurne.</a:t>
            </a:r>
          </a:p>
          <a:p>
            <a:pPr marL="893763" lvl="1" indent="-355600">
              <a:spcAft>
                <a:spcPts val="600"/>
              </a:spcAft>
              <a:buBlip>
                <a:blip r:embed="rId3"/>
              </a:buBlip>
              <a:tabLst>
                <a:tab pos="174625" algn="l"/>
                <a:tab pos="623888" algn="l"/>
              </a:tabLst>
            </a:pPr>
            <a:r>
              <a:rPr lang="de-DE" sz="2400" spc="-95" dirty="0">
                <a:cs typeface="Arial"/>
              </a:rPr>
              <a:t>Der Wahlvorsteher entnimmt die Stimmzettel aus der Wahlurne und </a:t>
            </a:r>
            <a:br>
              <a:rPr lang="de-DE" sz="2400" spc="-95" dirty="0">
                <a:cs typeface="Arial"/>
              </a:rPr>
            </a:br>
            <a:r>
              <a:rPr lang="de-DE" sz="2400" spc="-95" dirty="0">
                <a:cs typeface="Arial"/>
              </a:rPr>
              <a:t>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23. Ermittlung des 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34</a:t>
            </a:fld>
            <a:endParaRPr lang="de-DE" dirty="0"/>
          </a:p>
        </p:txBody>
      </p:sp>
    </p:spTree>
    <p:extLst>
      <p:ext uri="{BB962C8B-B14F-4D97-AF65-F5344CB8AC3E}">
        <p14:creationId xmlns:p14="http://schemas.microsoft.com/office/powerpoint/2010/main" val="1339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940088"/>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Es werden Arbeitsgruppen gebildet, die gleichzeitig zählen:</a:t>
            </a:r>
          </a:p>
          <a:p>
            <a:pPr marL="893763" lvl="1" indent="-355600">
              <a:spcAft>
                <a:spcPts val="600"/>
              </a:spcAft>
              <a:buBlip>
                <a:blip r:embed="rId3"/>
              </a:buBlip>
              <a:tabLst>
                <a:tab pos="174625" algn="l"/>
                <a:tab pos="623888" algn="l"/>
              </a:tabLst>
            </a:pPr>
            <a:r>
              <a:rPr lang="de-DE" sz="2400" u="sng" spc="-95" dirty="0">
                <a:cs typeface="Arial"/>
              </a:rPr>
              <a:t>Arbeitsgruppe A:</a:t>
            </a:r>
          </a:p>
          <a:p>
            <a:pPr marL="1350963" lvl="2" indent="-355600">
              <a:spcAft>
                <a:spcPts val="600"/>
              </a:spcAft>
              <a:buBlip>
                <a:blip r:embed="rId3"/>
              </a:buBlip>
              <a:tabLst>
                <a:tab pos="174625" algn="l"/>
                <a:tab pos="623888" algn="l"/>
              </a:tabLst>
            </a:pPr>
            <a:r>
              <a:rPr lang="de-DE" sz="2400" spc="-95" dirty="0">
                <a:cs typeface="Arial"/>
              </a:rPr>
              <a:t>Die Beisitzer zählen alle abgegebenen, entfalteten Stimmzettel (= Wähler).</a:t>
            </a:r>
          </a:p>
          <a:p>
            <a:pPr marL="1350963" lvl="2" indent="-355600">
              <a:spcAft>
                <a:spcPts val="600"/>
              </a:spcAft>
              <a:buBlip>
                <a:blip r:embed="rId3"/>
              </a:buBlip>
              <a:tabLst>
                <a:tab pos="174625" algn="l"/>
                <a:tab pos="623888" algn="l"/>
              </a:tabLst>
            </a:pPr>
            <a:r>
              <a:rPr lang="de-DE" sz="2400" spc="-95" dirty="0">
                <a:cs typeface="Arial"/>
              </a:rPr>
              <a:t>Die Zahl ist vom Schriftführer in die Wahlniederschrift unter Punkt 3.2 a und 4 (Kennbuchstabe B) einzutragen.</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B:</a:t>
            </a:r>
          </a:p>
          <a:p>
            <a:pPr marL="1350963" lvl="2" indent="-355600">
              <a:spcAft>
                <a:spcPts val="600"/>
              </a:spcAft>
              <a:buBlip>
                <a:blip r:embed="rId3"/>
              </a:buBlip>
              <a:tabLst>
                <a:tab pos="174625" algn="l"/>
                <a:tab pos="623888" algn="l"/>
              </a:tabLst>
            </a:pPr>
            <a:r>
              <a:rPr lang="de-DE" sz="2400" spc="-95" dirty="0">
                <a:cs typeface="Arial"/>
              </a:rPr>
              <a:t>Der Schriftführer zählt die Stimmabgabevermerke im Wählerverzeichnis.</a:t>
            </a:r>
          </a:p>
          <a:p>
            <a:pPr marL="1350963" lvl="2" indent="-355600">
              <a:spcAft>
                <a:spcPts val="600"/>
              </a:spcAft>
              <a:buBlip>
                <a:blip r:embed="rId3"/>
              </a:buBlip>
              <a:tabLst>
                <a:tab pos="174625" algn="l"/>
                <a:tab pos="623888" algn="l"/>
              </a:tabLst>
            </a:pPr>
            <a:r>
              <a:rPr lang="de-DE" sz="2400" spc="-95" dirty="0">
                <a:cs typeface="Arial"/>
              </a:rPr>
              <a:t>Diese Zahl ist von ihm in die Wahlniederschrift unter Punkt 3.2 b einzutragen.</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C:</a:t>
            </a:r>
          </a:p>
          <a:p>
            <a:pPr marL="1350963" lvl="2" indent="-355600">
              <a:spcAft>
                <a:spcPts val="600"/>
              </a:spcAft>
              <a:buBlip>
                <a:blip r:embed="rId3"/>
              </a:buBlip>
              <a:tabLst>
                <a:tab pos="174625" algn="l"/>
                <a:tab pos="623888" algn="l"/>
              </a:tabLst>
            </a:pPr>
            <a:r>
              <a:rPr lang="de-DE" sz="2400" spc="-95" dirty="0">
                <a:cs typeface="Arial"/>
              </a:rPr>
              <a:t>Der Wahlvorsteher zählt die eingenommenen Wahlscheine.</a:t>
            </a:r>
          </a:p>
          <a:p>
            <a:pPr marL="1350963" lvl="2" indent="-355600">
              <a:spcAft>
                <a:spcPts val="600"/>
              </a:spcAft>
              <a:buBlip>
                <a:blip r:embed="rId3"/>
              </a:buBlip>
              <a:tabLst>
                <a:tab pos="174625" algn="l"/>
                <a:tab pos="623888" algn="l"/>
              </a:tabLst>
            </a:pPr>
            <a:r>
              <a:rPr lang="de-DE" sz="2400" spc="-95" dirty="0">
                <a:cs typeface="Arial"/>
              </a:rPr>
              <a:t>Diese Zahl ist vom Schriftführer in die Wahlniederschrift unter Punkt 3.2 c und 4 (Kennbuchstabe B 1) einzutragen.</a:t>
            </a:r>
          </a:p>
          <a:p>
            <a:pPr marL="1350963" lvl="2" indent="-355600">
              <a:spcAft>
                <a:spcPts val="600"/>
              </a:spcAft>
              <a:buBlip>
                <a:blip r:embed="rId3"/>
              </a:buBlip>
              <a:tabLst>
                <a:tab pos="174625" algn="l"/>
                <a:tab pos="623888" algn="l"/>
              </a:tabLst>
            </a:pPr>
            <a:r>
              <a:rPr lang="de-DE" sz="2400" spc="-95" dirty="0">
                <a:cs typeface="Arial"/>
              </a:rPr>
              <a:t>Wahlscheine zurückgewiesener Wähler dürfen nicht mitgezählt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35</a:t>
            </a:fld>
            <a:endParaRPr lang="de-DE" dirty="0"/>
          </a:p>
        </p:txBody>
      </p:sp>
    </p:spTree>
    <p:extLst>
      <p:ext uri="{BB962C8B-B14F-4D97-AF65-F5344CB8AC3E}">
        <p14:creationId xmlns:p14="http://schemas.microsoft.com/office/powerpoint/2010/main" val="21759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1670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Kontrolle in der Niederschrift:</a:t>
            </a:r>
          </a:p>
          <a:p>
            <a:pPr marL="1350963" lvl="2" indent="-355600">
              <a:spcAft>
                <a:spcPts val="600"/>
              </a:spcAft>
              <a:buBlip>
                <a:blip r:embed="rId3"/>
              </a:buBlip>
              <a:tabLst>
                <a:tab pos="174625" algn="l"/>
                <a:tab pos="623888" algn="l"/>
              </a:tabLst>
            </a:pPr>
            <a:r>
              <a:rPr lang="de-DE" sz="2400" spc="-95" dirty="0">
                <a:cs typeface="Arial"/>
              </a:rPr>
              <a:t>Die Zahl der abgegebenen Stimmzettel muss mit der Summe der Stimmabgabevermerke im Wählerverzeichnis und der Wahlscheine übereinstimmen.</a:t>
            </a:r>
          </a:p>
          <a:p>
            <a:pPr marL="1350963" lvl="2" indent="-355600">
              <a:spcAft>
                <a:spcPts val="600"/>
              </a:spcAft>
              <a:buBlip>
                <a:blip r:embed="rId3"/>
              </a:buBlip>
              <a:tabLst>
                <a:tab pos="174625" algn="l"/>
                <a:tab pos="623888" algn="l"/>
              </a:tabLst>
            </a:pPr>
            <a:r>
              <a:rPr lang="de-DE" sz="2400" spc="-95" dirty="0">
                <a:cs typeface="Arial"/>
              </a:rPr>
              <a:t>Stimmen auch nach wiederholter Zählung diese beiden Zahlen nicht überein, ist das in der Wahlniederschrift bei Nr. 3.2 c zu vermerken und zu erläutern.</a:t>
            </a:r>
          </a:p>
          <a:p>
            <a:pPr marL="1350963" lvl="2"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Zahl der Wahlberechtigten:</a:t>
            </a:r>
          </a:p>
          <a:p>
            <a:pPr marL="1350963" lvl="2" indent="-355600">
              <a:spcAft>
                <a:spcPts val="600"/>
              </a:spcAft>
              <a:buBlip>
                <a:blip r:embed="rId3"/>
              </a:buBlip>
              <a:tabLst>
                <a:tab pos="174625" algn="l"/>
                <a:tab pos="623888" algn="l"/>
              </a:tabLst>
            </a:pPr>
            <a:r>
              <a:rPr lang="de-DE" sz="2400" spc="-95" dirty="0">
                <a:cs typeface="Arial"/>
              </a:rPr>
              <a:t>Die Zahl der Wahlberechtigten wird vom Schriftführer aus der Abschlussbeurkundung des Wählerverzeichnisses in die Wahlniederschrift in Abschnitt 4 unter Kennbuchstaben A 1, A 2 und A 1 + </a:t>
            </a:r>
            <a:r>
              <a:rPr lang="de-DE" sz="2400" spc="-95">
                <a:cs typeface="Arial"/>
              </a:rPr>
              <a:t>A 2 übertragen</a:t>
            </a:r>
            <a:r>
              <a:rPr lang="de-DE" sz="2400" spc="-95" dirty="0">
                <a:cs typeface="Arial"/>
              </a:rPr>
              <a: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36</a:t>
            </a:fld>
            <a:endParaRPr lang="de-DE" dirty="0"/>
          </a:p>
        </p:txBody>
      </p:sp>
    </p:spTree>
    <p:extLst>
      <p:ext uri="{BB962C8B-B14F-4D97-AF65-F5344CB8AC3E}">
        <p14:creationId xmlns:p14="http://schemas.microsoft.com/office/powerpoint/2010/main" val="185761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99790" y="1048296"/>
            <a:ext cx="10314139" cy="6278642"/>
          </a:xfrm>
          <a:prstGeom prst="rect">
            <a:avLst/>
          </a:prstGeom>
        </p:spPr>
        <p:txBody>
          <a:bodyPr vert="horz" wrap="square" lIns="0" tIns="0" rIns="0" bIns="0" rtlCol="0">
            <a:spAutoFit/>
          </a:bodyPr>
          <a:lstStyle/>
          <a:p>
            <a:pPr marL="538163" lvl="1" indent="-355600">
              <a:buBlip>
                <a:blip r:embed="rId3"/>
              </a:buBlip>
              <a:tabLst>
                <a:tab pos="174625" algn="l"/>
                <a:tab pos="623888" algn="l"/>
              </a:tabLst>
            </a:pPr>
            <a:r>
              <a:rPr lang="de-DE" sz="2400" spc="-95" dirty="0">
                <a:cs typeface="Arial"/>
              </a:rPr>
              <a:t>Erst nach der vollständigen Ermittlung </a:t>
            </a:r>
            <a:br>
              <a:rPr lang="de-DE" sz="2400" spc="-95" dirty="0">
                <a:cs typeface="Arial"/>
              </a:rPr>
            </a:br>
            <a:r>
              <a:rPr lang="de-DE" sz="2400" spc="-95" dirty="0">
                <a:cs typeface="Arial"/>
              </a:rPr>
              <a:t>der Zahl der Wähler bilden mehrere </a:t>
            </a:r>
            <a:br>
              <a:rPr lang="de-DE" sz="2400" spc="-95" dirty="0">
                <a:cs typeface="Arial"/>
              </a:rPr>
            </a:br>
            <a:r>
              <a:rPr lang="de-DE" sz="2400" spc="-95" dirty="0">
                <a:cs typeface="Arial"/>
              </a:rPr>
              <a:t>vom Wahlvorsteher bestimmte </a:t>
            </a:r>
            <a:br>
              <a:rPr lang="de-DE" sz="2400" spc="-95" dirty="0">
                <a:cs typeface="Arial"/>
              </a:rPr>
            </a:br>
            <a:r>
              <a:rPr lang="de-DE" sz="2400" spc="-95" dirty="0">
                <a:cs typeface="Arial"/>
              </a:rPr>
              <a:t>Beisitzer folgende Stimmzettelstapel:</a:t>
            </a:r>
          </a:p>
          <a:p>
            <a:pPr marL="538163" lvl="1">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 </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zweifelsfrei gültig die Erst- und die </a:t>
            </a:r>
            <a:br>
              <a:rPr lang="de-DE" sz="2400" spc="-95" dirty="0">
                <a:cs typeface="Arial"/>
              </a:rPr>
            </a:br>
            <a:r>
              <a:rPr lang="de-DE" sz="2400" spc="-95" dirty="0">
                <a:cs typeface="Arial"/>
              </a:rPr>
              <a:t>Zweitstimme für </a:t>
            </a:r>
            <a:r>
              <a:rPr lang="de-DE" sz="2400" u="sng" spc="-95" dirty="0">
                <a:cs typeface="Arial"/>
              </a:rPr>
              <a:t>dieselbe</a:t>
            </a:r>
            <a:r>
              <a:rPr lang="de-DE" sz="2400" spc="-95" dirty="0">
                <a:cs typeface="Arial"/>
              </a:rPr>
              <a:t> Partei </a:t>
            </a:r>
            <a:br>
              <a:rPr lang="de-DE" sz="2400" spc="-95" dirty="0">
                <a:cs typeface="Arial"/>
              </a:rPr>
            </a:br>
            <a:r>
              <a:rPr lang="de-DE" sz="2400" spc="-95" dirty="0">
                <a:cs typeface="Arial"/>
              </a:rPr>
              <a:t>abgegeben worden ist, d.h. keine </a:t>
            </a:r>
            <a:br>
              <a:rPr lang="de-DE" sz="2400" spc="-95" dirty="0">
                <a:cs typeface="Arial"/>
              </a:rPr>
            </a:br>
            <a:r>
              <a:rPr lang="de-DE" sz="2400" spc="-95" dirty="0">
                <a:cs typeface="Arial"/>
              </a:rPr>
              <a:t>Abweichungen oder Besonderheiten </a:t>
            </a:r>
            <a:br>
              <a:rPr lang="de-DE" sz="2400" spc="-95" dirty="0">
                <a:cs typeface="Arial"/>
              </a:rPr>
            </a:br>
            <a:r>
              <a:rPr lang="de-DE" sz="2400" spc="-95" dirty="0">
                <a:cs typeface="Arial"/>
              </a:rPr>
              <a:t>zu erkennen sind. Gültig sind alle </a:t>
            </a:r>
            <a:br>
              <a:rPr lang="de-DE" sz="2400" spc="-95" dirty="0">
                <a:cs typeface="Arial"/>
              </a:rPr>
            </a:br>
            <a:r>
              <a:rPr lang="de-DE" sz="2400" spc="-95" dirty="0">
                <a:cs typeface="Arial"/>
              </a:rPr>
              <a:t>Stimmzettel, auf denen die </a:t>
            </a:r>
            <a:br>
              <a:rPr lang="de-DE" sz="2400" spc="-95" dirty="0">
                <a:cs typeface="Arial"/>
              </a:rPr>
            </a:br>
            <a:r>
              <a:rPr lang="de-DE" sz="2400" spc="-95" dirty="0">
                <a:cs typeface="Arial"/>
              </a:rPr>
              <a:t>Wahlvorschläge durch ein Kreuz, </a:t>
            </a:r>
            <a:br>
              <a:rPr lang="de-DE" sz="2400" spc="-95" dirty="0">
                <a:cs typeface="Arial"/>
              </a:rPr>
            </a:br>
            <a:r>
              <a:rPr lang="de-DE" sz="2400" spc="-95" dirty="0">
                <a:cs typeface="Arial"/>
              </a:rPr>
              <a:t>einen Haken oder einen Strich in dem </a:t>
            </a:r>
            <a:br>
              <a:rPr lang="de-DE" sz="2400" spc="-95" dirty="0">
                <a:cs typeface="Arial"/>
              </a:rPr>
            </a:br>
            <a:r>
              <a:rPr lang="de-DE" sz="2400" spc="-95" dirty="0">
                <a:cs typeface="Arial"/>
              </a:rPr>
              <a:t>dafür vorgesehenen Kreis als gewählt markiert sind.</a:t>
            </a:r>
          </a:p>
          <a:p>
            <a:pPr marL="538163" lvl="1">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37</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5628381" y="1193800"/>
            <a:ext cx="4857119" cy="5377526"/>
          </a:xfrm>
          <a:prstGeom prst="rect">
            <a:avLst/>
          </a:prstGeom>
        </p:spPr>
      </p:pic>
    </p:spTree>
    <p:extLst>
      <p:ext uri="{BB962C8B-B14F-4D97-AF65-F5344CB8AC3E}">
        <p14:creationId xmlns:p14="http://schemas.microsoft.com/office/powerpoint/2010/main" val="7964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340093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Die Stimmzettel, auf denen </a:t>
            </a:r>
            <a:br>
              <a:rPr lang="de-DE" sz="2400" spc="-95" dirty="0">
                <a:cs typeface="Arial"/>
              </a:rPr>
            </a:br>
            <a:r>
              <a:rPr lang="de-DE" sz="2400" spc="-95" dirty="0">
                <a:cs typeface="Arial"/>
              </a:rPr>
              <a:t>die Erst- und die Zweitstimme</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die </a:t>
            </a:r>
            <a:br>
              <a:rPr lang="de-DE" sz="2400" spc="-95" dirty="0">
                <a:cs typeface="Arial"/>
              </a:rPr>
            </a:br>
            <a:r>
              <a:rPr lang="de-DE" sz="2400" spc="-95" dirty="0">
                <a:cs typeface="Arial"/>
              </a:rPr>
              <a:t>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a:t>
            </a:r>
            <a:br>
              <a:rPr lang="de-DE" sz="2400" spc="-95" dirty="0">
                <a:cs typeface="Arial"/>
              </a:rPr>
            </a:br>
            <a:r>
              <a:rPr lang="de-DE" sz="2400" spc="-95" dirty="0">
                <a:cs typeface="Arial"/>
              </a:rPr>
              <a:t>Stimme </a:t>
            </a: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38</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68" t="33221" r="2031" b="4362"/>
          <a:stretch/>
        </p:blipFill>
        <p:spPr>
          <a:xfrm>
            <a:off x="5111750" y="1193800"/>
            <a:ext cx="5202389" cy="5864510"/>
          </a:xfrm>
          <a:prstGeom prst="rect">
            <a:avLst/>
          </a:prstGeom>
        </p:spPr>
      </p:pic>
    </p:spTree>
    <p:extLst>
      <p:ext uri="{BB962C8B-B14F-4D97-AF65-F5344CB8AC3E}">
        <p14:creationId xmlns:p14="http://schemas.microsoft.com/office/powerpoint/2010/main" val="5809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c:</a:t>
            </a:r>
          </a:p>
          <a:p>
            <a:pPr marL="893763" lvl="1" indent="-355600">
              <a:spcAft>
                <a:spcPts val="600"/>
              </a:spcAft>
              <a:buBlip>
                <a:blip r:embed="rId3"/>
              </a:buBlip>
              <a:tabLst>
                <a:tab pos="174625" algn="l"/>
                <a:tab pos="623888" algn="l"/>
              </a:tabLst>
            </a:pPr>
            <a:r>
              <a:rPr lang="de-DE" sz="2400" spc="-95" dirty="0">
                <a:cs typeface="Arial"/>
              </a:rPr>
              <a:t>Die ungekennzeichneten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39</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5818094" y="1193800"/>
            <a:ext cx="4544292" cy="2438400"/>
          </a:xfrm>
          <a:prstGeom prst="rect">
            <a:avLst/>
          </a:prstGeom>
        </p:spPr>
      </p:pic>
      <p:pic>
        <p:nvPicPr>
          <p:cNvPr id="9" name="Grafik 8">
            <a:extLst>
              <a:ext uri="{FF2B5EF4-FFF2-40B4-BE49-F238E27FC236}">
                <a16:creationId xmlns:a16="http://schemas.microsoft.com/office/drawing/2014/main" id="{26D1B12E-E490-46B4-8511-C956867295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5818094" y="4691112"/>
            <a:ext cx="4447798" cy="2446288"/>
          </a:xfrm>
          <a:prstGeom prst="rect">
            <a:avLst/>
          </a:prstGeom>
        </p:spPr>
      </p:pic>
      <p:sp>
        <p:nvSpPr>
          <p:cNvPr id="10" name="object 6">
            <a:extLst>
              <a:ext uri="{FF2B5EF4-FFF2-40B4-BE49-F238E27FC236}">
                <a16:creationId xmlns:a16="http://schemas.microsoft.com/office/drawing/2014/main" id="{2383C482-313D-411D-BF70-B3B77FDEF4AC}"/>
              </a:ext>
            </a:extLst>
          </p:cNvPr>
          <p:cNvSpPr txBox="1"/>
          <p:nvPr/>
        </p:nvSpPr>
        <p:spPr>
          <a:xfrm>
            <a:off x="360000" y="3770764"/>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p>
          <a:p>
            <a:pPr marL="893763" lvl="1" indent="-355600">
              <a:spcAft>
                <a:spcPts val="600"/>
              </a:spcAft>
              <a:buBlip>
                <a:blip r:embed="rId3"/>
              </a:buBlip>
              <a:tabLst>
                <a:tab pos="174625" algn="l"/>
                <a:tab pos="623888" algn="l"/>
              </a:tabLst>
            </a:pPr>
            <a:r>
              <a:rPr lang="de-DE" sz="2400" spc="-95" dirty="0">
                <a:cs typeface="Arial"/>
              </a:rPr>
              <a:t>Die Stimmzettel, die Anlass zu Bedenken geben.</a:t>
            </a:r>
          </a:p>
        </p:txBody>
      </p:sp>
    </p:spTree>
    <p:extLst>
      <p:ext uri="{BB962C8B-B14F-4D97-AF65-F5344CB8AC3E}">
        <p14:creationId xmlns:p14="http://schemas.microsoft.com/office/powerpoint/2010/main" val="12651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0"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a:t>
            </a:fld>
            <a:endParaRPr lang="de-DE" dirty="0"/>
          </a:p>
        </p:txBody>
      </p:sp>
      <p:sp>
        <p:nvSpPr>
          <p:cNvPr id="6" name="object 6"/>
          <p:cNvSpPr txBox="1"/>
          <p:nvPr/>
        </p:nvSpPr>
        <p:spPr>
          <a:xfrm>
            <a:off x="615950" y="1117600"/>
            <a:ext cx="9698189" cy="3877985"/>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400" spc="-95" dirty="0">
                <a:cs typeface="Arial"/>
              </a:rPr>
              <a:t>Erreichbarkeit der Gemeindeverwaltung (Wahlteam, Meldeamt)</a:t>
            </a:r>
          </a:p>
          <a:p>
            <a:pPr marL="355600" indent="-342900">
              <a:lnSpc>
                <a:spcPct val="100000"/>
              </a:lnSpc>
              <a:spcAft>
                <a:spcPts val="1200"/>
              </a:spcAft>
              <a:buBlip>
                <a:blip r:embed="rId4"/>
              </a:buBlip>
            </a:pPr>
            <a:r>
              <a:rPr lang="de-DE" sz="2400" spc="-95" dirty="0">
                <a:cs typeface="Arial"/>
              </a:rPr>
              <a:t>Wahlkreis</a:t>
            </a:r>
          </a:p>
          <a:p>
            <a:pPr marL="355600" indent="-342900">
              <a:lnSpc>
                <a:spcPct val="100000"/>
              </a:lnSpc>
              <a:spcAft>
                <a:spcPts val="1200"/>
              </a:spcAft>
              <a:buBlip>
                <a:blip r:embed="rId4"/>
              </a:buBlip>
            </a:pPr>
            <a:r>
              <a:rPr lang="de-DE" sz="2400" spc="-95" dirty="0">
                <a:cs typeface="Arial"/>
              </a:rPr>
              <a:t>Wahlbezirke</a:t>
            </a:r>
          </a:p>
          <a:p>
            <a:pPr marL="893763" lvl="1" indent="-355600">
              <a:spcAft>
                <a:spcPts val="1200"/>
              </a:spcAft>
              <a:buBlip>
                <a:blip r:embed="rId4"/>
              </a:buBlip>
            </a:pPr>
            <a:r>
              <a:rPr lang="de-DE" sz="2400" spc="-95" dirty="0">
                <a:cs typeface="Arial"/>
              </a:rPr>
              <a:t>Allgemeine Wahlbezirke</a:t>
            </a:r>
          </a:p>
          <a:p>
            <a:pPr marL="893763" lvl="1" indent="-355600">
              <a:spcAft>
                <a:spcPts val="1200"/>
              </a:spcAft>
              <a:buBlip>
                <a:blip r:embed="rId4"/>
              </a:buBlip>
            </a:pPr>
            <a:r>
              <a:rPr lang="de-DE" sz="2400" spc="-95" dirty="0">
                <a:cs typeface="Arial"/>
              </a:rPr>
              <a:t>Briefwahlbezirke</a:t>
            </a:r>
          </a:p>
          <a:p>
            <a:pPr marL="893763" lvl="1" indent="-355600">
              <a:spcAft>
                <a:spcPts val="1200"/>
              </a:spcAft>
              <a:buBlip>
                <a:blip r:embed="rId4"/>
              </a:buBlip>
            </a:pPr>
            <a:r>
              <a:rPr lang="de-DE" sz="2400" spc="-95" dirty="0">
                <a:cs typeface="Arial"/>
              </a:rPr>
              <a:t>Sonderwahlbezirke / beweglicher Wahlvorstand</a:t>
            </a:r>
          </a:p>
          <a:p>
            <a:pPr marL="355600" indent="-342900">
              <a:spcAft>
                <a:spcPts val="1200"/>
              </a:spcAft>
              <a:buBlip>
                <a:blip r:embed="rId4"/>
              </a:buBlip>
            </a:pPr>
            <a:r>
              <a:rPr lang="de-DE" sz="2400" spc="-95" dirty="0">
                <a:cs typeface="Arial"/>
              </a:rPr>
              <a:t>Ausstattung der Wahlräume </a:t>
            </a:r>
            <a:br>
              <a:rPr lang="de-DE" sz="2400" spc="-95" dirty="0">
                <a:cs typeface="Arial"/>
              </a:rPr>
            </a:br>
            <a:r>
              <a:rPr lang="de-DE" sz="2400" spc="-95" dirty="0">
                <a:cs typeface="Arial"/>
              </a:rPr>
              <a:t>(Tische und Stühle, Wahlkabinen, Wahlurnen, sonst. Unterlagen)</a:t>
            </a:r>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Sortierung zunächst nur nach Stimmzetteln mit zweifelsfrei gültigen Stimmabgaben (Stapel a und b) und</a:t>
            </a:r>
          </a:p>
          <a:p>
            <a:pPr marL="436563" indent="-355600">
              <a:spcAft>
                <a:spcPts val="600"/>
              </a:spcAft>
              <a:buBlip>
                <a:blip r:embed="rId3"/>
              </a:buBlip>
              <a:tabLst>
                <a:tab pos="174625" algn="l"/>
                <a:tab pos="623888" algn="l"/>
              </a:tabLst>
            </a:pPr>
            <a:r>
              <a:rPr lang="de-DE" sz="2400" spc="-95" dirty="0">
                <a:cs typeface="Arial"/>
              </a:rPr>
              <a:t>ungekennzeichneten Stimmzetteln (Stapel c).</a:t>
            </a:r>
          </a:p>
          <a:p>
            <a:pPr marL="436563" indent="-355600">
              <a:spcAft>
                <a:spcPts val="600"/>
              </a:spcAft>
              <a:buBlip>
                <a:blip r:embed="rId3"/>
              </a:buBlip>
              <a:tabLst>
                <a:tab pos="174625" algn="l"/>
                <a:tab pos="623888" algn="l"/>
              </a:tabLst>
            </a:pPr>
            <a:r>
              <a:rPr lang="de-DE" sz="2400" spc="-95" dirty="0">
                <a:cs typeface="Arial"/>
              </a:rPr>
              <a:t>Alle anderen Stimmzettel geben Anlass zu Bedenken (Stapel d).</a:t>
            </a:r>
          </a:p>
          <a:p>
            <a:pPr marL="436563" indent="-355600">
              <a:spcAft>
                <a:spcPts val="600"/>
              </a:spcAft>
              <a:buBlip>
                <a:blip r:embed="rId3"/>
              </a:buBlip>
              <a:tabLst>
                <a:tab pos="174625" algn="l"/>
                <a:tab pos="623888" algn="l"/>
              </a:tabLst>
            </a:pPr>
            <a:r>
              <a:rPr lang="de-DE" sz="2400" spc="-95" dirty="0">
                <a:cs typeface="Arial"/>
              </a:rPr>
              <a:t>Auch die „eindeutig“ ungültigen Stimmzettel gehören zu den Stimmzetteln, </a:t>
            </a:r>
            <a:br>
              <a:rPr lang="de-DE" sz="2400" spc="-95" dirty="0">
                <a:cs typeface="Arial"/>
              </a:rPr>
            </a:br>
            <a:r>
              <a:rPr lang="de-DE" sz="2400" spc="-95" dirty="0">
                <a:cs typeface="Arial"/>
              </a:rPr>
              <a:t>die Anlass zu Bedenken geben (Ausnahme: ungekennzeichnete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40</a:t>
            </a:fld>
            <a:endParaRPr lang="de-DE" dirty="0"/>
          </a:p>
        </p:txBody>
      </p:sp>
      <p:pic>
        <p:nvPicPr>
          <p:cNvPr id="6" name="Grafik 5">
            <a:extLst>
              <a:ext uri="{FF2B5EF4-FFF2-40B4-BE49-F238E27FC236}">
                <a16:creationId xmlns:a16="http://schemas.microsoft.com/office/drawing/2014/main" id="{6D4F1E66-DF77-4A95-95D3-6AF3F3A41D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1377950" y="3708400"/>
            <a:ext cx="3097160" cy="3429000"/>
          </a:xfrm>
          <a:prstGeom prst="rect">
            <a:avLst/>
          </a:prstGeom>
        </p:spPr>
      </p:pic>
      <p:pic>
        <p:nvPicPr>
          <p:cNvPr id="8" name="Grafik 7">
            <a:extLst>
              <a:ext uri="{FF2B5EF4-FFF2-40B4-BE49-F238E27FC236}">
                <a16:creationId xmlns:a16="http://schemas.microsoft.com/office/drawing/2014/main" id="{D0FE77E9-3A99-42B9-96D7-EF1775EFBC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8" t="33221" r="2031" b="4362"/>
          <a:stretch/>
        </p:blipFill>
        <p:spPr>
          <a:xfrm>
            <a:off x="4445900" y="3708400"/>
            <a:ext cx="3041856" cy="3429000"/>
          </a:xfrm>
          <a:prstGeom prst="rect">
            <a:avLst/>
          </a:prstGeom>
        </p:spPr>
      </p:pic>
      <p:pic>
        <p:nvPicPr>
          <p:cNvPr id="9" name="Grafik 8">
            <a:extLst>
              <a:ext uri="{FF2B5EF4-FFF2-40B4-BE49-F238E27FC236}">
                <a16:creationId xmlns:a16="http://schemas.microsoft.com/office/drawing/2014/main" id="{43D218FD-8EEF-4673-BF94-DE6D685D17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7473786" y="3967695"/>
            <a:ext cx="2265079" cy="1215408"/>
          </a:xfrm>
          <a:prstGeom prst="rect">
            <a:avLst/>
          </a:prstGeom>
        </p:spPr>
      </p:pic>
      <p:pic>
        <p:nvPicPr>
          <p:cNvPr id="10" name="Grafik 9">
            <a:extLst>
              <a:ext uri="{FF2B5EF4-FFF2-40B4-BE49-F238E27FC236}">
                <a16:creationId xmlns:a16="http://schemas.microsoft.com/office/drawing/2014/main" id="{081095C0-16AF-4A7F-B68C-C58A4C7414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7927314" y="5523775"/>
            <a:ext cx="2314459" cy="1272952"/>
          </a:xfrm>
          <a:prstGeom prst="rect">
            <a:avLst/>
          </a:prstGeom>
        </p:spPr>
      </p:pic>
    </p:spTree>
    <p:extLst>
      <p:ext uri="{BB962C8B-B14F-4D97-AF65-F5344CB8AC3E}">
        <p14:creationId xmlns:p14="http://schemas.microsoft.com/office/powerpoint/2010/main" val="296443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81BE7829-17A1-4013-A06D-078FD9B96A9E}"/>
              </a:ext>
            </a:extLst>
          </p:cNvPr>
          <p:cNvSpPr txBox="1"/>
          <p:nvPr/>
        </p:nvSpPr>
        <p:spPr>
          <a:xfrm>
            <a:off x="548526" y="1192312"/>
            <a:ext cx="9774389" cy="5909310"/>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Es ist zu beachten, dass ein Stimmzettel erst dann als ungültig gewertet werden kann, wenn sich der Wahlvorstand mit dem Stimmzettel befasst und darüber entsprechend abgestimmt hat.</a:t>
            </a:r>
          </a:p>
          <a:p>
            <a:pPr marL="436563" indent="-355600">
              <a:buBlip>
                <a:blip r:embed="rId3"/>
              </a:buBlip>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Prüfung der Stimmzettel mit gültigen </a:t>
            </a:r>
            <a:br>
              <a:rPr lang="de-DE" sz="2400" spc="-95" dirty="0">
                <a:cs typeface="Arial"/>
              </a:rPr>
            </a:br>
            <a:r>
              <a:rPr lang="de-DE" sz="2400" spc="-95" dirty="0">
                <a:cs typeface="Arial"/>
              </a:rPr>
              <a:t>Stimmen </a:t>
            </a:r>
            <a:r>
              <a:rPr lang="de-DE" sz="2400" spc="-95" dirty="0">
                <a:solidFill>
                  <a:srgbClr val="FF0000"/>
                </a:solidFill>
                <a:cs typeface="Arial"/>
              </a:rPr>
              <a:t>(Stapel a)</a:t>
            </a:r>
          </a:p>
          <a:p>
            <a:pPr marL="893763" lvl="1" indent="-355600">
              <a:buBlip>
                <a:blip r:embed="rId3"/>
              </a:buBlip>
              <a:tabLst>
                <a:tab pos="174625" algn="l"/>
                <a:tab pos="623888" algn="l"/>
              </a:tabLst>
            </a:pPr>
            <a:r>
              <a:rPr lang="de-DE" sz="2400" spc="-95" dirty="0">
                <a:cs typeface="Arial"/>
              </a:rPr>
              <a:t>Der 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a:t>
            </a:r>
            <a:br>
              <a:rPr lang="de-DE" sz="2400" spc="-95" dirty="0">
                <a:cs typeface="Arial"/>
              </a:rPr>
            </a:br>
            <a:r>
              <a:rPr lang="de-DE" sz="2400" spc="-95" dirty="0">
                <a:cs typeface="Arial"/>
              </a:rPr>
              <a:t>jeden Stapels die gleichen Wahlvorschläge </a:t>
            </a:r>
            <a:br>
              <a:rPr lang="de-DE" sz="2400" spc="-95" dirty="0">
                <a:cs typeface="Arial"/>
              </a:rPr>
            </a:br>
            <a:r>
              <a:rPr lang="de-DE" sz="2400" spc="-95" dirty="0">
                <a:cs typeface="Arial"/>
              </a:rPr>
              <a:t>gekennzeichnet 	sind und sagen zu jedem </a:t>
            </a:r>
            <a:br>
              <a:rPr lang="de-DE" sz="2400" spc="-95" dirty="0">
                <a:cs typeface="Arial"/>
              </a:rPr>
            </a:br>
            <a:r>
              <a:rPr lang="de-DE" sz="2400" spc="-95" dirty="0">
                <a:cs typeface="Arial"/>
              </a:rPr>
              <a:t>Stapel laut an, für welchen Wahlvorschlag die </a:t>
            </a:r>
            <a:br>
              <a:rPr lang="de-DE" sz="2400" spc="-95" dirty="0">
                <a:cs typeface="Arial"/>
              </a:rPr>
            </a:br>
            <a:r>
              <a:rPr lang="de-DE" sz="2400" spc="-95" dirty="0">
                <a:cs typeface="Arial"/>
              </a:rPr>
              <a:t>Stimme vergeben wurde.</a:t>
            </a: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41</a:t>
            </a:fld>
            <a:endParaRPr lang="de-DE" dirty="0"/>
          </a:p>
        </p:txBody>
      </p:sp>
      <p:pic>
        <p:nvPicPr>
          <p:cNvPr id="11" name="Grafik 10">
            <a:extLst>
              <a:ext uri="{FF2B5EF4-FFF2-40B4-BE49-F238E27FC236}">
                <a16:creationId xmlns:a16="http://schemas.microsoft.com/office/drawing/2014/main" id="{99CBE95F-0891-4D56-955A-47D67F3F0E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7697369" y="6120113"/>
            <a:ext cx="2314459" cy="1272952"/>
          </a:xfrm>
          <a:prstGeom prst="rect">
            <a:avLst/>
          </a:prstGeom>
        </p:spPr>
      </p:pic>
      <p:pic>
        <p:nvPicPr>
          <p:cNvPr id="8" name="Grafik 7">
            <a:extLst>
              <a:ext uri="{FF2B5EF4-FFF2-40B4-BE49-F238E27FC236}">
                <a16:creationId xmlns:a16="http://schemas.microsoft.com/office/drawing/2014/main" id="{CC396FD3-0EEB-49D4-A93F-52D7ACE930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70" b="4362"/>
          <a:stretch/>
        </p:blipFill>
        <p:spPr>
          <a:xfrm>
            <a:off x="6780510" y="2023984"/>
            <a:ext cx="3352800" cy="3712030"/>
          </a:xfrm>
          <a:prstGeom prst="rect">
            <a:avLst/>
          </a:prstGeom>
        </p:spPr>
      </p:pic>
    </p:spTree>
    <p:extLst>
      <p:ext uri="{BB962C8B-B14F-4D97-AF65-F5344CB8AC3E}">
        <p14:creationId xmlns:p14="http://schemas.microsoft.com/office/powerpoint/2010/main" val="24704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Prüfung der ungekennzeichneten Stimmzettel (Stapel c):</a:t>
            </a:r>
          </a:p>
          <a:p>
            <a:pPr marL="893763" lvl="1" indent="-355600">
              <a:spcAft>
                <a:spcPts val="600"/>
              </a:spcAft>
              <a:buBlip>
                <a:blip r:embed="rId3"/>
              </a:buBlip>
              <a:tabLst>
                <a:tab pos="174625" algn="l"/>
                <a:tab pos="623888" algn="l"/>
              </a:tabLst>
            </a:pPr>
            <a:r>
              <a:rPr lang="de-DE" sz="2400" spc="-95" dirty="0">
                <a:cs typeface="Arial"/>
              </a:rPr>
              <a:t>Der 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 und sagt dann an, dass beide Stimmen </a:t>
            </a:r>
            <a:br>
              <a:rPr lang="de-DE" sz="2400" spc="-95" dirty="0">
                <a:cs typeface="Arial"/>
              </a:rPr>
            </a:br>
            <a:r>
              <a:rPr lang="de-DE" sz="2400" spc="-95" dirty="0">
                <a:cs typeface="Arial"/>
              </a:rPr>
              <a:t>(Erst- und Zweitstimme) 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muss der Wahlvorstand keinen Beschluss fassen.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unter gegenseitiger Kontrolle durchgezählt. Stimmen die Zählungen der beiden Beisitzer für die einzelnen Stapel nicht überein, haben sie den betreffenden Zählvorgang erneut nacheinander bis zur Übereinstimmung zu wiederholen.</a:t>
            </a:r>
          </a:p>
          <a:p>
            <a:pPr marL="893763" lvl="1" indent="-355600">
              <a:spcAft>
                <a:spcPts val="600"/>
              </a:spcAft>
              <a:buBlip>
                <a:blip r:embed="rId3"/>
              </a:buBlip>
              <a:tabLst>
                <a:tab pos="174625" algn="l"/>
                <a:tab pos="623888" algn="l"/>
              </a:tabLst>
            </a:pPr>
            <a:r>
              <a:rPr lang="de-DE" sz="2400" spc="-95" dirty="0">
                <a:cs typeface="Arial"/>
              </a:rPr>
              <a:t>Die ermittelten Zahlen sind die abgegebenen gültigen Erst- und Zweitstimmen sowie die ungültigen, da 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42</a:t>
            </a:fld>
            <a:endParaRPr lang="de-DE" dirty="0"/>
          </a:p>
        </p:txBody>
      </p:sp>
    </p:spTree>
    <p:extLst>
      <p:ext uri="{BB962C8B-B14F-4D97-AF65-F5344CB8AC3E}">
        <p14:creationId xmlns:p14="http://schemas.microsoft.com/office/powerpoint/2010/main" val="34822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 der ermittelten Stimmenzahlen in Abschnitt 4 der Wahlniederschrift als </a:t>
            </a:r>
            <a:br>
              <a:rPr lang="de-DE" sz="2400" spc="-95" dirty="0">
                <a:cs typeface="Arial"/>
              </a:rPr>
            </a:br>
            <a:r>
              <a:rPr lang="de-DE" sz="2400" spc="-95" dirty="0">
                <a:cs typeface="Arial"/>
              </a:rPr>
              <a:t>Zwischensumme I „Spalte ZS I”</a:t>
            </a:r>
          </a:p>
          <a:p>
            <a:pPr marL="893763" lvl="1" indent="-355600">
              <a:spcAft>
                <a:spcPts val="600"/>
              </a:spcAft>
              <a:buBlip>
                <a:blip r:embed="rId3"/>
              </a:buBlip>
              <a:tabLst>
                <a:tab pos="174625" algn="l"/>
                <a:tab pos="623888" algn="l"/>
              </a:tabLst>
            </a:pPr>
            <a:r>
              <a:rPr lang="de-DE" sz="2400" spc="-95" dirty="0">
                <a:cs typeface="Arial"/>
              </a:rPr>
              <a:t>Gültige Erststimmen: </a:t>
            </a:r>
            <a:br>
              <a:rPr lang="de-DE" sz="2400" spc="-95" dirty="0">
                <a:cs typeface="Arial"/>
              </a:rPr>
            </a:br>
            <a:r>
              <a:rPr lang="de-DE" sz="2400" spc="-95" dirty="0">
                <a:cs typeface="Arial"/>
              </a:rPr>
              <a:t>D1 , D2 , ..., usw.</a:t>
            </a:r>
          </a:p>
          <a:p>
            <a:pPr marL="893763" lvl="1"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893763" lvl="1" indent="-355600">
              <a:spcAft>
                <a:spcPts val="600"/>
              </a:spcAft>
              <a:buBlip>
                <a:blip r:embed="rId3"/>
              </a:buBlip>
              <a:tabLst>
                <a:tab pos="174625" algn="l"/>
                <a:tab pos="623888" algn="l"/>
              </a:tabLst>
            </a:pPr>
            <a:r>
              <a:rPr lang="de-DE" sz="2400" spc="-95" dirty="0">
                <a:cs typeface="Arial"/>
              </a:rPr>
              <a:t>Ungültige Erststimmen: C</a:t>
            </a:r>
          </a:p>
          <a:p>
            <a:pPr marL="893763" lvl="1"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31. Eintragen der Stimmen aus Stapel a und c</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43</a:t>
            </a:fld>
            <a:endParaRPr lang="de-DE" dirty="0"/>
          </a:p>
        </p:txBody>
      </p:sp>
      <p:pic>
        <p:nvPicPr>
          <p:cNvPr id="4" name="Grafik 3">
            <a:extLst>
              <a:ext uri="{FF2B5EF4-FFF2-40B4-BE49-F238E27FC236}">
                <a16:creationId xmlns:a16="http://schemas.microsoft.com/office/drawing/2014/main" id="{2A048095-0907-4AA9-AA6C-4D2EDBD10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2319" r="3020" b="3690"/>
          <a:stretch/>
        </p:blipFill>
        <p:spPr>
          <a:xfrm>
            <a:off x="5062221" y="1705985"/>
            <a:ext cx="5278588" cy="5500493"/>
          </a:xfrm>
          <a:prstGeom prst="rect">
            <a:avLst/>
          </a:prstGeom>
        </p:spPr>
      </p:pic>
      <p:sp>
        <p:nvSpPr>
          <p:cNvPr id="6" name="Rechteck 5">
            <a:extLst>
              <a:ext uri="{FF2B5EF4-FFF2-40B4-BE49-F238E27FC236}">
                <a16:creationId xmlns:a16="http://schemas.microsoft.com/office/drawing/2014/main" id="{CE61126A-4609-4F36-9D12-CDBE6994ABE6}"/>
              </a:ext>
            </a:extLst>
          </p:cNvPr>
          <p:cNvSpPr/>
          <p:nvPr/>
        </p:nvSpPr>
        <p:spPr>
          <a:xfrm>
            <a:off x="7687545" y="2946400"/>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26DCF984-25EE-4ECA-9BC3-7FC97F218D27}"/>
              </a:ext>
            </a:extLst>
          </p:cNvPr>
          <p:cNvSpPr/>
          <p:nvPr/>
        </p:nvSpPr>
        <p:spPr>
          <a:xfrm>
            <a:off x="7687545" y="5696647"/>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32A028EB-637A-46D5-A8F1-B64FD622A816}"/>
              </a:ext>
            </a:extLst>
          </p:cNvPr>
          <p:cNvSpPr/>
          <p:nvPr/>
        </p:nvSpPr>
        <p:spPr>
          <a:xfrm>
            <a:off x="7682465" y="229161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A6B09C56-3770-498B-AB96-2A2897EBA0D1}"/>
              </a:ext>
            </a:extLst>
          </p:cNvPr>
          <p:cNvSpPr/>
          <p:nvPr/>
        </p:nvSpPr>
        <p:spPr>
          <a:xfrm>
            <a:off x="7682465" y="503615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0346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3959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d.h., abgegebene </a:t>
            </a:r>
            <a:br>
              <a:rPr lang="de-DE" sz="2400" spc="-95" dirty="0">
                <a:cs typeface="Arial"/>
              </a:rPr>
            </a:br>
            <a:r>
              <a:rPr lang="de-DE" sz="2400" spc="-95" dirty="0">
                <a:cs typeface="Arial"/>
              </a:rPr>
              <a:t>Erst- und Zweitstimme </a:t>
            </a:r>
            <a:br>
              <a:rPr lang="de-DE" sz="2400" spc="-95" dirty="0">
                <a:cs typeface="Arial"/>
              </a:rPr>
            </a:br>
            <a:r>
              <a:rPr lang="de-DE" sz="2400" spc="-95" dirty="0">
                <a:cs typeface="Arial"/>
              </a:rPr>
              <a:t>für einen Bewerber und </a:t>
            </a:r>
            <a:br>
              <a:rPr lang="de-DE" sz="2400" spc="-95" dirty="0">
                <a:cs typeface="Arial"/>
              </a:rPr>
            </a:br>
            <a:r>
              <a:rPr lang="de-DE" sz="2400" spc="-95" dirty="0">
                <a:cs typeface="Arial"/>
              </a:rPr>
              <a:t>eine Landesliste </a:t>
            </a:r>
            <a:br>
              <a:rPr lang="de-DE" sz="2400" spc="-95" dirty="0">
                <a:cs typeface="Arial"/>
              </a:rPr>
            </a:br>
            <a:r>
              <a:rPr lang="de-DE" sz="2400" spc="-95" dirty="0">
                <a:cs typeface="Arial"/>
              </a:rPr>
              <a:t>verschiedener Parteien, </a:t>
            </a:r>
            <a:br>
              <a:rPr lang="de-DE" sz="2400" spc="-95" dirty="0">
                <a:cs typeface="Arial"/>
              </a:rPr>
            </a:br>
            <a:r>
              <a:rPr lang="de-DE" sz="2400" spc="-95" dirty="0">
                <a:cs typeface="Arial"/>
              </a:rPr>
              <a:t>bzw. 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jeweils gültig und </a:t>
            </a:r>
            <a:br>
              <a:rPr lang="de-DE" sz="2400" spc="-95" dirty="0">
                <a:cs typeface="Arial"/>
              </a:rPr>
            </a:br>
            <a:r>
              <a:rPr lang="de-DE" sz="2400" spc="-95" dirty="0">
                <a:cs typeface="Arial"/>
              </a:rPr>
              <a:t>die andere Stimme </a:t>
            </a:r>
            <a:br>
              <a:rPr lang="de-DE" sz="2400" spc="-95" dirty="0">
                <a:cs typeface="Arial"/>
              </a:rPr>
            </a:br>
            <a:r>
              <a:rPr lang="de-DE" sz="2400" spc="-95" dirty="0">
                <a:cs typeface="Arial"/>
              </a:rPr>
              <a:t>nicht abgegeben.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44</a:t>
            </a:fld>
            <a:endParaRPr lang="de-DE" dirty="0"/>
          </a:p>
        </p:txBody>
      </p:sp>
      <p:pic>
        <p:nvPicPr>
          <p:cNvPr id="6" name="Grafik 5">
            <a:extLst>
              <a:ext uri="{FF2B5EF4-FFF2-40B4-BE49-F238E27FC236}">
                <a16:creationId xmlns:a16="http://schemas.microsoft.com/office/drawing/2014/main" id="{28DB22E3-8A73-4E3C-9562-0620D8D555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5137678" y="1193800"/>
            <a:ext cx="5208211" cy="5965768"/>
          </a:xfrm>
          <a:prstGeom prst="rect">
            <a:avLst/>
          </a:prstGeom>
        </p:spPr>
      </p:pic>
    </p:spTree>
    <p:extLst>
      <p:ext uri="{BB962C8B-B14F-4D97-AF65-F5344CB8AC3E}">
        <p14:creationId xmlns:p14="http://schemas.microsoft.com/office/powerpoint/2010/main" val="14691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1" y="1193800"/>
            <a:ext cx="6934199" cy="503214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a:t>
            </a:r>
          </a:p>
          <a:p>
            <a:pPr marL="893763" lvl="1" indent="-355600">
              <a:spcAft>
                <a:spcPts val="600"/>
              </a:spcAft>
              <a:buBlip>
                <a:blip r:embed="rId3"/>
              </a:buBlip>
              <a:tabLst>
                <a:tab pos="174625" algn="l"/>
                <a:tab pos="623888" algn="l"/>
              </a:tabLst>
            </a:pPr>
            <a:r>
              <a:rPr lang="de-DE" sz="2400" spc="-95" dirty="0">
                <a:cs typeface="Arial"/>
              </a:rPr>
              <a:t>Der Wahlvorsteher ordnet die Stimmzettel </a:t>
            </a:r>
            <a:br>
              <a:rPr lang="de-DE" sz="2400" spc="-95" dirty="0">
                <a:cs typeface="Arial"/>
              </a:rPr>
            </a:br>
            <a:r>
              <a:rPr lang="de-DE" sz="2400" spc="-95" dirty="0">
                <a:cs typeface="Arial"/>
              </a:rPr>
              <a:t>von Stapel b getrennt nach abgegebenen </a:t>
            </a:r>
            <a:br>
              <a:rPr lang="de-DE" sz="2400" spc="-95" dirty="0">
                <a:cs typeface="Arial"/>
              </a:rPr>
            </a:br>
            <a:r>
              <a:rPr lang="de-DE" sz="2400" spc="-95" dirty="0">
                <a:cs typeface="Arial"/>
              </a:rPr>
              <a:t>Zweitstimmen für die einzelnen Landeslisten.</a:t>
            </a:r>
          </a:p>
          <a:p>
            <a:pPr marL="893763" lvl="1" indent="-355600">
              <a:spcAft>
                <a:spcPts val="600"/>
              </a:spcAft>
              <a:buBlip>
                <a:blip r:embed="rId3"/>
              </a:buBlip>
              <a:tabLst>
                <a:tab pos="174625" algn="l"/>
                <a:tab pos="623888" algn="l"/>
              </a:tabLst>
            </a:pPr>
            <a:r>
              <a:rPr lang="de-DE" sz="2400" spc="-95" dirty="0">
                <a:cs typeface="Arial"/>
              </a:rPr>
              <a:t>Eigener Stapel für die Stimmzettel, </a:t>
            </a:r>
            <a:br>
              <a:rPr lang="de-DE" sz="2400" spc="-95" dirty="0">
                <a:cs typeface="Arial"/>
              </a:rPr>
            </a:br>
            <a:r>
              <a:rPr lang="de-DE" sz="2400" spc="-95" dirty="0">
                <a:cs typeface="Arial"/>
              </a:rPr>
              <a:t>auf denen nur eine Erststimme und </a:t>
            </a:r>
            <a:br>
              <a:rPr lang="de-DE" sz="2400" spc="-95" dirty="0">
                <a:cs typeface="Arial"/>
              </a:rPr>
            </a:br>
            <a:r>
              <a:rPr lang="de-DE" sz="2400" spc="-95" dirty="0">
                <a:cs typeface="Arial"/>
              </a:rPr>
              <a:t>keine Zweitstimme abgegeben worden ist. </a:t>
            </a:r>
            <a:br>
              <a:rPr lang="de-DE" sz="2400" spc="-95" dirty="0">
                <a:cs typeface="Arial"/>
              </a:rPr>
            </a:br>
            <a:r>
              <a:rPr lang="de-DE" sz="2400" spc="-95" dirty="0">
                <a:cs typeface="Arial"/>
              </a:rPr>
              <a:t>Stimmzettel, die Anlass zu Bedenken </a:t>
            </a:r>
            <a:br>
              <a:rPr lang="de-DE" sz="2400" spc="-95" dirty="0">
                <a:cs typeface="Arial"/>
              </a:rPr>
            </a:br>
            <a:r>
              <a:rPr lang="de-DE" sz="2400" spc="-95" dirty="0">
                <a:cs typeface="Arial"/>
              </a:rPr>
              <a:t>geben, kommen zum Stapel d. </a:t>
            </a:r>
          </a:p>
          <a:p>
            <a:pPr marL="893763" lvl="1" indent="-355600">
              <a:spcAft>
                <a:spcPts val="600"/>
              </a:spcAft>
              <a:buBlip>
                <a:blip r:embed="rId3"/>
              </a:buBlip>
              <a:tabLst>
                <a:tab pos="174625" algn="l"/>
                <a:tab pos="623888" algn="l"/>
              </a:tabLst>
            </a:pPr>
            <a:r>
              <a:rPr lang="de-DE" sz="2400" spc="-95" dirty="0">
                <a:cs typeface="Arial"/>
              </a:rPr>
              <a:t>Während der Stapelbildung liest der </a:t>
            </a:r>
            <a:br>
              <a:rPr lang="de-DE" sz="2400" spc="-95" dirty="0">
                <a:cs typeface="Arial"/>
              </a:rPr>
            </a:br>
            <a:r>
              <a:rPr lang="de-DE" sz="2400" spc="-95" dirty="0">
                <a:cs typeface="Arial"/>
              </a:rPr>
              <a:t>Wahlvorsteher bei jedem Stimmzettel </a:t>
            </a:r>
            <a:br>
              <a:rPr lang="de-DE" sz="2400" spc="-95" dirty="0">
                <a:cs typeface="Arial"/>
              </a:rPr>
            </a:br>
            <a:r>
              <a:rPr lang="de-DE" sz="2400" spc="-95" dirty="0">
                <a:cs typeface="Arial"/>
              </a:rPr>
              <a:t>laut vor, für welche Landesliste </a:t>
            </a:r>
            <a:br>
              <a:rPr lang="de-DE" sz="2400" spc="-95" dirty="0">
                <a:cs typeface="Arial"/>
              </a:rPr>
            </a:br>
            <a:r>
              <a:rPr lang="de-DE" sz="2400" spc="-95" dirty="0">
                <a:cs typeface="Arial"/>
              </a:rPr>
              <a:t>die Zweitstimme abgegeben worden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45</a:t>
            </a:fld>
            <a:endParaRPr lang="de-DE" dirty="0"/>
          </a:p>
        </p:txBody>
      </p:sp>
      <p:pic>
        <p:nvPicPr>
          <p:cNvPr id="8" name="Grafik 7">
            <a:extLst>
              <a:ext uri="{FF2B5EF4-FFF2-40B4-BE49-F238E27FC236}">
                <a16:creationId xmlns:a16="http://schemas.microsoft.com/office/drawing/2014/main" id="{B58EC03A-CEDD-4DE4-AD20-0F9E8EA0E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8068065" y="4191882"/>
            <a:ext cx="2414739" cy="1286698"/>
          </a:xfrm>
          <a:prstGeom prst="rect">
            <a:avLst/>
          </a:prstGeom>
        </p:spPr>
      </p:pic>
      <p:pic>
        <p:nvPicPr>
          <p:cNvPr id="9" name="Grafik 8">
            <a:extLst>
              <a:ext uri="{FF2B5EF4-FFF2-40B4-BE49-F238E27FC236}">
                <a16:creationId xmlns:a16="http://schemas.microsoft.com/office/drawing/2014/main" id="{AEB4C8BD-8C74-4524-9E4C-96FE9F0BCD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8040155" y="2695823"/>
            <a:ext cx="2362200" cy="1295400"/>
          </a:xfrm>
          <a:prstGeom prst="rect">
            <a:avLst/>
          </a:prstGeom>
        </p:spPr>
      </p:pic>
      <p:grpSp>
        <p:nvGrpSpPr>
          <p:cNvPr id="2" name="Gruppieren 1">
            <a:extLst>
              <a:ext uri="{FF2B5EF4-FFF2-40B4-BE49-F238E27FC236}">
                <a16:creationId xmlns:a16="http://schemas.microsoft.com/office/drawing/2014/main" id="{34117B0E-A40D-40F8-AFA6-1587C5F09410}"/>
              </a:ext>
            </a:extLst>
          </p:cNvPr>
          <p:cNvGrpSpPr/>
          <p:nvPr/>
        </p:nvGrpSpPr>
        <p:grpSpPr>
          <a:xfrm>
            <a:off x="7987616" y="1208466"/>
            <a:ext cx="2414739" cy="1286698"/>
            <a:chOff x="8007350" y="4413010"/>
            <a:chExt cx="2414739" cy="1286698"/>
          </a:xfrm>
        </p:grpSpPr>
        <p:pic>
          <p:nvPicPr>
            <p:cNvPr id="10" name="Grafik 9">
              <a:extLst>
                <a:ext uri="{FF2B5EF4-FFF2-40B4-BE49-F238E27FC236}">
                  <a16:creationId xmlns:a16="http://schemas.microsoft.com/office/drawing/2014/main" id="{500BC7C2-34AB-4C35-BE13-95514D4A27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1" name="Grafik 10">
              <a:extLst>
                <a:ext uri="{FF2B5EF4-FFF2-40B4-BE49-F238E27FC236}">
                  <a16:creationId xmlns:a16="http://schemas.microsoft.com/office/drawing/2014/main" id="{07278280-9B3D-4340-B636-F1C4B80F22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FB9AC344-A36F-4F93-B2E2-550CA85C6A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38621" y="5679239"/>
            <a:ext cx="2414739" cy="1286698"/>
          </a:xfrm>
          <a:prstGeom prst="rect">
            <a:avLst/>
          </a:prstGeom>
        </p:spPr>
      </p:pic>
    </p:spTree>
    <p:extLst>
      <p:ext uri="{BB962C8B-B14F-4D97-AF65-F5344CB8AC3E}">
        <p14:creationId xmlns:p14="http://schemas.microsoft.com/office/powerpoint/2010/main" val="12108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47842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Bei den Stimmzetteln, auf denen </a:t>
            </a:r>
            <a:br>
              <a:rPr lang="de-DE" sz="2400" spc="-95" dirty="0">
                <a:cs typeface="Arial"/>
              </a:rPr>
            </a:br>
            <a:r>
              <a:rPr lang="de-DE" sz="2400" spc="-95" dirty="0">
                <a:cs typeface="Arial"/>
              </a:rPr>
              <a:t>nur die Erststimme abgegeben worden ist, </a:t>
            </a:r>
            <a:br>
              <a:rPr lang="de-DE" sz="2400" spc="-95" dirty="0">
                <a:cs typeface="Arial"/>
              </a:rPr>
            </a:br>
            <a:r>
              <a:rPr lang="de-DE" sz="2400" spc="-95" dirty="0">
                <a:cs typeface="Arial"/>
              </a:rPr>
              <a:t>ist die nicht abgegebene Zweitstimme ungültig.</a:t>
            </a:r>
          </a:p>
          <a:p>
            <a:pPr marL="893763" lvl="1" indent="-355600">
              <a:spcAft>
                <a:spcPts val="600"/>
              </a:spcAft>
              <a:buBlip>
                <a:blip r:embed="rId3"/>
              </a:buBlip>
              <a:tabLst>
                <a:tab pos="174625" algn="l"/>
                <a:tab pos="623888" algn="l"/>
              </a:tabLst>
            </a:pPr>
            <a:r>
              <a:rPr lang="de-DE" sz="2400" spc="-95" dirty="0">
                <a:cs typeface="Arial"/>
              </a:rPr>
              <a:t>Je zwei Beisitzer zählen dann die gebildeten Stapel </a:t>
            </a:r>
            <a:br>
              <a:rPr lang="de-DE" sz="2400" spc="-95" dirty="0">
                <a:cs typeface="Arial"/>
              </a:rPr>
            </a:br>
            <a:r>
              <a:rPr lang="de-DE" sz="2400" spc="-95" dirty="0">
                <a:cs typeface="Arial"/>
              </a:rPr>
              <a:t>durch und ermitteln die Zahl der für die einzelnen </a:t>
            </a:r>
            <a:br>
              <a:rPr lang="de-DE" sz="2400" spc="-95" dirty="0">
                <a:cs typeface="Arial"/>
              </a:rPr>
            </a:br>
            <a:r>
              <a:rPr lang="de-DE" sz="2400" spc="-95" dirty="0">
                <a:cs typeface="Arial"/>
              </a:rPr>
              <a:t>Landeslisten gültig abgegebenen Zweitstimmen </a:t>
            </a:r>
            <a:br>
              <a:rPr lang="de-DE" sz="2400" spc="-95" dirty="0">
                <a:cs typeface="Arial"/>
              </a:rPr>
            </a:br>
            <a:r>
              <a:rPr lang="de-DE" sz="2400" spc="-95" dirty="0">
                <a:cs typeface="Arial"/>
              </a:rPr>
              <a:t>sowie die Zahl der ungültigen Zweitstimmen.</a:t>
            </a:r>
          </a:p>
          <a:p>
            <a:pPr marL="893763" lvl="1" indent="-355600">
              <a:spcAft>
                <a:spcPts val="600"/>
              </a:spcAft>
              <a:buBlip>
                <a:blip r:embed="rId3"/>
              </a:buBlip>
              <a:tabLst>
                <a:tab pos="174625" algn="l"/>
                <a:tab pos="623888" algn="l"/>
              </a:tabLst>
            </a:pPr>
            <a:r>
              <a:rPr lang="de-DE" sz="2400" spc="-95" dirty="0">
                <a:cs typeface="Arial"/>
              </a:rPr>
              <a:t>Stimmen die Zählungen für die einzelnen Stapel </a:t>
            </a:r>
            <a:br>
              <a:rPr lang="de-DE" sz="2400" spc="-95" dirty="0">
                <a:cs typeface="Arial"/>
              </a:rPr>
            </a:br>
            <a:r>
              <a:rPr lang="de-DE" sz="2400" spc="-95" dirty="0">
                <a:cs typeface="Arial"/>
              </a:rPr>
              <a:t>nicht überein, ist der Zählvorgang erneut </a:t>
            </a:r>
            <a:br>
              <a:rPr lang="de-DE" sz="2400" spc="-95" dirty="0">
                <a:cs typeface="Arial"/>
              </a:rPr>
            </a:br>
            <a:r>
              <a:rPr lang="de-DE" sz="2400" spc="-95" dirty="0">
                <a:cs typeface="Arial"/>
              </a:rPr>
              <a:t>bis zur Übereinstimmung zu wiederholen!</a:t>
            </a:r>
          </a:p>
          <a:p>
            <a:pPr marL="893763" lvl="1" indent="-355600">
              <a:spcAft>
                <a:spcPts val="600"/>
              </a:spcAft>
              <a:buBlip>
                <a:blip r:embed="rId3"/>
              </a:buBlip>
              <a:tabLst>
                <a:tab pos="174625" algn="l"/>
                <a:tab pos="623888" algn="l"/>
              </a:tabLst>
            </a:pPr>
            <a:r>
              <a:rPr lang="de-DE" sz="2400" spc="-95" dirty="0">
                <a:cs typeface="Arial"/>
              </a:rPr>
              <a:t>Es ist darauf zu achten, dass auf den Stimmzetteln </a:t>
            </a:r>
            <a:br>
              <a:rPr lang="de-DE" sz="2400" spc="-95" dirty="0">
                <a:cs typeface="Arial"/>
              </a:rPr>
            </a:br>
            <a:r>
              <a:rPr lang="de-DE" sz="2400" spc="-95" dirty="0">
                <a:cs typeface="Arial"/>
              </a:rPr>
              <a:t>weder Bemerkungen noch Hinweise für die </a:t>
            </a:r>
            <a:br>
              <a:rPr lang="de-DE" sz="2400" spc="-95" dirty="0">
                <a:cs typeface="Arial"/>
              </a:rPr>
            </a:br>
            <a:r>
              <a:rPr lang="de-DE" sz="2400" spc="-95" dirty="0">
                <a:cs typeface="Arial"/>
              </a:rPr>
              <a:t>Auswertung angebracht werden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46</a:t>
            </a:fld>
            <a:endParaRPr lang="de-DE" dirty="0"/>
          </a:p>
        </p:txBody>
      </p:sp>
      <p:pic>
        <p:nvPicPr>
          <p:cNvPr id="8" name="Grafik 7">
            <a:extLst>
              <a:ext uri="{FF2B5EF4-FFF2-40B4-BE49-F238E27FC236}">
                <a16:creationId xmlns:a16="http://schemas.microsoft.com/office/drawing/2014/main" id="{C42606E1-B258-412E-A831-F23080610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7967149" y="5656224"/>
            <a:ext cx="2414739" cy="1286698"/>
          </a:xfrm>
          <a:prstGeom prst="rect">
            <a:avLst/>
          </a:prstGeom>
        </p:spPr>
      </p:pic>
      <p:pic>
        <p:nvPicPr>
          <p:cNvPr id="9" name="Grafik 8">
            <a:extLst>
              <a:ext uri="{FF2B5EF4-FFF2-40B4-BE49-F238E27FC236}">
                <a16:creationId xmlns:a16="http://schemas.microsoft.com/office/drawing/2014/main" id="{922D071C-DEE4-4C06-AA95-4A67A73ADC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7939239" y="4160165"/>
            <a:ext cx="2362200" cy="1295400"/>
          </a:xfrm>
          <a:prstGeom prst="rect">
            <a:avLst/>
          </a:prstGeom>
        </p:spPr>
      </p:pic>
      <p:grpSp>
        <p:nvGrpSpPr>
          <p:cNvPr id="10" name="Gruppieren 9">
            <a:extLst>
              <a:ext uri="{FF2B5EF4-FFF2-40B4-BE49-F238E27FC236}">
                <a16:creationId xmlns:a16="http://schemas.microsoft.com/office/drawing/2014/main" id="{EFCD19B3-ECCC-4584-959D-BDD4FF083C68}"/>
              </a:ext>
            </a:extLst>
          </p:cNvPr>
          <p:cNvGrpSpPr/>
          <p:nvPr/>
        </p:nvGrpSpPr>
        <p:grpSpPr>
          <a:xfrm>
            <a:off x="7886700" y="2672808"/>
            <a:ext cx="2414739" cy="1286698"/>
            <a:chOff x="8007350" y="4413010"/>
            <a:chExt cx="2414739" cy="1286698"/>
          </a:xfrm>
        </p:grpSpPr>
        <p:pic>
          <p:nvPicPr>
            <p:cNvPr id="11" name="Grafik 10">
              <a:extLst>
                <a:ext uri="{FF2B5EF4-FFF2-40B4-BE49-F238E27FC236}">
                  <a16:creationId xmlns:a16="http://schemas.microsoft.com/office/drawing/2014/main" id="{497463C9-0951-4766-875B-FA633FD4A7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2" name="Grafik 11">
              <a:extLst>
                <a:ext uri="{FF2B5EF4-FFF2-40B4-BE49-F238E27FC236}">
                  <a16:creationId xmlns:a16="http://schemas.microsoft.com/office/drawing/2014/main" id="{C9C2CAA7-7379-4420-956F-5884EB6822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07C9FD21-2021-4C24-BC5F-80D73EC27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7937500" y="1181100"/>
            <a:ext cx="2414739" cy="1286698"/>
          </a:xfrm>
          <a:prstGeom prst="rect">
            <a:avLst/>
          </a:prstGeom>
        </p:spPr>
      </p:pic>
    </p:spTree>
    <p:extLst>
      <p:ext uri="{BB962C8B-B14F-4D97-AF65-F5344CB8AC3E}">
        <p14:creationId xmlns:p14="http://schemas.microsoft.com/office/powerpoint/2010/main" val="42437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Eintragen der Zwischensumme II in die Wahlniederschrift:</a:t>
            </a:r>
          </a:p>
          <a:p>
            <a:pPr marL="893763" lvl="1" indent="-355600">
              <a:spcAft>
                <a:spcPts val="600"/>
              </a:spcAft>
              <a:buBlip>
                <a:blip r:embed="rId3"/>
              </a:buBlip>
              <a:tabLst>
                <a:tab pos="174625" algn="l"/>
                <a:tab pos="623888" algn="l"/>
              </a:tabLst>
            </a:pPr>
            <a:r>
              <a:rPr lang="de-DE" sz="2400" spc="-95" dirty="0">
                <a:cs typeface="Arial"/>
              </a:rPr>
              <a:t>Eintrag der ermittelten Stimmenzahlen in Abschnitt 4 der Wahlniederschrift </a:t>
            </a:r>
            <a:br>
              <a:rPr lang="de-DE" sz="2400" spc="-95" dirty="0">
                <a:cs typeface="Arial"/>
              </a:rPr>
            </a:br>
            <a:r>
              <a:rPr lang="de-DE" sz="2400" spc="-95" dirty="0">
                <a:cs typeface="Arial"/>
              </a:rPr>
              <a:t>als Zwischensumme II „Spalte ZS II”</a:t>
            </a:r>
          </a:p>
          <a:p>
            <a:pPr marL="1350963" lvl="2"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1350963" lvl="2"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33. Eintragen Stimmen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47</a:t>
            </a:fld>
            <a:endParaRPr lang="de-DE" dirty="0"/>
          </a:p>
        </p:txBody>
      </p:sp>
      <p:pic>
        <p:nvPicPr>
          <p:cNvPr id="4" name="Grafik 3">
            <a:extLst>
              <a:ext uri="{FF2B5EF4-FFF2-40B4-BE49-F238E27FC236}">
                <a16:creationId xmlns:a16="http://schemas.microsoft.com/office/drawing/2014/main" id="{D528CF9D-30FF-4CB4-BB5B-A42A0E49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1596" b="3691"/>
          <a:stretch/>
        </p:blipFill>
        <p:spPr>
          <a:xfrm>
            <a:off x="5721350" y="2340997"/>
            <a:ext cx="4724401" cy="4876800"/>
          </a:xfrm>
          <a:prstGeom prst="rect">
            <a:avLst/>
          </a:prstGeom>
        </p:spPr>
      </p:pic>
      <p:sp>
        <p:nvSpPr>
          <p:cNvPr id="2" name="Rechteck 1">
            <a:extLst>
              <a:ext uri="{FF2B5EF4-FFF2-40B4-BE49-F238E27FC236}">
                <a16:creationId xmlns:a16="http://schemas.microsoft.com/office/drawing/2014/main" id="{97892ED0-654C-41EE-BBCC-CE0FC0AF2897}"/>
              </a:ext>
            </a:extLst>
          </p:cNvPr>
          <p:cNvSpPr/>
          <p:nvPr/>
        </p:nvSpPr>
        <p:spPr>
          <a:xfrm>
            <a:off x="8464550" y="5842000"/>
            <a:ext cx="685800"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00D4673E-F2C4-4478-9927-3624FA6FFC0B}"/>
              </a:ext>
            </a:extLst>
          </p:cNvPr>
          <p:cNvSpPr/>
          <p:nvPr/>
        </p:nvSpPr>
        <p:spPr>
          <a:xfrm>
            <a:off x="8464550" y="5274697"/>
            <a:ext cx="685800" cy="495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148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ADDEF39-B633-4C81-AB98-13460F6023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1" t="33068" r="25861" b="45911"/>
          <a:stretch/>
        </p:blipFill>
        <p:spPr>
          <a:xfrm>
            <a:off x="7716614" y="1074384"/>
            <a:ext cx="2362200" cy="1295400"/>
          </a:xfrm>
          <a:prstGeom prst="rect">
            <a:avLst/>
          </a:prstGeom>
        </p:spPr>
      </p:pic>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Der Wahlvorsteher ordnet Stapel b getrennt nach den </a:t>
            </a:r>
            <a:br>
              <a:rPr lang="de-DE" sz="2400" spc="-95" dirty="0">
                <a:cs typeface="Arial"/>
              </a:rPr>
            </a:br>
            <a:r>
              <a:rPr lang="de-DE" sz="2400" spc="-95" dirty="0">
                <a:cs typeface="Arial"/>
              </a:rPr>
              <a:t>für die einzelnen Bewerber abgegebenen Erststimmen neu.</a:t>
            </a:r>
          </a:p>
          <a:p>
            <a:pPr marL="436563" indent="-355600">
              <a:spcAft>
                <a:spcPts val="600"/>
              </a:spcAft>
              <a:buBlip>
                <a:blip r:embed="rId4"/>
              </a:buBlip>
              <a:tabLst>
                <a:tab pos="174625" algn="l"/>
                <a:tab pos="623888" algn="l"/>
              </a:tabLst>
            </a:pPr>
            <a:r>
              <a:rPr lang="de-DE" sz="2400" spc="-95" dirty="0">
                <a:cs typeface="Arial"/>
              </a:rPr>
              <a:t>Stimmzettel, auf denen nur eine Zweitstimme und keine </a:t>
            </a:r>
            <a:br>
              <a:rPr lang="de-DE" sz="2400" spc="-95" dirty="0">
                <a:cs typeface="Arial"/>
              </a:rPr>
            </a:br>
            <a:r>
              <a:rPr lang="de-DE" sz="2400" spc="-95" dirty="0">
                <a:cs typeface="Arial"/>
              </a:rPr>
              <a:t>Erststimme abgegeben worden ist, bilden einen Stapel.</a:t>
            </a:r>
          </a:p>
          <a:p>
            <a:pPr marL="436563" indent="-355600">
              <a:spcAft>
                <a:spcPts val="600"/>
              </a:spcAft>
              <a:buBlip>
                <a:blip r:embed="rId4"/>
              </a:buBlip>
              <a:tabLst>
                <a:tab pos="174625" algn="l"/>
                <a:tab pos="623888" algn="l"/>
              </a:tabLst>
            </a:pPr>
            <a:r>
              <a:rPr lang="de-DE" sz="2400" spc="-95" dirty="0">
                <a:cs typeface="Arial"/>
              </a:rPr>
              <a:t>Der Wahlvorsteher liest bei jedem Stimmzettel laut vor, </a:t>
            </a:r>
            <a:br>
              <a:rPr lang="de-DE" sz="2400" spc="-95" dirty="0">
                <a:cs typeface="Arial"/>
              </a:rPr>
            </a:br>
            <a:r>
              <a:rPr lang="de-DE" sz="2400" spc="-95" dirty="0">
                <a:cs typeface="Arial"/>
              </a:rPr>
              <a:t>für welchen Bewerber die Erststimme abgegeben worden ist.</a:t>
            </a:r>
          </a:p>
          <a:p>
            <a:pPr marL="436563" indent="-355600">
              <a:spcAft>
                <a:spcPts val="600"/>
              </a:spcAft>
              <a:buBlip>
                <a:blip r:embed="rId4"/>
              </a:buBlip>
              <a:tabLst>
                <a:tab pos="174625" algn="l"/>
                <a:tab pos="623888" algn="l"/>
              </a:tabLst>
            </a:pPr>
            <a:r>
              <a:rPr lang="de-DE" sz="2400" spc="-95" dirty="0">
                <a:cs typeface="Arial"/>
              </a:rPr>
              <a:t>Wurde nur die Zweitstimme abgegeben, </a:t>
            </a:r>
            <a:br>
              <a:rPr lang="de-DE" sz="2400" spc="-95" dirty="0">
                <a:cs typeface="Arial"/>
              </a:rPr>
            </a:br>
            <a:r>
              <a:rPr lang="de-DE" sz="2400" spc="-95" dirty="0">
                <a:cs typeface="Arial"/>
              </a:rPr>
              <a:t>ist die nicht abgegebene Erststimme ungültig. </a:t>
            </a:r>
          </a:p>
          <a:p>
            <a:pPr marL="436563" indent="-355600">
              <a:spcAft>
                <a:spcPts val="600"/>
              </a:spcAft>
              <a:buBlip>
                <a:blip r:embed="rId4"/>
              </a:buBlip>
              <a:tabLst>
                <a:tab pos="174625" algn="l"/>
                <a:tab pos="623888" algn="l"/>
              </a:tabLst>
            </a:pPr>
            <a:r>
              <a:rPr lang="de-DE" sz="2400" spc="-95" dirty="0">
                <a:cs typeface="Arial"/>
              </a:rPr>
              <a:t>Je zwei Beisitzer zählen dann die vom Wahlvorsteher gebildeten Stapel durch </a:t>
            </a:r>
            <a:br>
              <a:rPr lang="de-DE" sz="2400" spc="-95" dirty="0">
                <a:cs typeface="Arial"/>
              </a:rPr>
            </a:br>
            <a:r>
              <a:rPr lang="de-DE" sz="2400" spc="-95" dirty="0">
                <a:cs typeface="Arial"/>
              </a:rPr>
              <a:t>und ermitteln so die Zahl der gültigen und ungültigen Erststimmen.</a:t>
            </a:r>
          </a:p>
          <a:p>
            <a:pPr marL="436563" indent="-355600">
              <a:spcAft>
                <a:spcPts val="600"/>
              </a:spcAft>
              <a:buBlip>
                <a:blip r:embed="rId4"/>
              </a:buBlip>
              <a:tabLst>
                <a:tab pos="174625" algn="l"/>
                <a:tab pos="623888" algn="l"/>
              </a:tabLst>
            </a:pPr>
            <a:r>
              <a:rPr lang="de-DE" sz="2400" spc="-95" dirty="0">
                <a:cs typeface="Arial"/>
              </a:rPr>
              <a:t>Wie bei der Zählung der Zweitstimmen gilt auch bei den Erststimmen:</a:t>
            </a:r>
          </a:p>
          <a:p>
            <a:pPr marL="893763" lvl="1" indent="-355600">
              <a:spcAft>
                <a:spcPts val="600"/>
              </a:spcAft>
              <a:buBlip>
                <a:blip r:embed="rId4"/>
              </a:buBlip>
              <a:tabLst>
                <a:tab pos="174625" algn="l"/>
                <a:tab pos="623888" algn="l"/>
              </a:tabLst>
            </a:pPr>
            <a:r>
              <a:rPr lang="de-DE" sz="2400" spc="-95" dirty="0">
                <a:cs typeface="Arial"/>
              </a:rPr>
              <a:t>Stimmen die Zählungen der einzelnen Stapel nicht überein, ist der Zählvorgang erneut bis zur Übereinstimmung zu wiederholen.</a:t>
            </a:r>
          </a:p>
          <a:p>
            <a:pPr marL="893763" lvl="1" indent="-355600">
              <a:spcAft>
                <a:spcPts val="600"/>
              </a:spcAft>
              <a:buBlip>
                <a:blip r:embed="rId4"/>
              </a:buBlip>
              <a:tabLst>
                <a:tab pos="174625" algn="l"/>
                <a:tab pos="623888" algn="l"/>
              </a:tabLst>
            </a:pPr>
            <a:r>
              <a:rPr lang="de-DE" sz="2400" spc="-95" dirty="0">
                <a:cs typeface="Arial"/>
              </a:rPr>
              <a:t>Auf den Stimmzetteln dürfen weder Bemerkungen noch Hinweise für die Auswertung angebracht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5"/>
              </a:buBlip>
            </a:pPr>
            <a:r>
              <a:rPr lang="de-DE" dirty="0">
                <a:solidFill>
                  <a:schemeClr val="tx1">
                    <a:lumMod val="65000"/>
                    <a:lumOff val="35000"/>
                  </a:schemeClr>
                </a:solidFill>
                <a:latin typeface="+mj-lt"/>
              </a:rPr>
              <a:t>34. Ordnen und Zählen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48</a:t>
            </a:fld>
            <a:endParaRPr lang="de-DE" dirty="0"/>
          </a:p>
        </p:txBody>
      </p:sp>
      <p:pic>
        <p:nvPicPr>
          <p:cNvPr id="11" name="Grafik 10">
            <a:extLst>
              <a:ext uri="{FF2B5EF4-FFF2-40B4-BE49-F238E27FC236}">
                <a16:creationId xmlns:a16="http://schemas.microsoft.com/office/drawing/2014/main" id="{CDB62827-9294-4DC3-9082-C5A1C82683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60" t="44119" r="48594" b="53408"/>
          <a:stretch/>
        </p:blipFill>
        <p:spPr>
          <a:xfrm>
            <a:off x="9016150" y="3130598"/>
            <a:ext cx="228600" cy="152400"/>
          </a:xfrm>
          <a:prstGeom prst="rect">
            <a:avLst/>
          </a:prstGeom>
        </p:spPr>
      </p:pic>
      <p:pic>
        <p:nvPicPr>
          <p:cNvPr id="12" name="Grafik 11">
            <a:extLst>
              <a:ext uri="{FF2B5EF4-FFF2-40B4-BE49-F238E27FC236}">
                <a16:creationId xmlns:a16="http://schemas.microsoft.com/office/drawing/2014/main" id="{11AD83CF-9D45-4333-AB10-BFBE713402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182195" y="2032000"/>
            <a:ext cx="2414739" cy="1286698"/>
          </a:xfrm>
          <a:prstGeom prst="rect">
            <a:avLst/>
          </a:prstGeom>
        </p:spPr>
      </p:pic>
      <p:grpSp>
        <p:nvGrpSpPr>
          <p:cNvPr id="2" name="Gruppieren 1">
            <a:extLst>
              <a:ext uri="{FF2B5EF4-FFF2-40B4-BE49-F238E27FC236}">
                <a16:creationId xmlns:a16="http://schemas.microsoft.com/office/drawing/2014/main" id="{C1057C43-4800-4809-B9EE-6E3A750CC8BC}"/>
              </a:ext>
            </a:extLst>
          </p:cNvPr>
          <p:cNvGrpSpPr/>
          <p:nvPr/>
        </p:nvGrpSpPr>
        <p:grpSpPr>
          <a:xfrm>
            <a:off x="8046385" y="3040691"/>
            <a:ext cx="2414739" cy="1286698"/>
            <a:chOff x="7937500" y="2732860"/>
            <a:chExt cx="2414739" cy="1286698"/>
          </a:xfrm>
        </p:grpSpPr>
        <p:pic>
          <p:nvPicPr>
            <p:cNvPr id="13" name="Grafik 12">
              <a:extLst>
                <a:ext uri="{FF2B5EF4-FFF2-40B4-BE49-F238E27FC236}">
                  <a16:creationId xmlns:a16="http://schemas.microsoft.com/office/drawing/2014/main" id="{87659C5D-64C1-48AF-BBA4-A6977865F8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7937500" y="2732860"/>
              <a:ext cx="2414739" cy="1286698"/>
            </a:xfrm>
            <a:prstGeom prst="rect">
              <a:avLst/>
            </a:prstGeom>
          </p:spPr>
        </p:pic>
        <p:pic>
          <p:nvPicPr>
            <p:cNvPr id="14" name="Grafik 13">
              <a:extLst>
                <a:ext uri="{FF2B5EF4-FFF2-40B4-BE49-F238E27FC236}">
                  <a16:creationId xmlns:a16="http://schemas.microsoft.com/office/drawing/2014/main" id="{FB4CF16B-1DB0-49A9-9BF8-F1D251B6BE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166" t="41359" r="54588" b="56168"/>
            <a:stretch/>
          </p:blipFill>
          <p:spPr>
            <a:xfrm>
              <a:off x="8812800" y="3506400"/>
              <a:ext cx="228600" cy="152400"/>
            </a:xfrm>
            <a:prstGeom prst="rect">
              <a:avLst/>
            </a:prstGeom>
          </p:spPr>
        </p:pic>
        <p:pic>
          <p:nvPicPr>
            <p:cNvPr id="15" name="Grafik 14">
              <a:extLst>
                <a:ext uri="{FF2B5EF4-FFF2-40B4-BE49-F238E27FC236}">
                  <a16:creationId xmlns:a16="http://schemas.microsoft.com/office/drawing/2014/main" id="{8F35555C-071A-442D-89B0-EED3B4C022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14" t="39463" r="29735" b="49559"/>
            <a:stretch/>
          </p:blipFill>
          <p:spPr>
            <a:xfrm>
              <a:off x="9041400" y="3063600"/>
              <a:ext cx="1078650" cy="676509"/>
            </a:xfrm>
            <a:prstGeom prst="rect">
              <a:avLst/>
            </a:prstGeom>
          </p:spPr>
        </p:pic>
      </p:grpSp>
      <p:pic>
        <p:nvPicPr>
          <p:cNvPr id="6" name="Grafik 5">
            <a:extLst>
              <a:ext uri="{FF2B5EF4-FFF2-40B4-BE49-F238E27FC236}">
                <a16:creationId xmlns:a16="http://schemas.microsoft.com/office/drawing/2014/main" id="{E5EEFF4F-F4B6-462A-8D7E-BE519F559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8052670" y="3022600"/>
            <a:ext cx="2414739" cy="1286698"/>
          </a:xfrm>
          <a:prstGeom prst="rect">
            <a:avLst/>
          </a:prstGeom>
        </p:spPr>
      </p:pic>
      <p:sp>
        <p:nvSpPr>
          <p:cNvPr id="16" name="Rechteck 15">
            <a:extLst>
              <a:ext uri="{FF2B5EF4-FFF2-40B4-BE49-F238E27FC236}">
                <a16:creationId xmlns:a16="http://schemas.microsoft.com/office/drawing/2014/main" id="{389C88B0-2B00-407E-A150-C9CD32959C85}"/>
              </a:ext>
            </a:extLst>
          </p:cNvPr>
          <p:cNvSpPr/>
          <p:nvPr/>
        </p:nvSpPr>
        <p:spPr>
          <a:xfrm>
            <a:off x="8921684" y="3438114"/>
            <a:ext cx="533465" cy="551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7" name="Rechteck 16">
            <a:extLst>
              <a:ext uri="{FF2B5EF4-FFF2-40B4-BE49-F238E27FC236}">
                <a16:creationId xmlns:a16="http://schemas.microsoft.com/office/drawing/2014/main" id="{0E7D39B4-A645-468A-AC95-40562921A0EF}"/>
              </a:ext>
            </a:extLst>
          </p:cNvPr>
          <p:cNvSpPr/>
          <p:nvPr/>
        </p:nvSpPr>
        <p:spPr>
          <a:xfrm>
            <a:off x="8515779" y="1536466"/>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8" name="Rechteck 17">
            <a:extLst>
              <a:ext uri="{FF2B5EF4-FFF2-40B4-BE49-F238E27FC236}">
                <a16:creationId xmlns:a16="http://schemas.microsoft.com/office/drawing/2014/main" id="{F3480D45-21D7-430B-AB08-F58E3E5E966D}"/>
              </a:ext>
            </a:extLst>
          </p:cNvPr>
          <p:cNvSpPr/>
          <p:nvPr/>
        </p:nvSpPr>
        <p:spPr>
          <a:xfrm>
            <a:off x="8958614" y="2432293"/>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9" name="Rechteck 18">
            <a:extLst>
              <a:ext uri="{FF2B5EF4-FFF2-40B4-BE49-F238E27FC236}">
                <a16:creationId xmlns:a16="http://schemas.microsoft.com/office/drawing/2014/main" id="{5E5E4B79-7FCB-40B3-95CE-21030865A0BD}"/>
              </a:ext>
            </a:extLst>
          </p:cNvPr>
          <p:cNvSpPr/>
          <p:nvPr/>
        </p:nvSpPr>
        <p:spPr>
          <a:xfrm>
            <a:off x="8836678" y="3438198"/>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0" name="Rechteck 19">
            <a:extLst>
              <a:ext uri="{FF2B5EF4-FFF2-40B4-BE49-F238E27FC236}">
                <a16:creationId xmlns:a16="http://schemas.microsoft.com/office/drawing/2014/main" id="{BFFB3B3B-DDE3-4FAF-876C-1DB8CE431F71}"/>
              </a:ext>
            </a:extLst>
          </p:cNvPr>
          <p:cNvSpPr/>
          <p:nvPr/>
        </p:nvSpPr>
        <p:spPr>
          <a:xfrm>
            <a:off x="8102727" y="3061222"/>
            <a:ext cx="2305858" cy="1248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5060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84720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gültigen Erststimmen werden vom Schriftführer </a:t>
            </a:r>
            <a:br>
              <a:rPr lang="de-DE" sz="2400" spc="-95" dirty="0">
                <a:cs typeface="Arial"/>
              </a:rPr>
            </a:br>
            <a:r>
              <a:rPr lang="de-DE" sz="2400" spc="-95" dirty="0">
                <a:cs typeface="Arial"/>
              </a:rPr>
              <a:t>als Zwischensumme II (ZS II) unter Abschnitt 4 in die Wahlniederschrift eingetragen, </a:t>
            </a:r>
          </a:p>
          <a:p>
            <a:pPr marL="893763" lvl="1" indent="-355600">
              <a:spcAft>
                <a:spcPts val="600"/>
              </a:spcAft>
              <a:buBlip>
                <a:blip r:embed="rId3"/>
              </a:buBlip>
              <a:tabLst>
                <a:tab pos="174625" algn="l"/>
                <a:tab pos="623888" algn="l"/>
              </a:tabLst>
            </a:pPr>
            <a:r>
              <a:rPr lang="de-DE" sz="2400" spc="-95" dirty="0">
                <a:cs typeface="Arial"/>
              </a:rPr>
              <a:t>die ungültigen Erststimmen </a:t>
            </a:r>
            <a:br>
              <a:rPr lang="de-DE" sz="2400" spc="-95" dirty="0">
                <a:cs typeface="Arial"/>
              </a:rPr>
            </a:br>
            <a:r>
              <a:rPr lang="de-DE" sz="2400" spc="-95" dirty="0">
                <a:cs typeface="Arial"/>
              </a:rPr>
              <a:t>bei Kennbuchstabe C.</a:t>
            </a:r>
          </a:p>
          <a:p>
            <a:pPr marL="893763" lvl="1" indent="-355600">
              <a:spcAft>
                <a:spcPts val="600"/>
              </a:spcAft>
              <a:buBlip>
                <a:blip r:embed="rId3"/>
              </a:buBlip>
              <a:tabLst>
                <a:tab pos="174625" algn="l"/>
                <a:tab pos="623888" algn="l"/>
              </a:tabLst>
            </a:pPr>
            <a:r>
              <a:rPr lang="de-DE" sz="2400" spc="-95" dirty="0">
                <a:cs typeface="Arial"/>
              </a:rPr>
              <a:t>Es ist darauf zu achten, </a:t>
            </a:r>
            <a:br>
              <a:rPr lang="de-DE" sz="2400" spc="-95" dirty="0">
                <a:cs typeface="Arial"/>
              </a:rPr>
            </a:br>
            <a:r>
              <a:rPr lang="de-DE" sz="2400" spc="-95" dirty="0">
                <a:cs typeface="Arial"/>
              </a:rPr>
              <a:t>dass die Stimmenzahlen in </a:t>
            </a:r>
            <a:br>
              <a:rPr lang="de-DE" sz="2400" spc="-95" dirty="0">
                <a:cs typeface="Arial"/>
              </a:rPr>
            </a:br>
            <a:r>
              <a:rPr lang="de-DE" sz="2400" spc="-95" dirty="0">
                <a:cs typeface="Arial"/>
              </a:rPr>
              <a:t>Abschnitt 4 der Wahlniederschrift </a:t>
            </a:r>
            <a:br>
              <a:rPr lang="de-DE" sz="2400" spc="-95" dirty="0">
                <a:cs typeface="Arial"/>
              </a:rPr>
            </a:br>
            <a:r>
              <a:rPr lang="de-DE" sz="2400" spc="-95" dirty="0">
                <a:cs typeface="Arial"/>
              </a:rPr>
              <a:t>nur unter dem Ergebnis der </a:t>
            </a:r>
            <a:br>
              <a:rPr lang="de-DE" sz="2400" spc="-95" dirty="0">
                <a:cs typeface="Arial"/>
              </a:rPr>
            </a:br>
            <a:r>
              <a:rPr lang="de-DE" sz="2400" spc="-95" dirty="0">
                <a:cs typeface="Arial"/>
              </a:rPr>
              <a:t>Erststimmen erscheinen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35. Eintragen Stimmen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49</a:t>
            </a:fld>
            <a:endParaRPr lang="de-DE" dirty="0"/>
          </a:p>
        </p:txBody>
      </p:sp>
      <p:pic>
        <p:nvPicPr>
          <p:cNvPr id="4" name="Grafik 3">
            <a:extLst>
              <a:ext uri="{FF2B5EF4-FFF2-40B4-BE49-F238E27FC236}">
                <a16:creationId xmlns:a16="http://schemas.microsoft.com/office/drawing/2014/main" id="{A53830F3-CEBB-4780-B2FA-C17BF3721B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3020" b="3691"/>
          <a:stretch/>
        </p:blipFill>
        <p:spPr>
          <a:xfrm>
            <a:off x="5665938" y="2336800"/>
            <a:ext cx="4648201" cy="4876800"/>
          </a:xfrm>
          <a:prstGeom prst="rect">
            <a:avLst/>
          </a:prstGeom>
        </p:spPr>
      </p:pic>
      <p:sp>
        <p:nvSpPr>
          <p:cNvPr id="6" name="Rechteck 5">
            <a:extLst>
              <a:ext uri="{FF2B5EF4-FFF2-40B4-BE49-F238E27FC236}">
                <a16:creationId xmlns:a16="http://schemas.microsoft.com/office/drawing/2014/main" id="{FA5C8566-B166-4267-B16F-69F276C9DCC6}"/>
              </a:ext>
            </a:extLst>
          </p:cNvPr>
          <p:cNvSpPr/>
          <p:nvPr/>
        </p:nvSpPr>
        <p:spPr>
          <a:xfrm>
            <a:off x="8464550" y="3479800"/>
            <a:ext cx="6096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C558115E-334F-4FA3-83B8-9D0403122F4E}"/>
              </a:ext>
            </a:extLst>
          </p:cNvPr>
          <p:cNvSpPr/>
          <p:nvPr/>
        </p:nvSpPr>
        <p:spPr>
          <a:xfrm>
            <a:off x="8464550" y="2829807"/>
            <a:ext cx="609600" cy="497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7759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Urnenwahlvorstand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a:t>
            </a:fld>
            <a:endParaRPr lang="de-DE" dirty="0"/>
          </a:p>
        </p:txBody>
      </p:sp>
      <p:sp>
        <p:nvSpPr>
          <p:cNvPr id="6" name="object 6"/>
          <p:cNvSpPr txBox="1"/>
          <p:nvPr/>
        </p:nvSpPr>
        <p:spPr>
          <a:xfrm>
            <a:off x="539750" y="1117600"/>
            <a:ext cx="9774389" cy="483209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Zusammensetzung</a:t>
            </a:r>
          </a:p>
          <a:p>
            <a:pPr marL="893763" lvl="1" indent="-355600">
              <a:spcAft>
                <a:spcPts val="600"/>
              </a:spcAft>
              <a:buBlip>
                <a:blip r:embed="rId4"/>
              </a:buBlip>
              <a:tabLst>
                <a:tab pos="174625" algn="l"/>
                <a:tab pos="623888" algn="l"/>
              </a:tabLst>
            </a:pPr>
            <a:r>
              <a:rPr lang="de-DE" sz="2400" spc="-95" dirty="0">
                <a:cs typeface="Arial"/>
              </a:rPr>
              <a:t>Wahlvorsteher + Stellvertreter</a:t>
            </a:r>
          </a:p>
          <a:p>
            <a:pPr marL="893763" lvl="1" indent="-355600">
              <a:spcAft>
                <a:spcPts val="600"/>
              </a:spcAft>
              <a:buBlip>
                <a:blip r:embed="rId4"/>
              </a:buBlip>
              <a:tabLst>
                <a:tab pos="174625" algn="l"/>
                <a:tab pos="623888" algn="l"/>
              </a:tabLst>
            </a:pPr>
            <a:r>
              <a:rPr lang="de-DE" sz="2400" spc="-95" dirty="0">
                <a:cs typeface="Arial"/>
              </a:rPr>
              <a:t>Schriftführer + Stellvertreter</a:t>
            </a:r>
          </a:p>
          <a:p>
            <a:pPr marL="893763" lvl="1" indent="-355600">
              <a:spcAft>
                <a:spcPts val="600"/>
              </a:spcAft>
              <a:buBlip>
                <a:blip r:embed="rId4"/>
              </a:buBlip>
              <a:tabLst>
                <a:tab pos="174625" algn="l"/>
                <a:tab pos="623888" algn="l"/>
              </a:tabLst>
            </a:pPr>
            <a:r>
              <a:rPr lang="de-DE" sz="2400" spc="-95" dirty="0">
                <a:cs typeface="Arial"/>
              </a:rPr>
              <a:t>1 bis 5 weitere Beisitzer</a:t>
            </a:r>
          </a:p>
          <a:p>
            <a:pPr marL="436563" indent="-355600">
              <a:spcAft>
                <a:spcPts val="600"/>
              </a:spcAft>
              <a:buBlip>
                <a:blip r:embed="rId4"/>
              </a:buBlip>
              <a:tabLst>
                <a:tab pos="174625" algn="l"/>
                <a:tab pos="623888" algn="l"/>
              </a:tabLst>
            </a:pPr>
            <a:r>
              <a:rPr lang="de-DE" sz="2400" spc="-95" dirty="0">
                <a:cs typeface="Arial"/>
              </a:rPr>
              <a:t>Allgemeine Tätigkeiten, Rechte und Pflichten des Wahlvorstands</a:t>
            </a:r>
          </a:p>
          <a:p>
            <a:pPr marL="893763" lvl="1" indent="-355600">
              <a:spcAft>
                <a:spcPts val="600"/>
              </a:spcAft>
              <a:buBlip>
                <a:blip r:embed="rId4"/>
              </a:buBlip>
              <a:tabLst>
                <a:tab pos="174625" algn="l"/>
                <a:tab pos="623888" algn="l"/>
              </a:tabLst>
            </a:pPr>
            <a:r>
              <a:rPr lang="de-DE" sz="2400" spc="-95" dirty="0">
                <a:cs typeface="Arial"/>
              </a:rPr>
              <a:t>Ehrenamtliche Tätigkeit</a:t>
            </a:r>
          </a:p>
          <a:p>
            <a:pPr marL="893763" lvl="1" indent="-355600">
              <a:spcAft>
                <a:spcPts val="600"/>
              </a:spcAft>
              <a:buBlip>
                <a:blip r:embed="rId4"/>
              </a:buBlip>
              <a:tabLst>
                <a:tab pos="174625" algn="l"/>
                <a:tab pos="623888" algn="l"/>
              </a:tabLst>
            </a:pPr>
            <a:r>
              <a:rPr lang="de-DE" sz="2400" spc="-95" dirty="0">
                <a:cs typeface="Arial"/>
              </a:rPr>
              <a:t>Soll jegliche Beeinflussung verhindern</a:t>
            </a:r>
          </a:p>
          <a:p>
            <a:pPr marL="893763" lvl="1" indent="-355600">
              <a:spcAft>
                <a:spcPts val="600"/>
              </a:spcAft>
              <a:buBlip>
                <a:blip r:embed="rId4"/>
              </a:buBlip>
              <a:tabLst>
                <a:tab pos="174625" algn="l"/>
                <a:tab pos="623888" algn="l"/>
              </a:tabLst>
            </a:pPr>
            <a:r>
              <a:rPr lang="de-DE" sz="2400" spc="-95" dirty="0">
                <a:cs typeface="Arial"/>
              </a:rPr>
              <a:t>Wahrt Neutralität; keine Zeichen politischer Überzeugung</a:t>
            </a:r>
          </a:p>
          <a:p>
            <a:pPr marL="893763" lvl="1" indent="-355600">
              <a:spcAft>
                <a:spcPts val="600"/>
              </a:spcAft>
              <a:buBlip>
                <a:blip r:embed="rId4"/>
              </a:buBlip>
              <a:tabLst>
                <a:tab pos="174625" algn="l"/>
                <a:tab pos="623888" algn="l"/>
              </a:tabLst>
            </a:pPr>
            <a:r>
              <a:rPr lang="de-DE" sz="2400" spc="-95" dirty="0">
                <a:cs typeface="Arial"/>
              </a:rPr>
              <a:t>Verschwiegenheitspflicht in Ausübung des Amtes</a:t>
            </a:r>
          </a:p>
          <a:p>
            <a:pPr marL="893763" lvl="1" indent="-355600">
              <a:spcAft>
                <a:spcPts val="600"/>
              </a:spcAft>
              <a:buBlip>
                <a:blip r:embed="rId4"/>
              </a:buBlip>
              <a:tabLst>
                <a:tab pos="174625" algn="l"/>
                <a:tab pos="623888" algn="l"/>
              </a:tabLst>
            </a:pPr>
            <a:r>
              <a:rPr lang="de-DE" sz="2400" spc="-95" dirty="0">
                <a:cs typeface="Arial"/>
              </a:rPr>
              <a:t>Verhüllungsverbot</a:t>
            </a:r>
          </a:p>
          <a:p>
            <a:pPr marL="893763" lvl="1" indent="-355600">
              <a:spcAft>
                <a:spcPts val="600"/>
              </a:spcAft>
              <a:buBlip>
                <a:blip r:embed="rId4"/>
              </a:buBlip>
              <a:tabLst>
                <a:tab pos="174625" algn="l"/>
                <a:tab pos="623888" algn="l"/>
              </a:tabLst>
            </a:pPr>
            <a:r>
              <a:rPr lang="de-DE" sz="2400" spc="-95" dirty="0">
                <a:cs typeface="Arial"/>
              </a:rPr>
              <a:t>Hat das Hausrecht im Wahlraum</a:t>
            </a:r>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den Stimmzetteln, die Anlass zu Bedenken geben, </a:t>
            </a:r>
            <a:br>
              <a:rPr lang="de-DE" sz="2400" spc="-95" dirty="0">
                <a:cs typeface="Arial"/>
              </a:rPr>
            </a:br>
            <a:r>
              <a:rPr lang="de-DE" sz="2400" spc="-95" dirty="0">
                <a:cs typeface="Arial"/>
              </a:rPr>
              <a:t>entscheidet der </a:t>
            </a:r>
            <a:r>
              <a:rPr lang="de-DE" sz="2400" b="1" spc="-95" dirty="0">
                <a:cs typeface="Arial"/>
              </a:rPr>
              <a:t>gesamte 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Ein Stimmzettel ist insgesamt, also mit Erst- und Zweitstimme, ungültig, wenn:</a:t>
            </a:r>
          </a:p>
          <a:p>
            <a:pPr marL="1350963" lvl="2" indent="-355600">
              <a:spcAft>
                <a:spcPts val="600"/>
              </a:spcAft>
              <a:buBlip>
                <a:blip r:embed="rId3"/>
              </a:buBlip>
              <a:tabLst>
                <a:tab pos="174625" algn="l"/>
                <a:tab pos="623888" algn="l"/>
              </a:tabLst>
            </a:pPr>
            <a:r>
              <a:rPr lang="de-DE" sz="2400" spc="-95" dirty="0">
                <a:cs typeface="Arial"/>
              </a:rPr>
              <a:t>er nicht amtlich hergestellt ist,</a:t>
            </a:r>
          </a:p>
          <a:p>
            <a:pPr marL="1350963" lvl="2" indent="-355600">
              <a:spcAft>
                <a:spcPts val="600"/>
              </a:spcAft>
              <a:buBlip>
                <a:blip r:embed="rId3"/>
              </a:buBlip>
              <a:tabLst>
                <a:tab pos="174625" algn="l"/>
                <a:tab pos="623888" algn="l"/>
              </a:tabLst>
            </a:pPr>
            <a:r>
              <a:rPr lang="de-DE" sz="2400" spc="-95" dirty="0">
                <a:cs typeface="Arial"/>
              </a:rPr>
              <a:t>er für einen Wahlkreis aus einem anderen Bundesland 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50</a:t>
            </a:fld>
            <a:endParaRPr lang="de-DE" dirty="0"/>
          </a:p>
        </p:txBody>
      </p:sp>
    </p:spTree>
    <p:extLst>
      <p:ext uri="{BB962C8B-B14F-4D97-AF65-F5344CB8AC3E}">
        <p14:creationId xmlns:p14="http://schemas.microsoft.com/office/powerpoint/2010/main" val="20031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51</a:t>
            </a:fld>
            <a:endParaRPr lang="de-DE" dirty="0"/>
          </a:p>
        </p:txBody>
      </p:sp>
      <p:sp>
        <p:nvSpPr>
          <p:cNvPr id="6" name="Rechteck 5"/>
          <p:cNvSpPr/>
          <p:nvPr/>
        </p:nvSpPr>
        <p:spPr>
          <a:xfrm>
            <a:off x="319866" y="1120304"/>
            <a:ext cx="3109134" cy="2308324"/>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den Willen des Wählers, sowohl bei der Erst-, als auch bei der Zweitstimme, nicht zweifelsfrei erkennen lässt, </a:t>
            </a:r>
          </a:p>
        </p:txBody>
      </p:sp>
      <p:sp>
        <p:nvSpPr>
          <p:cNvPr id="2" name="Rechteck 1">
            <a:extLst>
              <a:ext uri="{FF2B5EF4-FFF2-40B4-BE49-F238E27FC236}">
                <a16:creationId xmlns:a16="http://schemas.microsoft.com/office/drawing/2014/main" id="{E23E7016-278F-4065-B1A9-DD65C60CE726}"/>
              </a:ext>
            </a:extLst>
          </p:cNvPr>
          <p:cNvSpPr/>
          <p:nvPr/>
        </p:nvSpPr>
        <p:spPr>
          <a:xfrm>
            <a:off x="6564486" y="1912392"/>
            <a:ext cx="1368152"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9" name="Grafik 8" descr="Ein Bild, das Text, Screenshot, Webseite, Website enthält.&#10;&#10;Automatisch generierte Beschreibung">
            <a:extLst>
              <a:ext uri="{FF2B5EF4-FFF2-40B4-BE49-F238E27FC236}">
                <a16:creationId xmlns:a16="http://schemas.microsoft.com/office/drawing/2014/main" id="{395FD1BF-5D26-0059-4B01-34169800F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331" y="1099944"/>
            <a:ext cx="6772808" cy="6069032"/>
          </a:xfrm>
          <a:prstGeom prst="rect">
            <a:avLst/>
          </a:prstGeom>
        </p:spPr>
      </p:pic>
    </p:spTree>
    <p:extLst>
      <p:ext uri="{BB962C8B-B14F-4D97-AF65-F5344CB8AC3E}">
        <p14:creationId xmlns:p14="http://schemas.microsoft.com/office/powerpoint/2010/main" val="161875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52</a:t>
            </a:fld>
            <a:endParaRPr lang="de-DE" dirty="0"/>
          </a:p>
        </p:txBody>
      </p:sp>
      <p:sp>
        <p:nvSpPr>
          <p:cNvPr id="4" name="Rechteck 3"/>
          <p:cNvSpPr/>
          <p:nvPr/>
        </p:nvSpPr>
        <p:spPr>
          <a:xfrm>
            <a:off x="311150" y="1099850"/>
            <a:ext cx="3352800" cy="1200329"/>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a:t>
            </a:r>
            <a:br>
              <a:rPr lang="de-DE" sz="2400" spc="-95" dirty="0">
                <a:cs typeface="Arial"/>
              </a:rPr>
            </a:br>
            <a:r>
              <a:rPr lang="de-DE" sz="2400" spc="-95" dirty="0">
                <a:cs typeface="Arial"/>
              </a:rPr>
              <a:t>der sich auf beide Stimmen bezieht, </a:t>
            </a:r>
          </a:p>
        </p:txBody>
      </p:sp>
      <p:pic>
        <p:nvPicPr>
          <p:cNvPr id="9" name="Grafik 8" descr="Ein Bild, das Text, Screenshot, Webseite, Website enthält.&#10;&#10;Automatisch generierte Beschreibung">
            <a:extLst>
              <a:ext uri="{FF2B5EF4-FFF2-40B4-BE49-F238E27FC236}">
                <a16:creationId xmlns:a16="http://schemas.microsoft.com/office/drawing/2014/main" id="{B389F0EC-CF82-C106-5556-00C7A7AB4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149" y="1045551"/>
            <a:ext cx="6773989" cy="6053528"/>
          </a:xfrm>
          <a:prstGeom prst="rect">
            <a:avLst/>
          </a:prstGeom>
        </p:spPr>
      </p:pic>
    </p:spTree>
    <p:extLst>
      <p:ext uri="{BB962C8B-B14F-4D97-AF65-F5344CB8AC3E}">
        <p14:creationId xmlns:p14="http://schemas.microsoft.com/office/powerpoint/2010/main" val="4222593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53</a:t>
            </a:fld>
            <a:endParaRPr lang="de-DE" dirty="0"/>
          </a:p>
        </p:txBody>
      </p:sp>
      <p:sp>
        <p:nvSpPr>
          <p:cNvPr id="2" name="Rechteck 1"/>
          <p:cNvSpPr/>
          <p:nvPr/>
        </p:nvSpPr>
        <p:spPr>
          <a:xfrm>
            <a:off x="311150" y="1087091"/>
            <a:ext cx="2895600" cy="156966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auf beide Stimmen bezieht, </a:t>
            </a:r>
          </a:p>
        </p:txBody>
      </p:sp>
      <p:pic>
        <p:nvPicPr>
          <p:cNvPr id="7" name="Grafik 6" descr="Ein Bild, das Text, Screenshot, Schrift, Webseite enthält.&#10;&#10;Automatisch generierte Beschreibung">
            <a:extLst>
              <a:ext uri="{FF2B5EF4-FFF2-40B4-BE49-F238E27FC236}">
                <a16:creationId xmlns:a16="http://schemas.microsoft.com/office/drawing/2014/main" id="{6A4711F8-4798-6A7C-C507-CC42F0787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159" y="1063210"/>
            <a:ext cx="6775964" cy="6078438"/>
          </a:xfrm>
          <a:prstGeom prst="rect">
            <a:avLst/>
          </a:prstGeom>
        </p:spPr>
      </p:pic>
    </p:spTree>
    <p:extLst>
      <p:ext uri="{BB962C8B-B14F-4D97-AF65-F5344CB8AC3E}">
        <p14:creationId xmlns:p14="http://schemas.microsoft.com/office/powerpoint/2010/main" val="1582539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54</a:t>
            </a:fld>
            <a:endParaRPr lang="de-DE" dirty="0"/>
          </a:p>
        </p:txBody>
      </p:sp>
      <p:sp>
        <p:nvSpPr>
          <p:cNvPr id="2" name="Rechteck 1"/>
          <p:cNvSpPr/>
          <p:nvPr/>
        </p:nvSpPr>
        <p:spPr>
          <a:xfrm>
            <a:off x="311150" y="1090618"/>
            <a:ext cx="3012976" cy="2385268"/>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auf der Rückseite beschrieben oder sonst irgendwie gekennzeichnet ist</a:t>
            </a:r>
          </a:p>
          <a:p>
            <a:pPr marL="436563" indent="-355600">
              <a:spcAft>
                <a:spcPts val="600"/>
              </a:spcAft>
              <a:buBlip>
                <a:blip r:embed="rId4"/>
              </a:buBlip>
              <a:tabLst>
                <a:tab pos="174625" algn="l"/>
                <a:tab pos="623888" algn="l"/>
              </a:tabLst>
            </a:pPr>
            <a:r>
              <a:rPr lang="de-DE" sz="2400" spc="-95" dirty="0">
                <a:cs typeface="Arial"/>
              </a:rPr>
              <a:t>oder er völlig durchgestrichen ist.</a:t>
            </a:r>
          </a:p>
        </p:txBody>
      </p:sp>
      <p:sp>
        <p:nvSpPr>
          <p:cNvPr id="8" name="Rechteck 7">
            <a:extLst>
              <a:ext uri="{FF2B5EF4-FFF2-40B4-BE49-F238E27FC236}">
                <a16:creationId xmlns:a16="http://schemas.microsoft.com/office/drawing/2014/main" id="{E3EB4023-A014-444D-8028-DB91C182A7A7}"/>
              </a:ext>
            </a:extLst>
          </p:cNvPr>
          <p:cNvSpPr/>
          <p:nvPr/>
        </p:nvSpPr>
        <p:spPr>
          <a:xfrm>
            <a:off x="6479158" y="1973367"/>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1" name="Rechteck 10">
            <a:extLst>
              <a:ext uri="{FF2B5EF4-FFF2-40B4-BE49-F238E27FC236}">
                <a16:creationId xmlns:a16="http://schemas.microsoft.com/office/drawing/2014/main" id="{6831BFF8-A0DF-44C1-95FB-79F38B6DCCAF}"/>
              </a:ext>
            </a:extLst>
          </p:cNvPr>
          <p:cNvSpPr/>
          <p:nvPr/>
        </p:nvSpPr>
        <p:spPr>
          <a:xfrm>
            <a:off x="6486271"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7" name="Grafik 6" descr="Ein Bild, das Text, Screenshot, Schrift, Reihe enthält.&#10;&#10;Automatisch generierte Beschreibung">
            <a:extLst>
              <a:ext uri="{FF2B5EF4-FFF2-40B4-BE49-F238E27FC236}">
                <a16:creationId xmlns:a16="http://schemas.microsoft.com/office/drawing/2014/main" id="{415C5E6B-152C-8044-FE71-7389DEC28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859" y="1090618"/>
            <a:ext cx="6861482" cy="6115851"/>
          </a:xfrm>
          <a:prstGeom prst="rect">
            <a:avLst/>
          </a:prstGeom>
        </p:spPr>
      </p:pic>
    </p:spTree>
    <p:extLst>
      <p:ext uri="{BB962C8B-B14F-4D97-AF65-F5344CB8AC3E}">
        <p14:creationId xmlns:p14="http://schemas.microsoft.com/office/powerpoint/2010/main" val="1549829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55</a:t>
            </a:fld>
            <a:endParaRPr lang="de-DE" dirty="0"/>
          </a:p>
        </p:txBody>
      </p:sp>
      <p:sp>
        <p:nvSpPr>
          <p:cNvPr id="5" name="object 6">
            <a:extLst>
              <a:ext uri="{FF2B5EF4-FFF2-40B4-BE49-F238E27FC236}">
                <a16:creationId xmlns:a16="http://schemas.microsoft.com/office/drawing/2014/main" id="{81BE7829-17A1-4013-A06D-078FD9B96A9E}"/>
              </a:ext>
            </a:extLst>
          </p:cNvPr>
          <p:cNvSpPr txBox="1"/>
          <p:nvPr/>
        </p:nvSpPr>
        <p:spPr>
          <a:xfrm>
            <a:off x="539750" y="1193800"/>
            <a:ext cx="9774389" cy="118494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 Stimmzettel ist dann teilweise gültig und teilweise ungültig, wenn:</a:t>
            </a:r>
          </a:p>
          <a:p>
            <a:pPr marL="1350963" lvl="2" indent="-355600">
              <a:spcAft>
                <a:spcPts val="600"/>
              </a:spcAft>
              <a:buBlip>
                <a:blip r:embed="rId3"/>
              </a:buBlip>
              <a:tabLst>
                <a:tab pos="174625" algn="l"/>
                <a:tab pos="623888" algn="l"/>
              </a:tabLst>
            </a:pPr>
            <a:r>
              <a:rPr lang="de-DE" sz="2400" spc="-95" dirty="0">
                <a:cs typeface="Arial"/>
              </a:rPr>
              <a:t>er für einen anderen Wahlkreis innerhalb eines Bundeslandes gilt, denn dann ist die Erststimme ungültig und die Zweitstimme ist gültig.</a:t>
            </a:r>
          </a:p>
        </p:txBody>
      </p:sp>
    </p:spTree>
    <p:extLst>
      <p:ext uri="{BB962C8B-B14F-4D97-AF65-F5344CB8AC3E}">
        <p14:creationId xmlns:p14="http://schemas.microsoft.com/office/powerpoint/2010/main" val="12803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56</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pic>
        <p:nvPicPr>
          <p:cNvPr id="10" name="Grafik 9" descr="Ein Bild, das Text, Screenshot, Webseite, Website enthält.&#10;&#10;Automatisch generierte Beschreibung">
            <a:extLst>
              <a:ext uri="{FF2B5EF4-FFF2-40B4-BE49-F238E27FC236}">
                <a16:creationId xmlns:a16="http://schemas.microsoft.com/office/drawing/2014/main" id="{9A2FAAAB-06CB-7321-30CD-C19BD5EE2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8470"/>
            <a:ext cx="6804880" cy="6050624"/>
          </a:xfrm>
          <a:prstGeom prst="rect">
            <a:avLst/>
          </a:prstGeom>
        </p:spPr>
      </p:pic>
    </p:spTree>
    <p:extLst>
      <p:ext uri="{BB962C8B-B14F-4D97-AF65-F5344CB8AC3E}">
        <p14:creationId xmlns:p14="http://schemas.microsoft.com/office/powerpoint/2010/main" val="676055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57</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sp>
        <p:nvSpPr>
          <p:cNvPr id="8" name="Rechteck 7">
            <a:extLst>
              <a:ext uri="{FF2B5EF4-FFF2-40B4-BE49-F238E27FC236}">
                <a16:creationId xmlns:a16="http://schemas.microsoft.com/office/drawing/2014/main" id="{D7A5002A-7971-46CF-B9C8-2FA4A750C3D2}"/>
              </a:ext>
            </a:extLst>
          </p:cNvPr>
          <p:cNvSpPr/>
          <p:nvPr/>
        </p:nvSpPr>
        <p:spPr>
          <a:xfrm>
            <a:off x="6429952"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Webseite enthält.&#10;&#10;Automatisch generierte Beschreibung">
            <a:extLst>
              <a:ext uri="{FF2B5EF4-FFF2-40B4-BE49-F238E27FC236}">
                <a16:creationId xmlns:a16="http://schemas.microsoft.com/office/drawing/2014/main" id="{A0D434AB-E8BC-D0CE-44BD-81B673AB3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59740"/>
            <a:ext cx="6814130" cy="6065324"/>
          </a:xfrm>
          <a:prstGeom prst="rect">
            <a:avLst/>
          </a:prstGeom>
        </p:spPr>
      </p:pic>
    </p:spTree>
    <p:extLst>
      <p:ext uri="{BB962C8B-B14F-4D97-AF65-F5344CB8AC3E}">
        <p14:creationId xmlns:p14="http://schemas.microsoft.com/office/powerpoint/2010/main" val="3568877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58</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der sich eindeutig nur auf eine Stimme bezieht, dann ist diese Stimme ungültig und die andere ist gültig,</a:t>
            </a:r>
          </a:p>
        </p:txBody>
      </p:sp>
      <p:sp>
        <p:nvSpPr>
          <p:cNvPr id="8" name="Rechteck 7">
            <a:extLst>
              <a:ext uri="{FF2B5EF4-FFF2-40B4-BE49-F238E27FC236}">
                <a16:creationId xmlns:a16="http://schemas.microsoft.com/office/drawing/2014/main" id="{84FA57C5-E373-4280-8C74-657B3F5D523C}"/>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Webseite, Website enthält.&#10;&#10;Automatisch generierte Beschreibung">
            <a:extLst>
              <a:ext uri="{FF2B5EF4-FFF2-40B4-BE49-F238E27FC236}">
                <a16:creationId xmlns:a16="http://schemas.microsoft.com/office/drawing/2014/main" id="{4707C344-BC17-CF36-06FF-343B25751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7132"/>
            <a:ext cx="6801610" cy="6054181"/>
          </a:xfrm>
          <a:prstGeom prst="rect">
            <a:avLst/>
          </a:prstGeom>
        </p:spPr>
      </p:pic>
    </p:spTree>
    <p:extLst>
      <p:ext uri="{BB962C8B-B14F-4D97-AF65-F5344CB8AC3E}">
        <p14:creationId xmlns:p14="http://schemas.microsoft.com/office/powerpoint/2010/main" val="4163030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59</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eindeutig nur auf eine Stimme bezieht, dann ist diese Stimme ungültig und die andere ist gültig,</a:t>
            </a:r>
          </a:p>
        </p:txBody>
      </p:sp>
      <p:pic>
        <p:nvPicPr>
          <p:cNvPr id="10" name="Grafik 9" descr="Ein Bild, das Text, Screenshot, Schrift, Webseite enthält.&#10;&#10;Automatisch generierte Beschreibung">
            <a:extLst>
              <a:ext uri="{FF2B5EF4-FFF2-40B4-BE49-F238E27FC236}">
                <a16:creationId xmlns:a16="http://schemas.microsoft.com/office/drawing/2014/main" id="{300AE2E2-011D-28FA-D5C8-FDA1317B4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358" y="1045898"/>
            <a:ext cx="6789781" cy="6038114"/>
          </a:xfrm>
          <a:prstGeom prst="rect">
            <a:avLst/>
          </a:prstGeom>
        </p:spPr>
      </p:pic>
    </p:spTree>
    <p:extLst>
      <p:ext uri="{BB962C8B-B14F-4D97-AF65-F5344CB8AC3E}">
        <p14:creationId xmlns:p14="http://schemas.microsoft.com/office/powerpoint/2010/main" val="240387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2. Urnenwahlvorstand</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6</a:t>
            </a:fld>
            <a:endParaRPr lang="de-DE" dirty="0"/>
          </a:p>
        </p:txBody>
      </p:sp>
      <p:sp>
        <p:nvSpPr>
          <p:cNvPr id="5" name="object 6"/>
          <p:cNvSpPr txBox="1"/>
          <p:nvPr/>
        </p:nvSpPr>
        <p:spPr>
          <a:xfrm>
            <a:off x="539750" y="1117600"/>
            <a:ext cx="9774389" cy="3862596"/>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Allgemeine Tätigkeiten, Rechte und Pflichten des Wahlvorstands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Entscheidet über alle Fragen bei der Wahl und der Ergebnisermittlung</a:t>
            </a:r>
          </a:p>
          <a:p>
            <a:pPr marL="893763" lvl="1" indent="-355600">
              <a:spcAft>
                <a:spcPts val="600"/>
              </a:spcAft>
              <a:buBlip>
                <a:blip r:embed="rId3"/>
              </a:buBlip>
              <a:tabLst>
                <a:tab pos="174625" algn="l"/>
                <a:tab pos="623888" algn="l"/>
              </a:tabLst>
            </a:pPr>
            <a:r>
              <a:rPr lang="de-DE" sz="2400" spc="-95" dirty="0">
                <a:cs typeface="Arial"/>
              </a:rPr>
              <a:t>Verhandelt, berät und entscheidet öffentlich</a:t>
            </a:r>
          </a:p>
          <a:p>
            <a:pPr marL="893763" lvl="1" indent="-355600">
              <a:spcAft>
                <a:spcPts val="600"/>
              </a:spcAft>
              <a:buBlip>
                <a:blip r:embed="rId3"/>
              </a:buBlip>
              <a:tabLst>
                <a:tab pos="174625" algn="l"/>
                <a:tab pos="623888" algn="l"/>
              </a:tabLst>
            </a:pPr>
            <a:r>
              <a:rPr lang="de-DE" sz="2400" spc="-95" dirty="0">
                <a:cs typeface="Arial"/>
              </a:rPr>
              <a:t>Entscheidet über die Gültigkeit der Stimmen</a:t>
            </a:r>
          </a:p>
          <a:p>
            <a:pPr marL="893763" lvl="1" indent="-355600">
              <a:spcAft>
                <a:spcPts val="600"/>
              </a:spcAft>
              <a:buBlip>
                <a:blip r:embed="rId3"/>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Stimmengleichheit ist die Stimme des Wahlvorstehers ausschlaggebend</a:t>
            </a:r>
          </a:p>
          <a:p>
            <a:pPr marL="893763" lvl="1" indent="-355600">
              <a:spcAft>
                <a:spcPts val="600"/>
              </a:spcAft>
              <a:buBlip>
                <a:blip r:embed="rId3"/>
              </a:buBlip>
              <a:tabLst>
                <a:tab pos="174625" algn="l"/>
                <a:tab pos="623888" algn="l"/>
              </a:tabLst>
            </a:pPr>
            <a:r>
              <a:rPr lang="de-DE" sz="2400" spc="-95" dirty="0">
                <a:cs typeface="Arial"/>
              </a:rPr>
              <a:t>Stellt das Wahlergebnis im Wahlbezirk öffentlich fest</a:t>
            </a:r>
          </a:p>
          <a:p>
            <a:pPr marL="893763" lvl="1" indent="-355600">
              <a:spcAft>
                <a:spcPts val="600"/>
              </a:spcAft>
              <a:buBlip>
                <a:blip r:embed="rId3"/>
              </a:buBlip>
              <a:tabLst>
                <a:tab pos="174625" algn="l"/>
                <a:tab pos="623888" algn="l"/>
              </a:tabLst>
            </a:pPr>
            <a:r>
              <a:rPr lang="de-DE" sz="2400" spc="-95" dirty="0">
                <a:cs typeface="Arial"/>
              </a:rPr>
              <a:t>Es ist darauf zu achten, dass jede Beeinflussung des Wählers unterbleibt</a:t>
            </a:r>
          </a:p>
          <a:p>
            <a:pPr marL="893763" lvl="1" indent="-355600">
              <a:spcAft>
                <a:spcPts val="600"/>
              </a:spcAft>
              <a:buBlip>
                <a:blip r:embed="rId3"/>
              </a:buBlip>
              <a:tabLst>
                <a:tab pos="174625" algn="l"/>
                <a:tab pos="623888" algn="l"/>
              </a:tabLst>
            </a:pPr>
            <a:r>
              <a:rPr lang="de-DE" sz="2400" spc="-95" dirty="0">
                <a:cs typeface="Arial"/>
              </a:rPr>
              <a:t>Überprüft immer wieder die Wahlkabinen im Wahlraum</a:t>
            </a:r>
          </a:p>
        </p:txBody>
      </p:sp>
    </p:spTree>
    <p:extLst>
      <p:ext uri="{BB962C8B-B14F-4D97-AF65-F5344CB8AC3E}">
        <p14:creationId xmlns:p14="http://schemas.microsoft.com/office/powerpoint/2010/main" val="19884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60</a:t>
            </a:fld>
            <a:endParaRPr lang="de-DE" dirty="0"/>
          </a:p>
        </p:txBody>
      </p:sp>
      <p:sp>
        <p:nvSpPr>
          <p:cNvPr id="6" name="Rechteck 5"/>
          <p:cNvSpPr/>
          <p:nvPr/>
        </p:nvSpPr>
        <p:spPr>
          <a:xfrm>
            <a:off x="311150" y="1059739"/>
            <a:ext cx="3200400" cy="4524315"/>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nur die Erststimmen völlig durchgestrichen sind und die nicht durchgestrichenen Zweitstimmen eine Kennzeichnung enthalten, die den Wählerwillen zweifelsfrei erkennen lassen (Gleiches gilt auch im umgekehrten Fall).</a:t>
            </a:r>
          </a:p>
        </p:txBody>
      </p:sp>
      <p:sp>
        <p:nvSpPr>
          <p:cNvPr id="8" name="Rechteck 7">
            <a:extLst>
              <a:ext uri="{FF2B5EF4-FFF2-40B4-BE49-F238E27FC236}">
                <a16:creationId xmlns:a16="http://schemas.microsoft.com/office/drawing/2014/main" id="{FB996170-1212-4F3A-81C6-FD1B753383C9}"/>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Zahl enthält.&#10;&#10;Automatisch generierte Beschreibung">
            <a:extLst>
              <a:ext uri="{FF2B5EF4-FFF2-40B4-BE49-F238E27FC236}">
                <a16:creationId xmlns:a16="http://schemas.microsoft.com/office/drawing/2014/main" id="{0E007C79-CFEE-6258-593D-50A9215A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36" y="1034562"/>
            <a:ext cx="6808803" cy="6062406"/>
          </a:xfrm>
          <a:prstGeom prst="rect">
            <a:avLst/>
          </a:prstGeom>
        </p:spPr>
      </p:pic>
    </p:spTree>
    <p:extLst>
      <p:ext uri="{BB962C8B-B14F-4D97-AF65-F5344CB8AC3E}">
        <p14:creationId xmlns:p14="http://schemas.microsoft.com/office/powerpoint/2010/main" val="1965283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3242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200" spc="-95" dirty="0">
                <a:cs typeface="Arial"/>
              </a:rPr>
              <a:t>Weitere Verfahrensweise:</a:t>
            </a:r>
          </a:p>
          <a:p>
            <a:pPr marL="893763" lvl="1" indent="-355600">
              <a:spcAft>
                <a:spcPts val="600"/>
              </a:spcAft>
              <a:buBlip>
                <a:blip r:embed="rId3"/>
              </a:buBlip>
              <a:tabLst>
                <a:tab pos="174625" algn="l"/>
                <a:tab pos="623888" algn="l"/>
              </a:tabLst>
            </a:pPr>
            <a:r>
              <a:rPr lang="de-DE" sz="2200" spc="-95" dirty="0">
                <a:cs typeface="Arial"/>
              </a:rPr>
              <a:t>Über jeden Stimmzettel bzw. jede Stimmabgabe muss der Wahlvorstand einzeln Beschluss fassen.</a:t>
            </a:r>
          </a:p>
          <a:p>
            <a:pPr marL="893763" lvl="1" indent="-355600">
              <a:spcAft>
                <a:spcPts val="600"/>
              </a:spcAft>
              <a:buBlip>
                <a:blip r:embed="rId3"/>
              </a:buBlip>
              <a:tabLst>
                <a:tab pos="174625" algn="l"/>
                <a:tab pos="623888" algn="l"/>
              </a:tabLst>
            </a:pPr>
            <a:r>
              <a:rPr lang="de-DE" sz="2200" spc="-95" dirty="0">
                <a:cs typeface="Arial"/>
              </a:rPr>
              <a:t>Der Wahlvorstand entscheidet mit Mehrheitsbeschluss über die Gültigkeit </a:t>
            </a:r>
            <a:br>
              <a:rPr lang="de-DE" sz="2200" spc="-95" dirty="0">
                <a:cs typeface="Arial"/>
              </a:rPr>
            </a:br>
            <a:r>
              <a:rPr lang="de-DE" sz="2200" spc="-95" dirty="0">
                <a:cs typeface="Arial"/>
              </a:rPr>
              <a:t>oder Ungültigkeit jedes einzelnen Stimmzettels bzw. der einzelnen Stimmen.</a:t>
            </a:r>
          </a:p>
          <a:p>
            <a:pPr marL="893763" lvl="1" indent="-355600">
              <a:spcAft>
                <a:spcPts val="600"/>
              </a:spcAft>
              <a:buBlip>
                <a:blip r:embed="rId3"/>
              </a:buBlip>
              <a:tabLst>
                <a:tab pos="174625" algn="l"/>
                <a:tab pos="623888" algn="l"/>
              </a:tabLst>
            </a:pPr>
            <a:r>
              <a:rPr lang="de-DE" sz="2200" spc="-95" dirty="0">
                <a:cs typeface="Arial"/>
              </a:rPr>
              <a:t>Bei Stimmengleichheit entscheidet die Stimme des Wahlvorstehers.</a:t>
            </a:r>
          </a:p>
          <a:p>
            <a:pPr marL="893763" lvl="1" indent="-355600">
              <a:spcAft>
                <a:spcPts val="600"/>
              </a:spcAft>
              <a:buBlip>
                <a:blip r:embed="rId3"/>
              </a:buBlip>
              <a:tabLst>
                <a:tab pos="174625" algn="l"/>
                <a:tab pos="623888" algn="l"/>
              </a:tabLst>
            </a:pPr>
            <a:r>
              <a:rPr lang="de-DE" sz="2200" spc="-95" dirty="0">
                <a:cs typeface="Arial"/>
              </a:rPr>
              <a:t>Der Wahlvorsteher gibt die Entscheidungen mündlich bekannt und sagt bei gültigen Stimmen an, für welchen Bewerber oder für welche Landesliste die Stimme abgegeben worden ist.</a:t>
            </a:r>
          </a:p>
          <a:p>
            <a:pPr marL="893763" lvl="1" indent="-355600">
              <a:spcAft>
                <a:spcPts val="600"/>
              </a:spcAft>
              <a:buBlip>
                <a:blip r:embed="rId3"/>
              </a:buBlip>
              <a:tabLst>
                <a:tab pos="174625" algn="l"/>
                <a:tab pos="623888" algn="l"/>
              </a:tabLst>
            </a:pPr>
            <a:r>
              <a:rPr lang="de-DE" sz="2200" spc="-95" dirty="0">
                <a:cs typeface="Arial"/>
              </a:rPr>
              <a:t>Er vermerkt auf der Rückseite jedes Stimmzettels, wie entschieden wurde.</a:t>
            </a:r>
          </a:p>
          <a:p>
            <a:pPr marL="893763" lvl="1" indent="-355600">
              <a:spcAft>
                <a:spcPts val="600"/>
              </a:spcAft>
              <a:buBlip>
                <a:blip r:embed="rId3"/>
              </a:buBlip>
              <a:tabLst>
                <a:tab pos="174625" algn="l"/>
                <a:tab pos="623888" algn="l"/>
              </a:tabLst>
            </a:pPr>
            <a:r>
              <a:rPr lang="de-DE" sz="2200" spc="-95" dirty="0">
                <a:cs typeface="Arial"/>
              </a:rPr>
              <a:t>Die Stimmzettel, über die der Wahlvorstand beschlossen hat, sind mit fortlaufenden Nummern zu versehen.</a:t>
            </a:r>
          </a:p>
          <a:p>
            <a:pPr marL="893763" lvl="1" indent="-355600">
              <a:spcAft>
                <a:spcPts val="600"/>
              </a:spcAft>
              <a:buBlip>
                <a:blip r:embed="rId3"/>
              </a:buBlip>
              <a:tabLst>
                <a:tab pos="174625" algn="l"/>
                <a:tab pos="623888" algn="l"/>
              </a:tabLst>
            </a:pPr>
            <a:r>
              <a:rPr lang="de-DE" sz="2200" spc="-95" dirty="0">
                <a:cs typeface="Arial"/>
              </a:rPr>
              <a:t>Der Grund für die Gültigkeit oder Ungültigkeit bzw. das Abstimmungsergebnis sollte zur besseren Nachvollziehbarkeit der Entscheidung vermerkt werden.</a:t>
            </a:r>
          </a:p>
          <a:p>
            <a:pPr marL="893763" lvl="1" indent="-355600">
              <a:spcAft>
                <a:spcPts val="600"/>
              </a:spcAft>
              <a:buBlip>
                <a:blip r:embed="rId3"/>
              </a:buBlip>
              <a:tabLst>
                <a:tab pos="174625" algn="l"/>
                <a:tab pos="623888" algn="l"/>
              </a:tabLst>
            </a:pPr>
            <a:r>
              <a:rPr lang="de-DE" sz="22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61</a:t>
            </a:fld>
            <a:endParaRPr lang="de-DE" dirty="0"/>
          </a:p>
        </p:txBody>
      </p:sp>
    </p:spTree>
    <p:extLst>
      <p:ext uri="{BB962C8B-B14F-4D97-AF65-F5344CB8AC3E}">
        <p14:creationId xmlns:p14="http://schemas.microsoft.com/office/powerpoint/2010/main" val="2209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10799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62</a:t>
            </a:fld>
            <a:endParaRPr lang="de-DE" dirty="0"/>
          </a:p>
        </p:txBody>
      </p:sp>
      <p:pic>
        <p:nvPicPr>
          <p:cNvPr id="2" name="Grafik 1">
            <a:extLst>
              <a:ext uri="{FF2B5EF4-FFF2-40B4-BE49-F238E27FC236}">
                <a16:creationId xmlns:a16="http://schemas.microsoft.com/office/drawing/2014/main" id="{071AAECC-3173-032D-2D79-C453AF52B4E6}"/>
              </a:ext>
            </a:extLst>
          </p:cNvPr>
          <p:cNvPicPr>
            <a:picLocks noChangeAspect="1"/>
          </p:cNvPicPr>
          <p:nvPr/>
        </p:nvPicPr>
        <p:blipFill>
          <a:blip r:embed="rId5"/>
          <a:stretch>
            <a:fillRect/>
          </a:stretch>
        </p:blipFill>
        <p:spPr>
          <a:xfrm>
            <a:off x="2048224" y="2369858"/>
            <a:ext cx="6584251" cy="4871126"/>
          </a:xfrm>
          <a:prstGeom prst="rect">
            <a:avLst/>
          </a:prstGeom>
        </p:spPr>
      </p:pic>
    </p:spTree>
    <p:extLst>
      <p:ext uri="{BB962C8B-B14F-4D97-AF65-F5344CB8AC3E}">
        <p14:creationId xmlns:p14="http://schemas.microsoft.com/office/powerpoint/2010/main" val="2292003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01314"/>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Die gültigen und ungültigen Stimmen der beschlussmäßig behandelten Stimmzettel  und Stimmzettelumschläge (Stapel d) werden vom Schriftführer als Zwischensumme III (ZS III) in Nr. 4 der Wahlniederschrift bei dem jeweiligen </a:t>
            </a:r>
            <a:br>
              <a:rPr lang="de-DE" sz="2400" spc="-95" dirty="0">
                <a:cs typeface="Arial"/>
              </a:rPr>
            </a:br>
            <a:r>
              <a:rPr lang="de-DE" sz="2400" spc="-95" dirty="0">
                <a:cs typeface="Arial"/>
              </a:rPr>
              <a:t>Kennbuchstaben eintragen.</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Es ist dabei besonders </a:t>
            </a:r>
            <a:br>
              <a:rPr lang="de-DE" sz="2400" spc="-95" dirty="0">
                <a:cs typeface="Arial"/>
              </a:rPr>
            </a:br>
            <a:r>
              <a:rPr lang="de-DE" sz="2400" spc="-95" dirty="0">
                <a:cs typeface="Arial"/>
              </a:rPr>
              <a:t>darauf zu achten, ob auf </a:t>
            </a:r>
            <a:br>
              <a:rPr lang="de-DE" sz="2400" spc="-95" dirty="0">
                <a:cs typeface="Arial"/>
              </a:rPr>
            </a:br>
            <a:r>
              <a:rPr lang="de-DE" sz="2400" spc="-95" dirty="0">
                <a:cs typeface="Arial"/>
              </a:rPr>
              <a:t>dem Stimmzettel beide Stimmen </a:t>
            </a:r>
            <a:br>
              <a:rPr lang="de-DE" sz="2400" spc="-95" dirty="0">
                <a:cs typeface="Arial"/>
              </a:rPr>
            </a:br>
            <a:r>
              <a:rPr lang="de-DE" sz="2400" spc="-95" dirty="0">
                <a:cs typeface="Arial"/>
              </a:rPr>
              <a:t>(Erst- und Zweitstimme)</a:t>
            </a:r>
            <a:br>
              <a:rPr lang="de-DE" sz="2400" spc="-95" dirty="0">
                <a:cs typeface="Arial"/>
              </a:rPr>
            </a:br>
            <a:r>
              <a:rPr lang="de-DE" sz="2400" spc="-95" dirty="0">
                <a:cs typeface="Arial"/>
              </a:rPr>
              <a:t>gültig bzw. ungültig sind oder </a:t>
            </a:r>
            <a:br>
              <a:rPr lang="de-DE" sz="2400" spc="-95" dirty="0">
                <a:cs typeface="Arial"/>
              </a:rPr>
            </a:br>
            <a:r>
              <a:rPr lang="de-DE" sz="2400" spc="-95" dirty="0">
                <a:cs typeface="Arial"/>
              </a:rPr>
              <a:t>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gültig bzw. ungültig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38. Eintragung der Stimmen mit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63</a:t>
            </a:fld>
            <a:endParaRPr lang="de-DE" dirty="0"/>
          </a:p>
        </p:txBody>
      </p:sp>
      <p:pic>
        <p:nvPicPr>
          <p:cNvPr id="4" name="Grafik 3">
            <a:extLst>
              <a:ext uri="{FF2B5EF4-FFF2-40B4-BE49-F238E27FC236}">
                <a16:creationId xmlns:a16="http://schemas.microsoft.com/office/drawing/2014/main" id="{D14A981C-5D75-44CD-BFC3-2361895C6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9" t="34698" r="5867" b="4698"/>
          <a:stretch/>
        </p:blipFill>
        <p:spPr>
          <a:xfrm>
            <a:off x="5818338" y="2550160"/>
            <a:ext cx="4495801" cy="4587240"/>
          </a:xfrm>
          <a:prstGeom prst="rect">
            <a:avLst/>
          </a:prstGeom>
        </p:spPr>
      </p:pic>
      <p:sp>
        <p:nvSpPr>
          <p:cNvPr id="6" name="Rechteck 5">
            <a:extLst>
              <a:ext uri="{FF2B5EF4-FFF2-40B4-BE49-F238E27FC236}">
                <a16:creationId xmlns:a16="http://schemas.microsoft.com/office/drawing/2014/main" id="{4BDCA9A9-53DC-4A81-B970-B17758A5F162}"/>
              </a:ext>
            </a:extLst>
          </p:cNvPr>
          <p:cNvSpPr/>
          <p:nvPr/>
        </p:nvSpPr>
        <p:spPr>
          <a:xfrm>
            <a:off x="9011920" y="3022600"/>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150065B8-C83A-4236-8D39-CE8469C277AC}"/>
              </a:ext>
            </a:extLst>
          </p:cNvPr>
          <p:cNvSpPr/>
          <p:nvPr/>
        </p:nvSpPr>
        <p:spPr>
          <a:xfrm>
            <a:off x="9011920" y="3555998"/>
            <a:ext cx="429260" cy="838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90CF7F25-041E-4C7D-942D-27965078885C}"/>
              </a:ext>
            </a:extLst>
          </p:cNvPr>
          <p:cNvSpPr/>
          <p:nvPr/>
        </p:nvSpPr>
        <p:spPr>
          <a:xfrm>
            <a:off x="9011920" y="5876954"/>
            <a:ext cx="429260" cy="879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F49B86B6-589B-460B-9843-AD6D033BF715}"/>
              </a:ext>
            </a:extLst>
          </p:cNvPr>
          <p:cNvSpPr/>
          <p:nvPr/>
        </p:nvSpPr>
        <p:spPr>
          <a:xfrm>
            <a:off x="9011920" y="5333395"/>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9491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Abschließend werden vom Schriftführer die Zwischensummen </a:t>
            </a:r>
            <a:br>
              <a:rPr lang="de-DE" sz="2400" spc="-95" dirty="0">
                <a:cs typeface="Arial"/>
              </a:rPr>
            </a:br>
            <a:r>
              <a:rPr lang="de-DE" sz="2400" spc="-95" dirty="0">
                <a:cs typeface="Arial"/>
              </a:rPr>
              <a:t>ZS I, ZS II und ZS III in jeder Zeile gebildet und somit errechnet:</a:t>
            </a:r>
          </a:p>
          <a:p>
            <a:pPr marL="893763" lvl="1" indent="-355600">
              <a:spcAft>
                <a:spcPts val="600"/>
              </a:spcAft>
              <a:buBlip>
                <a:blip r:embed="rId3"/>
              </a:buBlip>
              <a:tabLst>
                <a:tab pos="174625" algn="l"/>
                <a:tab pos="623888" algn="l"/>
              </a:tabLst>
            </a:pPr>
            <a:r>
              <a:rPr lang="de-DE" sz="2400" spc="-95" dirty="0">
                <a:cs typeface="Arial"/>
              </a:rPr>
              <a:t>die jeweils ungültigen Erst- und Zweitstimmen,</a:t>
            </a:r>
          </a:p>
          <a:p>
            <a:pPr marL="893763" lvl="1" indent="-355600">
              <a:spcAft>
                <a:spcPts val="600"/>
              </a:spcAft>
              <a:buBlip>
                <a:blip r:embed="rId3"/>
              </a:buBlip>
              <a:tabLst>
                <a:tab pos="174625" algn="l"/>
                <a:tab pos="623888" algn="l"/>
              </a:tabLst>
            </a:pPr>
            <a:r>
              <a:rPr lang="de-DE" sz="2400" spc="-95" dirty="0">
                <a:cs typeface="Arial"/>
              </a:rPr>
              <a:t>die gültigen Erststimmen, </a:t>
            </a:r>
            <a:br>
              <a:rPr lang="de-DE" sz="2400" spc="-95" dirty="0">
                <a:cs typeface="Arial"/>
              </a:rPr>
            </a:br>
            <a:r>
              <a:rPr lang="de-DE" sz="2400" spc="-95" dirty="0">
                <a:cs typeface="Arial"/>
              </a:rPr>
              <a:t>jeweils für die einzelnen Bewerber und insgesamt,</a:t>
            </a:r>
          </a:p>
          <a:p>
            <a:pPr marL="893763" lvl="1" indent="-355600">
              <a:spcAft>
                <a:spcPts val="600"/>
              </a:spcAft>
              <a:buBlip>
                <a:blip r:embed="rId3"/>
              </a:buBlip>
              <a:tabLst>
                <a:tab pos="174625" algn="l"/>
                <a:tab pos="623888" algn="l"/>
              </a:tabLst>
            </a:pPr>
            <a:r>
              <a:rPr lang="de-DE" sz="2400" spc="-95" dirty="0">
                <a:cs typeface="Arial"/>
              </a:rPr>
              <a:t>die gültigen Zweitstimmen, </a:t>
            </a:r>
            <a:br>
              <a:rPr lang="de-DE" sz="2400" spc="-95" dirty="0">
                <a:cs typeface="Arial"/>
              </a:rPr>
            </a:br>
            <a:r>
              <a:rPr lang="de-DE" sz="2400" spc="-95" dirty="0">
                <a:cs typeface="Arial"/>
              </a:rPr>
              <a:t>jeweils für die einzelnen Landeslisten und insgesamt.</a:t>
            </a:r>
          </a:p>
          <a:p>
            <a:pPr marL="436563" indent="-355600">
              <a:spcAft>
                <a:spcPts val="600"/>
              </a:spcAft>
              <a:buBlip>
                <a:blip r:embed="rId3"/>
              </a:buBlip>
              <a:tabLst>
                <a:tab pos="174625" algn="l"/>
                <a:tab pos="623888" algn="l"/>
              </a:tabLst>
            </a:pPr>
            <a:r>
              <a:rPr lang="de-DE" sz="2400" spc="-95" dirty="0">
                <a:cs typeface="Arial"/>
              </a:rPr>
              <a:t>Der Wahlvorsteher bestimmt zwei Beisitzer, </a:t>
            </a:r>
            <a:br>
              <a:rPr lang="de-DE" sz="2400" spc="-95" dirty="0">
                <a:cs typeface="Arial"/>
              </a:rPr>
            </a:br>
            <a:r>
              <a:rPr lang="de-DE" sz="2400" spc="-95" dirty="0">
                <a:cs typeface="Arial"/>
              </a:rPr>
              <a:t>die diese Zusammenzählung überprüfen.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64</a:t>
            </a:fld>
            <a:endParaRPr lang="de-DE" dirty="0"/>
          </a:p>
        </p:txBody>
      </p:sp>
    </p:spTree>
    <p:extLst>
      <p:ext uri="{BB962C8B-B14F-4D97-AF65-F5344CB8AC3E}">
        <p14:creationId xmlns:p14="http://schemas.microsoft.com/office/powerpoint/2010/main" val="35972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55536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Beantragt ein Mitglied des Wahlvorstands vor der Unterzeichnung der Wahlniederschrift eine erneute Zählung der Stimmen, </a:t>
            </a:r>
            <a:br>
              <a:rPr lang="de-DE" sz="2400" spc="-95" dirty="0">
                <a:cs typeface="Arial"/>
              </a:rPr>
            </a:br>
            <a:r>
              <a:rPr lang="de-DE" sz="2400" spc="-95" dirty="0">
                <a:cs typeface="Arial"/>
              </a:rPr>
              <a:t>ist diese nach vorstehenden Ausführungen zu wiederholen.</a:t>
            </a:r>
          </a:p>
          <a:p>
            <a:pPr marL="1350963" lvl="2" indent="-355600">
              <a:spcAft>
                <a:spcPts val="600"/>
              </a:spcAft>
              <a:buBlip>
                <a:blip r:embed="rId3"/>
              </a:buBlip>
              <a:tabLst>
                <a:tab pos="174625" algn="l"/>
                <a:tab pos="623888" algn="l"/>
              </a:tabLst>
            </a:pPr>
            <a:r>
              <a:rPr lang="de-DE" sz="2400" spc="-95" dirty="0">
                <a:cs typeface="Arial"/>
              </a:rPr>
              <a:t>Hinzu kommt ein Vermerk in der Wahlniederschrift.</a:t>
            </a:r>
          </a:p>
          <a:p>
            <a:pPr marL="436563" indent="-355600">
              <a:spcAft>
                <a:spcPts val="600"/>
              </a:spcAft>
              <a:buBlip>
                <a:blip r:embed="rId3"/>
              </a:buBlip>
              <a:tabLst>
                <a:tab pos="174625" algn="l"/>
                <a:tab pos="623888" algn="l"/>
              </a:tabLst>
            </a:pPr>
            <a:r>
              <a:rPr lang="de-DE" sz="2400" spc="-95" dirty="0">
                <a:cs typeface="Arial"/>
              </a:rPr>
              <a:t>Die vom Wahlvorsteher bestimmten Beisitzer sammeln </a:t>
            </a:r>
            <a:br>
              <a:rPr lang="de-DE" sz="2400" spc="-95" dirty="0">
                <a:cs typeface="Arial"/>
              </a:rPr>
            </a:br>
            <a:r>
              <a:rPr lang="de-DE" sz="2400" spc="-95" dirty="0">
                <a:cs typeface="Arial"/>
              </a:rPr>
              <a:t>je für sich und behalten unter ihrer Aufsicht:</a:t>
            </a:r>
          </a:p>
          <a:p>
            <a:pPr marL="1350963" lvl="2" indent="-355600">
              <a:spcAft>
                <a:spcPts val="600"/>
              </a:spcAft>
              <a:buBlip>
                <a:blip r:embed="rId3"/>
              </a:buBlip>
              <a:tabLst>
                <a:tab pos="174625" algn="l"/>
                <a:tab pos="623888" algn="l"/>
              </a:tabLst>
            </a:pPr>
            <a:r>
              <a:rPr lang="de-DE" sz="2400" spc="-95" dirty="0">
                <a:cs typeface="Arial"/>
              </a:rPr>
              <a:t>die Stimmzettel, auf denen die Erst- und die Zweitstimme  oder nur die Erststimme abgegeben worden waren, getrennt nach den Bewerbern, denen die Erststimmen zugefallen waren (ohne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Stimmzettel, auf denen nur die Zweitstimme abgegeben worden war, getrennt nach den Wahlvorschlägen </a:t>
            </a:r>
            <a:br>
              <a:rPr lang="de-DE" sz="2400" spc="-95" dirty="0">
                <a:cs typeface="Arial"/>
              </a:rPr>
            </a:br>
            <a:r>
              <a:rPr lang="de-DE" sz="2400" spc="-95" dirty="0">
                <a:cs typeface="Arial"/>
              </a:rPr>
              <a:t>(ohne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ungekennzeichneten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65</a:t>
            </a:fld>
            <a:endParaRPr lang="de-DE" dirty="0"/>
          </a:p>
        </p:txBody>
      </p:sp>
    </p:spTree>
    <p:extLst>
      <p:ext uri="{BB962C8B-B14F-4D97-AF65-F5344CB8AC3E}">
        <p14:creationId xmlns:p14="http://schemas.microsoft.com/office/powerpoint/2010/main" val="18551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369880"/>
          </a:xfrm>
          <a:prstGeom prst="rect">
            <a:avLst/>
          </a:prstGeom>
        </p:spPr>
        <p:txBody>
          <a:bodyPr vert="horz" wrap="square" lIns="0" tIns="0" rIns="0" bIns="0" rtlCol="0">
            <a:spAutoFit/>
          </a:bodyPr>
          <a:lstStyle/>
          <a:p>
            <a:pPr marL="1350963" lvl="2" indent="-355600">
              <a:spcAft>
                <a:spcPts val="600"/>
              </a:spcAft>
              <a:buBlip>
                <a:blip r:embed="rId3"/>
              </a:buBlip>
              <a:tabLst>
                <a:tab pos="174625" algn="l"/>
                <a:tab pos="623888" algn="l"/>
              </a:tabLst>
            </a:pPr>
            <a:r>
              <a:rPr lang="de-DE" sz="2400" spc="-95" dirty="0">
                <a:cs typeface="Arial"/>
              </a:rPr>
              <a:t>die Stimmzettel, die Anlass zu Bedenken gaben und </a:t>
            </a:r>
            <a:br>
              <a:rPr lang="de-DE" sz="2400" spc="-95" dirty="0">
                <a:cs typeface="Arial"/>
              </a:rPr>
            </a:br>
            <a:r>
              <a:rPr lang="de-DE" sz="2400" spc="-95" dirty="0">
                <a:cs typeface="Arial"/>
              </a:rPr>
              <a:t>über die beschlossen wurde (= ursprünglich Stapel d).</a:t>
            </a:r>
          </a:p>
          <a:p>
            <a:pPr marL="452438" lvl="2">
              <a:spcAft>
                <a:spcPts val="600"/>
              </a:spcAft>
              <a:tabLst>
                <a:tab pos="174625" algn="l"/>
                <a:tab pos="623888" algn="l"/>
              </a:tabLst>
            </a:pPr>
            <a:endParaRPr lang="de-DE" sz="2400" spc="-95" dirty="0">
              <a:cs typeface="Arial"/>
            </a:endParaRPr>
          </a:p>
          <a:p>
            <a:pPr marL="452438" lvl="2">
              <a:spcAft>
                <a:spcPts val="600"/>
              </a:spcAft>
              <a:tabLst>
                <a:tab pos="174625" algn="l"/>
                <a:tab pos="623888" algn="l"/>
              </a:tabLst>
            </a:pPr>
            <a:r>
              <a:rPr lang="de-DE" sz="2400" spc="-95" dirty="0">
                <a:cs typeface="Arial"/>
              </a:rPr>
              <a:t>Die Stimmzettel, die Anlass zu Bedenken gegeben hatten </a:t>
            </a:r>
            <a:br>
              <a:rPr lang="de-DE" sz="2400" spc="-95" dirty="0">
                <a:cs typeface="Arial"/>
              </a:rPr>
            </a:br>
            <a:r>
              <a:rPr lang="de-DE" sz="2400" spc="-95" dirty="0">
                <a:cs typeface="Arial"/>
              </a:rPr>
              <a:t>(= ursprünglich Stapel d), sind als Anlagen unter fortlaufenden Nummern der Wahlniederschrift beizufügen.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66</a:t>
            </a:fld>
            <a:endParaRPr lang="de-DE" dirty="0"/>
          </a:p>
        </p:txBody>
      </p:sp>
    </p:spTree>
    <p:extLst>
      <p:ext uri="{BB962C8B-B14F-4D97-AF65-F5344CB8AC3E}">
        <p14:creationId xmlns:p14="http://schemas.microsoft.com/office/powerpoint/2010/main" val="35914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55481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Nach der Feststellung des Wahlergebnisses durch den Wahlvorstand gibt der Wahlvorsteher dieses Ergebnis mündlich bekannt.</a:t>
            </a:r>
          </a:p>
          <a:p>
            <a:pPr marL="436563" indent="-355600">
              <a:spcAft>
                <a:spcPts val="600"/>
              </a:spcAft>
              <a:buBlip>
                <a:blip r:embed="rId3"/>
              </a:buBlip>
              <a:tabLst>
                <a:tab pos="174625" algn="l"/>
                <a:tab pos="623888" algn="l"/>
              </a:tabLst>
            </a:pPr>
            <a:r>
              <a:rPr lang="de-DE" sz="2400" spc="-95" dirty="0">
                <a:cs typeface="Arial"/>
              </a:rPr>
              <a:t>Die Bekanntgabe muss in jedem Fall erfolgen, selbst wenn sich außer dem Wahlvorstand keine anderen Personen im Wahlraum befinden.</a:t>
            </a:r>
          </a:p>
          <a:p>
            <a:pPr marL="436563" indent="-355600">
              <a:spcAft>
                <a:spcPts val="600"/>
              </a:spcAft>
              <a:buBlip>
                <a:blip r:embed="rId3"/>
              </a:buBlip>
              <a:tabLst>
                <a:tab pos="174625" algn="l"/>
                <a:tab pos="623888" algn="l"/>
              </a:tabLst>
            </a:pPr>
            <a:r>
              <a:rPr lang="de-DE" sz="2400" spc="-95" dirty="0">
                <a:cs typeface="Arial"/>
              </a:rPr>
              <a:t>Zu beachten ist, dass das Ergebnis vor Unterzeichnung der Wahlniederschrift durch den Wahlvorstand nur der Gemeinde oder dem Kreiswahlleiter mitgeteilt werden darf und keinen anderen Stellen (Presse usw.).</a:t>
            </a:r>
          </a:p>
          <a:p>
            <a:pPr marL="436563" indent="-355600">
              <a:spcAft>
                <a:spcPts val="600"/>
              </a:spcAft>
              <a:buBlip>
                <a:blip r:embed="rId3"/>
              </a:buBlip>
              <a:tabLst>
                <a:tab pos="174625" algn="l"/>
                <a:tab pos="623888" algn="l"/>
              </a:tabLst>
            </a:pPr>
            <a:r>
              <a:rPr lang="de-DE" sz="2400" spc="-95" dirty="0">
                <a:cs typeface="Arial"/>
              </a:rPr>
              <a:t>Sollten jedoch Pressevertreter bei der Ergebnisbekanntgabe durch den Wahlvorsteher anwesend sein, so ist das wahlrechtlich nicht schädlich.</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40. Bekanntgabe der Wahlergebnisse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67</a:t>
            </a:fld>
            <a:endParaRPr lang="de-DE" dirty="0"/>
          </a:p>
        </p:txBody>
      </p:sp>
    </p:spTree>
    <p:extLst>
      <p:ext uri="{BB962C8B-B14F-4D97-AF65-F5344CB8AC3E}">
        <p14:creationId xmlns:p14="http://schemas.microsoft.com/office/powerpoint/2010/main" val="35797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52438" lvl="1" indent="-363538">
              <a:spcAft>
                <a:spcPts val="600"/>
              </a:spcAft>
              <a:buBlip>
                <a:blip r:embed="rId3"/>
              </a:buBlip>
              <a:tabLst>
                <a:tab pos="174625" algn="l"/>
                <a:tab pos="623888" algn="l"/>
              </a:tabLst>
            </a:pPr>
            <a:r>
              <a:rPr lang="de-DE" sz="2400" spc="-95" dirty="0">
                <a:solidFill>
                  <a:prstClr val="black"/>
                </a:solidFill>
                <a:cs typeface="Arial"/>
              </a:rPr>
              <a:t>Durchgabe der Schnellmeldung an die Gemeinde:</a:t>
            </a: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Ist das Wahlergebnis im Wahlbezirk festgestellt, überträgt der Schriftführer sofort die Zahlen aus der Wahlniederschrift (Abschnitt 4, Kennbuchstaben A 1 + A 2 bis F 1, F 2, F 3, F 4, usw.) in die Schnellmeldung.</a:t>
            </a:r>
          </a:p>
          <a:p>
            <a:pPr marL="893763" lvl="1" indent="-355600">
              <a:spcAft>
                <a:spcPts val="600"/>
              </a:spcAft>
              <a:buBlip>
                <a:blip r:embed="rId3"/>
              </a:buBlip>
              <a:tabLst>
                <a:tab pos="174625" algn="l"/>
                <a:tab pos="623888" algn="l"/>
              </a:tabLst>
            </a:pPr>
            <a:r>
              <a:rPr lang="de-DE" sz="2400" spc="-95" dirty="0">
                <a:cs typeface="Arial"/>
              </a:rPr>
              <a:t>Der Wahlvorsteher meldet damit das Ergebnis auf dem vereinbarten Weg </a:t>
            </a:r>
            <a:br>
              <a:rPr lang="de-DE" sz="2400" spc="-95" dirty="0">
                <a:cs typeface="Arial"/>
              </a:rPr>
            </a:br>
            <a:r>
              <a:rPr lang="de-DE" sz="2400" spc="-95" dirty="0">
                <a:cs typeface="Arial"/>
              </a:rPr>
              <a:t>(E-Mail, Telefon, Fax) an die Gemeinde.</a:t>
            </a:r>
          </a:p>
          <a:p>
            <a:pPr marL="893763" lvl="1" indent="-355600">
              <a:spcAft>
                <a:spcPts val="600"/>
              </a:spcAft>
              <a:buBlip>
                <a:blip r:embed="rId3"/>
              </a:buBlip>
              <a:tabLst>
                <a:tab pos="174625" algn="l"/>
                <a:tab pos="623888" algn="l"/>
              </a:tabLst>
            </a:pPr>
            <a:r>
              <a:rPr lang="de-DE" sz="2400" spc="-95" dirty="0">
                <a:cs typeface="Arial"/>
              </a:rPr>
              <a:t>Es ist unbedingt darauf zu achten, dass bei der Durchgabe die Reihenfolge </a:t>
            </a:r>
            <a:br>
              <a:rPr lang="de-DE" sz="2400" spc="-95" dirty="0">
                <a:cs typeface="Arial"/>
              </a:rPr>
            </a:br>
            <a:r>
              <a:rPr lang="de-DE" sz="2400" spc="-95" dirty="0">
                <a:cs typeface="Arial"/>
              </a:rPr>
              <a:t>der Angaben in dem Vordruck der Schnellmeldung eingehalten wird!</a:t>
            </a:r>
          </a:p>
          <a:p>
            <a:pPr marL="436563" indent="-355600">
              <a:spcAft>
                <a:spcPts val="600"/>
              </a:spcAft>
              <a:buBlip>
                <a:blip r:embed="rId3"/>
              </a:buBlip>
              <a:tabLst>
                <a:tab pos="174625" algn="l"/>
                <a:tab pos="623888" algn="l"/>
              </a:tabLst>
            </a:pPr>
            <a:r>
              <a:rPr lang="de-DE" sz="2400" spc="-95" dirty="0">
                <a:cs typeface="Arial"/>
              </a:rPr>
              <a:t>Abschließen der Wahlniederschrift:</a:t>
            </a:r>
          </a:p>
          <a:p>
            <a:pPr marL="893763" lvl="1" indent="-355600">
              <a:spcAft>
                <a:spcPts val="600"/>
              </a:spcAft>
              <a:buBlip>
                <a:blip r:embed="rId3"/>
              </a:buBlip>
              <a:tabLst>
                <a:tab pos="174625" algn="l"/>
                <a:tab pos="623888" algn="l"/>
              </a:tabLst>
            </a:pPr>
            <a:r>
              <a:rPr lang="de-DE" sz="2400" spc="-95" dirty="0">
                <a:cs typeface="Arial"/>
              </a:rPr>
              <a:t>Die Wahlniederschrift ist mit der Unterschrift von allen Wahlvorstandsmitgliedern abzuschließen.</a:t>
            </a:r>
          </a:p>
          <a:p>
            <a:pPr marL="893763" lvl="1" indent="-355600">
              <a:spcAft>
                <a:spcPts val="600"/>
              </a:spcAft>
              <a:buBlip>
                <a:blip r:embed="rId3"/>
              </a:buBlip>
              <a:tabLst>
                <a:tab pos="174625" algn="l"/>
                <a:tab pos="623888" algn="l"/>
              </a:tabLst>
            </a:pPr>
            <a:r>
              <a:rPr lang="de-DE" sz="2400" spc="-95" dirty="0">
                <a:cs typeface="Arial"/>
              </a:rPr>
              <a:t>Mit ihrer Unterschrift genehmigen die Mitglieder des Wahlvorstands </a:t>
            </a:r>
            <a:br>
              <a:rPr lang="de-DE" sz="2400" spc="-95" dirty="0">
                <a:cs typeface="Arial"/>
              </a:rPr>
            </a:br>
            <a:r>
              <a:rPr lang="de-DE" sz="2400" spc="-95" dirty="0">
                <a:cs typeface="Arial"/>
              </a:rPr>
              <a:t>die Wahlniederschrift.</a:t>
            </a:r>
          </a:p>
          <a:p>
            <a:pPr marL="893763" lvl="1" indent="-355600">
              <a:spcAft>
                <a:spcPts val="600"/>
              </a:spcAft>
              <a:buBlip>
                <a:blip r:embed="rId3"/>
              </a:buBlip>
              <a:tabLst>
                <a:tab pos="174625" algn="l"/>
                <a:tab pos="623888" algn="l"/>
              </a:tabLst>
            </a:pPr>
            <a:r>
              <a:rPr lang="de-DE" sz="2400" spc="-95" dirty="0">
                <a:cs typeface="Arial"/>
              </a:rPr>
              <a:t>Verweigert ein Mitglied des Wahlvorstands die Unterschrift, </a:t>
            </a:r>
            <a:br>
              <a:rPr lang="de-DE" sz="2400" spc="-95" dirty="0">
                <a:cs typeface="Arial"/>
              </a:rPr>
            </a:br>
            <a:r>
              <a:rPr lang="de-DE" sz="2400" spc="-95" dirty="0">
                <a:cs typeface="Arial"/>
              </a:rPr>
              <a:t>so ist der Grund hierfür in der Wahlniederschrift zu vermerken.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a:t>
            </a:r>
            <a:r>
              <a:rPr lang="de-DE" dirty="0">
                <a:solidFill>
                  <a:schemeClr val="tx1">
                    <a:lumMod val="65000"/>
                    <a:lumOff val="35000"/>
                  </a:schemeClr>
                </a:solidFill>
              </a:rPr>
              <a:t>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68</a:t>
            </a:fld>
            <a:endParaRPr lang="de-DE" dirty="0"/>
          </a:p>
        </p:txBody>
      </p:sp>
    </p:spTree>
    <p:extLst>
      <p:ext uri="{BB962C8B-B14F-4D97-AF65-F5344CB8AC3E}">
        <p14:creationId xmlns:p14="http://schemas.microsoft.com/office/powerpoint/2010/main" val="536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54984"/>
          </a:xfrm>
          <a:prstGeom prst="rect">
            <a:avLst/>
          </a:prstGeom>
        </p:spPr>
        <p:txBody>
          <a:bodyPr vert="horz" wrap="square" lIns="0" tIns="0" rIns="0" bIns="0" rtlCol="0">
            <a:spAutoFit/>
          </a:bodyPr>
          <a:lstStyle/>
          <a:p>
            <a:pPr marL="0" lvl="1">
              <a:spcAft>
                <a:spcPts val="600"/>
              </a:spcAft>
              <a:tabLst>
                <a:tab pos="174625" algn="l"/>
                <a:tab pos="623888" algn="l"/>
              </a:tabLst>
            </a:pPr>
            <a:r>
              <a:rPr lang="de-DE" sz="2400" spc="-95" dirty="0">
                <a:cs typeface="Arial"/>
              </a:rPr>
              <a:t>Der Niederschrift sind bei der Urnenwahl als Anlagen beizufügen:</a:t>
            </a:r>
          </a:p>
          <a:p>
            <a:pPr marL="893763" lvl="1" indent="-355600">
              <a:spcAft>
                <a:spcPts val="600"/>
              </a:spcAft>
              <a:buBlip>
                <a:blip r:embed="rId3"/>
              </a:buBlip>
              <a:tabLst>
                <a:tab pos="174625" algn="l"/>
                <a:tab pos="623888" algn="l"/>
              </a:tabLst>
            </a:pPr>
            <a:r>
              <a:rPr lang="de-DE" sz="2400" spc="-95" dirty="0">
                <a:cs typeface="Arial"/>
              </a:rPr>
              <a:t>die Stimmzettel, über deren Gültigkeit der 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Wahlscheine, über die der Wahlvorstand besonders beschlossen hat,</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0" lvl="1">
              <a:spcAft>
                <a:spcPts val="600"/>
              </a:spcAft>
              <a:tabLst>
                <a:tab pos="174625" algn="l"/>
                <a:tab pos="623888" algn="l"/>
              </a:tabLst>
            </a:pPr>
            <a:endParaRPr lang="de-DE" sz="2400" spc="-95" dirty="0">
              <a:cs typeface="Arial"/>
            </a:endParaRPr>
          </a:p>
          <a:p>
            <a:pPr marL="0" lvl="1">
              <a:spcAft>
                <a:spcPts val="600"/>
              </a:spcAft>
              <a:tabLst>
                <a:tab pos="174625" algn="l"/>
                <a:tab pos="623888" algn="l"/>
              </a:tabLst>
            </a:pPr>
            <a:r>
              <a:rPr lang="de-DE" sz="2400" spc="-95" dirty="0">
                <a:cs typeface="Arial"/>
              </a:rPr>
              <a:t>Die Wahlniederschrift mit den o.g. Anlagen ist mit dem Versandvordruck zu bündeln bzw. in die entsprechende Versandtasche zu legen.</a:t>
            </a:r>
          </a:p>
          <a:p>
            <a:pPr marL="0" lvl="1">
              <a:spcAft>
                <a:spcPts val="600"/>
              </a:spcAft>
              <a:tabLst>
                <a:tab pos="174625" algn="l"/>
                <a:tab pos="623888" algn="l"/>
              </a:tabLst>
            </a:pPr>
            <a:r>
              <a:rPr lang="de-DE" sz="2400" spc="-95" dirty="0">
                <a:cs typeface="Arial"/>
              </a:rPr>
              <a:t>Der genaue Inhalt ist zu vermerken und vom 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69</a:t>
            </a:fld>
            <a:endParaRPr lang="de-DE" dirty="0"/>
          </a:p>
        </p:txBody>
      </p:sp>
    </p:spTree>
    <p:extLst>
      <p:ext uri="{BB962C8B-B14F-4D97-AF65-F5344CB8AC3E}">
        <p14:creationId xmlns:p14="http://schemas.microsoft.com/office/powerpoint/2010/main" val="38489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a:t>
            </a:fld>
            <a:endParaRPr lang="de-DE" dirty="0"/>
          </a:p>
        </p:txBody>
      </p:sp>
      <p:sp>
        <p:nvSpPr>
          <p:cNvPr id="6" name="object 6"/>
          <p:cNvSpPr txBox="1"/>
          <p:nvPr/>
        </p:nvSpPr>
        <p:spPr>
          <a:xfrm>
            <a:off x="539750" y="1117600"/>
            <a:ext cx="9774389" cy="215443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Überlassung von Unterlagen anlässlich der </a:t>
            </a:r>
            <a:r>
              <a:rPr lang="de-DE" sz="2400" u="sng" spc="-95" dirty="0">
                <a:cs typeface="Arial"/>
              </a:rPr>
              <a:t>Wahlhelferschulung</a:t>
            </a:r>
            <a:r>
              <a:rPr lang="de-DE" sz="2400" spc="-95" dirty="0">
                <a:cs typeface="Arial"/>
              </a:rPr>
              <a:t>:</a:t>
            </a:r>
          </a:p>
          <a:p>
            <a:pPr marL="893763" lvl="1" indent="-355600">
              <a:spcAft>
                <a:spcPts val="600"/>
              </a:spcAft>
              <a:buBlip>
                <a:blip r:embed="rId4"/>
              </a:buBlip>
              <a:tabLst>
                <a:tab pos="174625" algn="l"/>
                <a:tab pos="623888" algn="l"/>
              </a:tabLst>
            </a:pPr>
            <a:r>
              <a:rPr lang="de-DE" sz="2400" spc="-95" dirty="0">
                <a:cs typeface="Arial"/>
              </a:rPr>
              <a:t>Vordruck der Wahlniederschrift (als Muster)</a:t>
            </a:r>
          </a:p>
          <a:p>
            <a:pPr marL="893763" lvl="1" indent="-355600">
              <a:spcAft>
                <a:spcPts val="600"/>
              </a:spcAft>
              <a:buBlip>
                <a:blip r:embed="rId4"/>
              </a:buBlip>
              <a:tabLst>
                <a:tab pos="174625" algn="l"/>
                <a:tab pos="623888" algn="l"/>
              </a:tabLst>
            </a:pPr>
            <a:r>
              <a:rPr lang="de-DE" sz="2400" spc="-95" dirty="0">
                <a:cs typeface="Arial"/>
              </a:rPr>
              <a:t>Liste über die Zusammensetzung des Wahlvorstands mit Telefonnummern</a:t>
            </a:r>
          </a:p>
          <a:p>
            <a:pPr marL="893763" lvl="1" indent="-355600">
              <a:spcAft>
                <a:spcPts val="600"/>
              </a:spcAft>
              <a:buBlip>
                <a:blip r:embed="rId4"/>
              </a:buBlip>
              <a:tabLst>
                <a:tab pos="174625" algn="l"/>
                <a:tab pos="623888" algn="l"/>
              </a:tabLst>
            </a:pPr>
            <a:r>
              <a:rPr lang="de-DE" sz="2400" spc="-95" dirty="0">
                <a:cs typeface="Arial"/>
              </a:rPr>
              <a:t>Wahlanweisungen WA 1 (Urnenwahl) </a:t>
            </a:r>
          </a:p>
          <a:p>
            <a:pPr marL="893763" lvl="1" indent="-355600">
              <a:spcAft>
                <a:spcPts val="600"/>
              </a:spcAft>
              <a:buBlip>
                <a:blip r:embed="rId4"/>
              </a:buBlip>
              <a:tabLst>
                <a:tab pos="174625" algn="l"/>
                <a:tab pos="623888" algn="l"/>
              </a:tabLst>
            </a:pPr>
            <a:r>
              <a:rPr lang="de-DE" sz="2400" spc="-95" dirty="0">
                <a:cs typeface="Arial"/>
              </a:rPr>
              <a:t>Leitfaden für den Wahlvorstand</a:t>
            </a: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524315"/>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Hat der Wahlvorstand seine Aufgaben erledigt, verpackt und übergibt der Wahlvorsteher die Wahlunterlagen entsprechend der Wahlniederschrift.</a:t>
            </a:r>
          </a:p>
          <a:p>
            <a:pPr marL="436563" indent="-355600">
              <a:spcAft>
                <a:spcPts val="600"/>
              </a:spcAft>
              <a:buBlip>
                <a:blip r:embed="rId3"/>
              </a:buBlip>
              <a:tabLst>
                <a:tab pos="174625" algn="l"/>
                <a:tab pos="623888" algn="l"/>
              </a:tabLst>
            </a:pPr>
            <a:r>
              <a:rPr lang="de-DE" sz="2400" spc="-95" dirty="0">
                <a:cs typeface="Arial"/>
              </a:rPr>
              <a:t>Es werden alle Stimmzettel und Wahlscheine, die nicht der Wahlniederschrift als Anlagen beizufügen sind, wie folgt geordnet, gebündelt und in Papier verpackt:</a:t>
            </a:r>
          </a:p>
          <a:p>
            <a:pPr marL="1350963" lvl="2" indent="-355600">
              <a:spcAft>
                <a:spcPts val="600"/>
              </a:spcAft>
              <a:buBlip>
                <a:blip r:embed="rId3"/>
              </a:buBlip>
              <a:tabLst>
                <a:tab pos="174625" algn="l"/>
                <a:tab pos="623888" algn="l"/>
              </a:tabLst>
            </a:pPr>
            <a:r>
              <a:rPr lang="de-DE" sz="2400" spc="-95" dirty="0">
                <a:cs typeface="Arial"/>
              </a:rPr>
              <a:t>Ein Paket mit den Stimmzetteln, die nach den für die Wahlkreisbewerber abgegebenen Stimmen geordnet und gebündelt sind,</a:t>
            </a:r>
          </a:p>
          <a:p>
            <a:pPr marL="1350963" lvl="2" indent="-355600">
              <a:spcAft>
                <a:spcPts val="600"/>
              </a:spcAft>
              <a:buBlip>
                <a:blip r:embed="rId3"/>
              </a:buBlip>
              <a:tabLst>
                <a:tab pos="174625" algn="l"/>
                <a:tab pos="623888" algn="l"/>
              </a:tabLst>
            </a:pPr>
            <a:r>
              <a:rPr lang="de-DE" sz="2400" spc="-95" dirty="0">
                <a:cs typeface="Arial"/>
              </a:rPr>
              <a:t>ein Paket mit den Stimmzetteln, auf denen nur die Zweitstimme abgegeben worden ist, </a:t>
            </a:r>
          </a:p>
          <a:p>
            <a:pPr marL="1350963" lvl="2" indent="-355600">
              <a:spcAft>
                <a:spcPts val="600"/>
              </a:spcAft>
              <a:buBlip>
                <a:blip r:embed="rId3"/>
              </a:buBlip>
              <a:tabLst>
                <a:tab pos="174625" algn="l"/>
                <a:tab pos="623888" algn="l"/>
              </a:tabLst>
            </a:pPr>
            <a:r>
              <a:rPr lang="de-DE" sz="2400" spc="-95" dirty="0">
                <a:cs typeface="Arial"/>
              </a:rPr>
              <a:t>ein Paket mit den ungekennzeichneten Stimmzetteln, </a:t>
            </a:r>
          </a:p>
          <a:p>
            <a:pPr marL="1350963" lvl="2" indent="-355600">
              <a:spcAft>
                <a:spcPts val="600"/>
              </a:spcAft>
              <a:buBlip>
                <a:blip r:embed="rId3"/>
              </a:buBlip>
              <a:tabLst>
                <a:tab pos="174625" algn="l"/>
                <a:tab pos="623888" algn="l"/>
              </a:tabLst>
            </a:pPr>
            <a:r>
              <a:rPr lang="de-DE" sz="2400" spc="-95" dirty="0">
                <a:cs typeface="Arial"/>
              </a:rPr>
              <a:t>ein Paket mit den eingenommenen Wahlscheinen,</a:t>
            </a:r>
          </a:p>
          <a:p>
            <a:pPr marL="1350963" lvl="2" indent="-355600">
              <a:spcAft>
                <a:spcPts val="600"/>
              </a:spcAft>
              <a:buBlip>
                <a:blip r:embed="rId3"/>
              </a:buBlip>
              <a:tabLst>
                <a:tab pos="174625" algn="l"/>
                <a:tab pos="623888" algn="l"/>
              </a:tabLst>
            </a:pPr>
            <a:r>
              <a:rPr lang="de-DE" sz="2400" spc="-95" dirty="0">
                <a:cs typeface="Arial"/>
              </a:rPr>
              <a:t>ein Paket mit den unbenutzten Stimmzetteln.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70</a:t>
            </a:fld>
            <a:endParaRPr lang="de-DE" dirty="0"/>
          </a:p>
        </p:txBody>
      </p:sp>
    </p:spTree>
    <p:extLst>
      <p:ext uri="{BB962C8B-B14F-4D97-AF65-F5344CB8AC3E}">
        <p14:creationId xmlns:p14="http://schemas.microsoft.com/office/powerpoint/2010/main" val="22427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73921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Alle Pakete, bis auf das Paket mit den unbenutzten Stimmzetteln, werden versiegelt und mit dem Namen der Gemeinde, der Nummer des Wahlbezirks und der Inhaltsangabe versehen.</a:t>
            </a:r>
          </a:p>
          <a:p>
            <a:pPr marL="893763" lvl="1" indent="-355600">
              <a:spcAft>
                <a:spcPts val="600"/>
              </a:spcAft>
              <a:buBlip>
                <a:blip r:embed="rId3"/>
              </a:buBlip>
              <a:tabLst>
                <a:tab pos="174625" algn="l"/>
                <a:tab pos="623888" algn="l"/>
              </a:tabLst>
            </a:pPr>
            <a:r>
              <a:rPr lang="de-DE" sz="2400" spc="-95" dirty="0">
                <a:cs typeface="Arial"/>
              </a:rPr>
              <a:t>Vor der Entgegennahme der Wahlniederschrift durch die Gemeinde darf sich der Wahlvorstand nicht auflösen!</a:t>
            </a:r>
          </a:p>
          <a:p>
            <a:pPr marL="893763" lvl="1" indent="-355600">
              <a:spcAft>
                <a:spcPts val="600"/>
              </a:spcAft>
              <a:buBlip>
                <a:blip r:embed="rId3"/>
              </a:buBlip>
              <a:tabLst>
                <a:tab pos="174625" algn="l"/>
                <a:tab pos="623888" algn="l"/>
              </a:tabLst>
            </a:pPr>
            <a:r>
              <a:rPr lang="de-DE" sz="2400" spc="-95" dirty="0">
                <a:cs typeface="Arial"/>
              </a:rPr>
              <a:t>Die Übernahme ist von einem Beauftragten der Gemeinde in der Wahlniederschrift zu bestätigen. </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71</a:t>
            </a:fld>
            <a:endParaRPr lang="de-DE" dirty="0"/>
          </a:p>
        </p:txBody>
      </p:sp>
    </p:spTree>
    <p:extLst>
      <p:ext uri="{BB962C8B-B14F-4D97-AF65-F5344CB8AC3E}">
        <p14:creationId xmlns:p14="http://schemas.microsoft.com/office/powerpoint/2010/main" val="33919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105326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86B9EE44-B744-4681-A0F2-C7A24BBC8CF3}"/>
              </a:ext>
            </a:extLst>
          </p:cNvPr>
          <p:cNvSpPr txBox="1"/>
          <p:nvPr/>
        </p:nvSpPr>
        <p:spPr>
          <a:xfrm>
            <a:off x="311263" y="1134507"/>
            <a:ext cx="9972001" cy="4555093"/>
          </a:xfrm>
          <a:prstGeom prst="rect">
            <a:avLst/>
          </a:prstGeom>
        </p:spPr>
        <p:txBody>
          <a:bodyPr vert="horz" wrap="square" lIns="0" tIns="0" rIns="0" bIns="0" rtlCol="0">
            <a:spAutoFit/>
          </a:bodyPr>
          <a:lstStyle/>
          <a:p>
            <a:pPr marL="12700" algn="ctr">
              <a:lnSpc>
                <a:spcPct val="150000"/>
              </a:lnSpc>
            </a:pPr>
            <a:r>
              <a:rPr lang="de-DE" sz="4000" spc="45" dirty="0">
                <a:solidFill>
                  <a:schemeClr val="tx1">
                    <a:lumMod val="65000"/>
                    <a:lumOff val="35000"/>
                  </a:schemeClr>
                </a:solidFill>
                <a:cs typeface="Arial"/>
              </a:rPr>
              <a:t>Vielen Dank für Ihre Aufmerksamkeit!</a:t>
            </a:r>
          </a:p>
          <a:p>
            <a:pPr marL="12700" algn="ctr"/>
            <a:r>
              <a:rPr lang="de-DE" sz="4000" spc="45" dirty="0">
                <a:solidFill>
                  <a:schemeClr val="tx1">
                    <a:lumMod val="65000"/>
                    <a:lumOff val="35000"/>
                  </a:schemeClr>
                </a:solidFill>
                <a:cs typeface="Arial"/>
              </a:rPr>
              <a:t>Eine erfolgreiche Durchführung der Bundestagswahl 2025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wünschen Ihnen </a:t>
            </a:r>
          </a:p>
          <a:p>
            <a:pPr marL="12700" algn="ctr"/>
            <a:r>
              <a:rPr lang="de-DE" sz="4000" spc="45" dirty="0">
                <a:solidFill>
                  <a:schemeClr val="tx1">
                    <a:lumMod val="65000"/>
                    <a:lumOff val="35000"/>
                  </a:schemeClr>
                </a:solidFill>
                <a:cs typeface="Arial"/>
              </a:rPr>
              <a:t>Ihre Gemeindeverwaltung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&amp; das Team</a:t>
            </a:r>
          </a:p>
          <a:p>
            <a:pPr marL="12700" algn="ctr">
              <a:lnSpc>
                <a:spcPct val="150000"/>
              </a:lnSpc>
            </a:pPr>
            <a:endParaRPr lang="de-DE" sz="2400" spc="15" dirty="0">
              <a:solidFill>
                <a:srgbClr val="5C5F5F"/>
              </a:solidFill>
              <a:latin typeface="Arial"/>
              <a:cs typeface="Arial"/>
            </a:endParaRPr>
          </a:p>
        </p:txBody>
      </p:sp>
      <p:pic>
        <p:nvPicPr>
          <p:cNvPr id="3" name="Grafik 2">
            <a:extLst>
              <a:ext uri="{FF2B5EF4-FFF2-40B4-BE49-F238E27FC236}">
                <a16:creationId xmlns:a16="http://schemas.microsoft.com/office/drawing/2014/main" id="{C3582630-27C0-49C5-AEBA-59FB8978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348" y="5461000"/>
            <a:ext cx="3723829" cy="1201555"/>
          </a:xfrm>
          <a:prstGeom prst="rect">
            <a:avLst/>
          </a:prstGeom>
        </p:spPr>
      </p:pic>
    </p:spTree>
    <p:extLst>
      <p:ext uri="{BB962C8B-B14F-4D97-AF65-F5344CB8AC3E}">
        <p14:creationId xmlns:p14="http://schemas.microsoft.com/office/powerpoint/2010/main" val="2483712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a:t>
            </a:fld>
            <a:endParaRPr lang="de-DE" dirty="0"/>
          </a:p>
        </p:txBody>
      </p:sp>
      <p:sp>
        <p:nvSpPr>
          <p:cNvPr id="6" name="object 6"/>
          <p:cNvSpPr txBox="1"/>
          <p:nvPr/>
        </p:nvSpPr>
        <p:spPr>
          <a:xfrm>
            <a:off x="539750" y="1117600"/>
            <a:ext cx="9774389" cy="520142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Wahlraum</a:t>
            </a:r>
            <a:r>
              <a:rPr lang="de-DE" sz="2400" spc="-95" dirty="0">
                <a:cs typeface="Arial"/>
              </a:rPr>
              <a:t>:</a:t>
            </a:r>
          </a:p>
          <a:p>
            <a:pPr marL="893763" lvl="1" indent="-355600">
              <a:spcAft>
                <a:spcPts val="600"/>
              </a:spcAft>
              <a:buBlip>
                <a:blip r:embed="rId4"/>
              </a:buBlip>
              <a:tabLst>
                <a:tab pos="174625" algn="l"/>
                <a:tab pos="623888" algn="l"/>
              </a:tabLst>
            </a:pPr>
            <a:r>
              <a:rPr lang="de-DE" sz="2400" spc="-95" dirty="0">
                <a:cs typeface="Arial"/>
              </a:rPr>
              <a:t>abgeschlossenes Wählerverzeichnis,</a:t>
            </a:r>
          </a:p>
          <a:p>
            <a:pPr marL="893763" lvl="1" indent="-355600">
              <a:spcAft>
                <a:spcPts val="600"/>
              </a:spcAft>
              <a:buBlip>
                <a:blip r:embed="rId4"/>
              </a:buBlip>
              <a:tabLst>
                <a:tab pos="174625" algn="l"/>
                <a:tab pos="623888" algn="l"/>
              </a:tabLst>
            </a:pPr>
            <a:r>
              <a:rPr lang="de-DE" sz="2400" spc="-95" dirty="0">
                <a:cs typeface="Arial"/>
              </a:rPr>
              <a:t>Verzeichnis der eingetragenen Wahlberechtigten, denen nach Abschluss des Wählerverzeichnisses noch Wahlscheine erteilt worden sind,</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Mitteilung über die für ungültig erklärten Wahlscheine,</a:t>
            </a:r>
          </a:p>
          <a:p>
            <a:pPr marL="893763" lvl="1" indent="-355600">
              <a:spcAft>
                <a:spcPts val="600"/>
              </a:spcAft>
              <a:buBlip>
                <a:blip r:embed="rId4"/>
              </a:buBlip>
              <a:tabLst>
                <a:tab pos="174625" algn="l"/>
                <a:tab pos="623888" algn="l"/>
              </a:tabLst>
            </a:pPr>
            <a:r>
              <a:rPr lang="de-DE" sz="2400" spc="-95" dirty="0">
                <a:cs typeface="Arial"/>
              </a:rPr>
              <a:t>amtliche Stimmzettel,</a:t>
            </a:r>
          </a:p>
          <a:p>
            <a:pPr marL="893763" lvl="1" indent="-355600">
              <a:spcAft>
                <a:spcPts val="600"/>
              </a:spcAft>
              <a:buBlip>
                <a:blip r:embed="rId4"/>
              </a:buBlip>
              <a:tabLst>
                <a:tab pos="174625" algn="l"/>
                <a:tab pos="623888" algn="l"/>
              </a:tabLst>
            </a:pPr>
            <a:r>
              <a:rPr lang="de-DE" sz="2400" spc="-95" dirty="0">
                <a:cs typeface="Arial"/>
              </a:rPr>
              <a:t>Schreibstifte gleicher Farbe (keine Filzstifte und keine Bleistifte),</a:t>
            </a:r>
          </a:p>
          <a:p>
            <a:pPr marL="893763" lvl="1" indent="-355600">
              <a:spcAft>
                <a:spcPts val="600"/>
              </a:spcAft>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a:t>
            </a:fld>
            <a:endParaRPr lang="de-DE" dirty="0"/>
          </a:p>
        </p:txBody>
      </p:sp>
      <p:sp>
        <p:nvSpPr>
          <p:cNvPr id="6" name="object 6"/>
          <p:cNvSpPr txBox="1"/>
          <p:nvPr/>
        </p:nvSpPr>
        <p:spPr>
          <a:xfrm>
            <a:off x="539750" y="1117600"/>
            <a:ext cx="9774389" cy="407803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Wahlraum</a:t>
            </a:r>
            <a:r>
              <a:rPr lang="de-DE" sz="2400" spc="-95" dirty="0">
                <a:cs typeface="Arial"/>
              </a:rPr>
              <a:t>: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4"/>
              </a:buBlip>
              <a:tabLst>
                <a:tab pos="174625" algn="l"/>
                <a:tab pos="623888" algn="l"/>
              </a:tabLst>
            </a:pPr>
            <a:r>
              <a:rPr lang="de-DE" sz="2400" spc="-95" dirty="0">
                <a:cs typeface="Arial"/>
              </a:rPr>
              <a:t>Vordruck der Wahlniederschrift, der Schnellmeldung und den </a:t>
            </a:r>
            <a:br>
              <a:rPr lang="de-DE" sz="2400" spc="-95" dirty="0">
                <a:cs typeface="Arial"/>
              </a:rPr>
            </a:br>
            <a:r>
              <a:rPr lang="de-DE" sz="2400" spc="-95" dirty="0">
                <a:cs typeface="Arial"/>
              </a:rPr>
              <a:t>Versandvordruck bzw. die Versandtasche für die Wahlniederschrift,</a:t>
            </a:r>
          </a:p>
          <a:p>
            <a:pPr marL="893763" lvl="1" indent="-355600">
              <a:spcAft>
                <a:spcPts val="600"/>
              </a:spcAft>
              <a:buBlip>
                <a:blip r:embed="rId4"/>
              </a:buBlip>
              <a:tabLst>
                <a:tab pos="174625" algn="l"/>
                <a:tab pos="623888" algn="l"/>
              </a:tabLst>
            </a:pPr>
            <a:r>
              <a:rPr lang="de-DE" sz="2400" spc="-95" dirty="0">
                <a:cs typeface="Arial"/>
              </a:rPr>
              <a:t>Textausgabe des Bundeswahlgesetzes und der Bundeswahlordnung, </a:t>
            </a:r>
          </a:p>
          <a:p>
            <a:pPr marL="893763" lvl="1" indent="-355600">
              <a:spcAft>
                <a:spcPts val="600"/>
              </a:spcAft>
              <a:buBlip>
                <a:blip r:embed="rId4"/>
              </a:buBlip>
              <a:tabLst>
                <a:tab pos="174625" algn="l"/>
                <a:tab pos="623888" algn="l"/>
              </a:tabLst>
            </a:pPr>
            <a:r>
              <a:rPr lang="de-DE" sz="2400" spc="-95" dirty="0">
                <a:cs typeface="Arial"/>
              </a:rPr>
              <a:t>Abdruck der Wahlbekanntmachung oder ein Auszug aus ihr und </a:t>
            </a:r>
            <a:br>
              <a:rPr lang="de-DE" sz="2400" spc="-95" dirty="0">
                <a:cs typeface="Arial"/>
              </a:rPr>
            </a:br>
            <a:r>
              <a:rPr lang="de-DE" sz="2400" spc="-95" dirty="0">
                <a:cs typeface="Arial"/>
              </a:rPr>
              <a:t>ein Stimmzettel als Muster zum Aushang, </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Wahlraums,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und Wahlscheine.</a:t>
            </a:r>
          </a:p>
        </p:txBody>
      </p:sp>
    </p:spTree>
    <p:extLst>
      <p:ext uri="{BB962C8B-B14F-4D97-AF65-F5344CB8AC3E}">
        <p14:creationId xmlns:p14="http://schemas.microsoft.com/office/powerpoint/2010/main" val="10114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6" ma:contentTypeDescription="Ein neues Dokument erstellen." ma:contentTypeScope="" ma:versionID="b57803bce528a76228f565b1a7dd8d8f">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92c74748d082bcf639d95193701d870"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01AAE2-38F8-4DA2-9B85-4C02F645B5A8}"/>
</file>

<file path=customXml/itemProps2.xml><?xml version="1.0" encoding="utf-8"?>
<ds:datastoreItem xmlns:ds="http://schemas.openxmlformats.org/officeDocument/2006/customXml" ds:itemID="{6CA4C6C7-147F-4425-9C27-620D79ADBD84}">
  <ds:schemaRefs>
    <ds:schemaRef ds:uri="http://schemas.microsoft.com/sharepoint/v3/contenttype/forms"/>
  </ds:schemaRefs>
</ds:datastoreItem>
</file>

<file path=customXml/itemProps3.xml><?xml version="1.0" encoding="utf-8"?>
<ds:datastoreItem xmlns:ds="http://schemas.openxmlformats.org/officeDocument/2006/customXml" ds:itemID="{8F39FA65-CB88-4945-9148-C7B86C7FB2B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4670</Words>
  <Application>Microsoft Office PowerPoint</Application>
  <PresentationFormat>Benutzerdefiniert</PresentationFormat>
  <Paragraphs>454</Paragraphs>
  <Slides>73</Slides>
  <Notes>71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73</vt:i4>
      </vt:variant>
    </vt:vector>
  </HeadingPairs>
  <TitlesOfParts>
    <vt:vector size="76" baseType="lpstr">
      <vt:lpstr>Arial</vt:lpstr>
      <vt:lpstr>Calibri</vt:lpstr>
      <vt:lpstr>MASTER</vt:lpstr>
      <vt:lpstr>Wahlschulung  zur Wahl des 21. Deutschen Bundestages am 23. Februar 2025*  Urnenwahlvorstände</vt:lpstr>
      <vt:lpstr>Agenda</vt:lpstr>
      <vt:lpstr>PowerPoint-Präsentation</vt:lpstr>
      <vt:lpstr>1. Allgemeines</vt:lpstr>
      <vt:lpstr>2. Urnenwahlvorstand</vt:lpstr>
      <vt:lpstr>2. Urnenwahlvorstand</vt:lpstr>
      <vt:lpstr>3. Wahlunterlagen</vt:lpstr>
      <vt:lpstr>3. Wahlunterlagen</vt:lpstr>
      <vt:lpstr>3. Wahlunterlagen</vt:lpstr>
      <vt:lpstr>PowerPoint-Präsentation</vt:lpstr>
      <vt:lpstr>4. Allgemeine Vorbereitungen</vt:lpstr>
      <vt:lpstr>5. Eröffnung der Wahlhandlung</vt:lpstr>
      <vt:lpstr>PowerPoint-Präsentation</vt:lpstr>
      <vt:lpstr>6. Anwesenheitspflicht, Beschlussfähigkeit</vt:lpstr>
      <vt:lpstr>7. Öffentlichkeit, Wahlwerbung</vt:lpstr>
      <vt:lpstr>8. Ordnungsmaßnahmen</vt:lpstr>
      <vt:lpstr>9. Stimmabgaben</vt:lpstr>
      <vt:lpstr>9. Stimmabgaben</vt:lpstr>
      <vt:lpstr>9. Stimmabgaben</vt:lpstr>
      <vt:lpstr>9. Stimmabgaben</vt:lpstr>
      <vt:lpstr>9. Stimmabgaben</vt:lpstr>
      <vt:lpstr>9. Stimmabgaben</vt:lpstr>
      <vt:lpstr>9. Stimmabgaben</vt:lpstr>
      <vt:lpstr>9. Stimmabgaben</vt:lpstr>
      <vt:lpstr>9. Stimmabgaben</vt:lpstr>
      <vt:lpstr>9. Stimmabgaben</vt:lpstr>
      <vt:lpstr>10. Zurückweisungsgründe</vt:lpstr>
      <vt:lpstr>11. Wähler erhält neuen Stimmzettel</vt:lpstr>
      <vt:lpstr>12. Roter Briefwahlumschlag im Wahlraum</vt:lpstr>
      <vt:lpstr>13. Sonderwahlbezirk</vt:lpstr>
      <vt:lpstr>13. Beweglicher Wahlvorstand</vt:lpstr>
      <vt:lpstr>PowerPoint-Präsentation</vt:lpstr>
      <vt:lpstr>22. Ende der Wahlhandlung</vt:lpstr>
      <vt:lpstr>23. Ermittlung des Wahlergebnisses</vt:lpstr>
      <vt:lpstr>24. Zählen der Stimmzettel</vt:lpstr>
      <vt:lpstr>24. Zählen der Stimmzettel</vt:lpstr>
      <vt:lpstr>27. Stapelbildung</vt:lpstr>
      <vt:lpstr>27. Stapelbildung</vt:lpstr>
      <vt:lpstr>27. Stapelbildung</vt:lpstr>
      <vt:lpstr>28. Vorbereitung und Zählen</vt:lpstr>
      <vt:lpstr>28. Vorbereitung und Zählen</vt:lpstr>
      <vt:lpstr>28. Vorbereitung und Zählen</vt:lpstr>
      <vt:lpstr>31. Eintragen der Stimmen aus Stapel a und c</vt:lpstr>
      <vt:lpstr>32. Ordnen und Zählen Stapel b - Zweitstimmen</vt:lpstr>
      <vt:lpstr>32. Ordnen und Zählen Stapel b - Zweitstimmen</vt:lpstr>
      <vt:lpstr>32. Ordnen und Zählen Stapel b - Zweitstimmen</vt:lpstr>
      <vt:lpstr>33. Eintragen Stimmen Stapel b - Zweitstimmen</vt:lpstr>
      <vt:lpstr>34. Ordnen und Zählen Stapel b - Erststimmen</vt:lpstr>
      <vt:lpstr>35. Eintragen Stimmen Stapel b - Erststimmen</vt:lpstr>
      <vt:lpstr>37. Stimmzettel mit Anlass zu Bedenken</vt:lpstr>
      <vt:lpstr>37. Stimmzettelbeispiel 1</vt:lpstr>
      <vt:lpstr>37. Stimmzettelbeispiel 2</vt:lpstr>
      <vt:lpstr>37. Stimmzettelbeispiel 3</vt:lpstr>
      <vt:lpstr>37. Stimmzettelbeispiel 4</vt:lpstr>
      <vt:lpstr>37. Stimmzettel mit Anlass zu Bedenken</vt:lpstr>
      <vt:lpstr>37. Stimmzettelbeispiel 5</vt:lpstr>
      <vt:lpstr>37. Stimmzettelbeispiel 6</vt:lpstr>
      <vt:lpstr>37. Stimmzettelbeispiel 7</vt:lpstr>
      <vt:lpstr>37. Stimmzettelbeispiel 8</vt:lpstr>
      <vt:lpstr>37. Stimmzettelbeispiel 9</vt:lpstr>
      <vt:lpstr>37. Stimmzettel mit Anlass zu Bedenken</vt:lpstr>
      <vt:lpstr>37. Stimmzettel mit Anlass zu Bedenken</vt:lpstr>
      <vt:lpstr>38. Eintragung der Stimmen mit Bedenken</vt:lpstr>
      <vt:lpstr>39. Summenbildung</vt:lpstr>
      <vt:lpstr>39. Summenbildung</vt:lpstr>
      <vt:lpstr>39. Summenbildung</vt:lpstr>
      <vt:lpstr>40. Bekanntgabe der Wahlergebnisse</vt:lpstr>
      <vt:lpstr>41. Schnellmeldung und Abschluss</vt:lpstr>
      <vt:lpstr>41. Schnellmeldung und Abschluss</vt:lpstr>
      <vt:lpstr>42. Ablieferung der Wahlunterlagen</vt:lpstr>
      <vt:lpstr>42. Ablieferung der Wahlunterlagen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BTW17</dc:title>
  <dc:creator>MC4PM</dc:creator>
  <cp:lastModifiedBy>Barbara Huber</cp:lastModifiedBy>
  <cp:revision>677</cp:revision>
  <cp:lastPrinted>2017-06-17T11:41:05Z</cp:lastPrinted>
  <dcterms:created xsi:type="dcterms:W3CDTF">2013-06-07T17:22:34Z</dcterms:created>
  <dcterms:modified xsi:type="dcterms:W3CDTF">2024-12-11T13:00:52Z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0x010100E2A8648D5EABCC44AEA9665131A0A0B0</vt:lpwstr>
  </property>
</Properties>
</file>