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handoutMasterIdLst>
    <p:handoutMasterId r:id="rId65"/>
  </p:handoutMasterIdLst>
  <p:sldIdLst>
    <p:sldId id="557" r:id="rId5"/>
    <p:sldId id="1074" r:id="rId6"/>
    <p:sldId id="742" r:id="rId7"/>
    <p:sldId id="1087" r:id="rId8"/>
    <p:sldId id="1196" r:id="rId9"/>
    <p:sldId id="1092" r:id="rId10"/>
    <p:sldId id="1110" r:id="rId11"/>
    <p:sldId id="1099" r:id="rId12"/>
    <p:sldId id="1125" r:id="rId13"/>
    <p:sldId id="1126" r:id="rId14"/>
    <p:sldId id="1127" r:id="rId15"/>
    <p:sldId id="1128" r:id="rId16"/>
    <p:sldId id="1129" r:id="rId17"/>
    <p:sldId id="1130" r:id="rId18"/>
    <p:sldId id="1131" r:id="rId19"/>
    <p:sldId id="1219" r:id="rId20"/>
    <p:sldId id="1132" r:id="rId21"/>
    <p:sldId id="1138" r:id="rId22"/>
    <p:sldId id="1139" r:id="rId23"/>
    <p:sldId id="1140" r:id="rId24"/>
    <p:sldId id="1150" r:id="rId25"/>
    <p:sldId id="1151" r:id="rId26"/>
    <p:sldId id="1152" r:id="rId27"/>
    <p:sldId id="1154" r:id="rId28"/>
    <p:sldId id="1155" r:id="rId29"/>
    <p:sldId id="1156" r:id="rId30"/>
    <p:sldId id="1157" r:id="rId31"/>
    <p:sldId id="1159" r:id="rId32"/>
    <p:sldId id="1160" r:id="rId33"/>
    <p:sldId id="1190" r:id="rId34"/>
    <p:sldId id="1191" r:id="rId35"/>
    <p:sldId id="1161" r:id="rId36"/>
    <p:sldId id="1162" r:id="rId37"/>
    <p:sldId id="1163" r:id="rId38"/>
    <p:sldId id="1165" r:id="rId39"/>
    <p:sldId id="1197" r:id="rId40"/>
    <p:sldId id="1198" r:id="rId41"/>
    <p:sldId id="1199" r:id="rId42"/>
    <p:sldId id="1200" r:id="rId43"/>
    <p:sldId id="1201" r:id="rId44"/>
    <p:sldId id="1202" r:id="rId45"/>
    <p:sldId id="1203" r:id="rId46"/>
    <p:sldId id="1204" r:id="rId47"/>
    <p:sldId id="1205" r:id="rId48"/>
    <p:sldId id="1206" r:id="rId49"/>
    <p:sldId id="1207" r:id="rId50"/>
    <p:sldId id="1192" r:id="rId51"/>
    <p:sldId id="1177" r:id="rId52"/>
    <p:sldId id="1179" r:id="rId53"/>
    <p:sldId id="1180" r:id="rId54"/>
    <p:sldId id="1193" r:id="rId55"/>
    <p:sldId id="1181" r:id="rId56"/>
    <p:sldId id="1182" r:id="rId57"/>
    <p:sldId id="1183" r:id="rId58"/>
    <p:sldId id="1185" r:id="rId59"/>
    <p:sldId id="1186" r:id="rId60"/>
    <p:sldId id="1187" r:id="rId61"/>
    <p:sldId id="1195" r:id="rId62"/>
    <p:sldId id="746" r:id="rId63"/>
  </p:sldIdLst>
  <p:sldSz cx="10680700" cy="7569200"/>
  <p:notesSz cx="6797675" cy="9926638"/>
  <p:custDataLst>
    <p:tags r:id="rId66"/>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ias Martin" initials="MM" lastIdx="15" clrIdx="0"/>
  <p:cmAuthor id="2" name="Michael Eibl" initials="ME" lastIdx="8" clrIdx="1"/>
  <p:cmAuthor id="3" name="Christina Vogl" initials="CV" lastIdx="1" clrIdx="2">
    <p:extLst>
      <p:ext uri="{19B8F6BF-5375-455C-9EA6-DF929625EA0E}">
        <p15:presenceInfo xmlns:p15="http://schemas.microsoft.com/office/powerpoint/2012/main" userId="Christina Vogl" providerId="None"/>
      </p:ext>
    </p:extLst>
  </p:cmAuthor>
  <p:cmAuthor id="4" name="Christofori Werner" initials="CW" lastIdx="8" clrIdx="3">
    <p:extLst>
      <p:ext uri="{19B8F6BF-5375-455C-9EA6-DF929625EA0E}">
        <p15:presenceInfo xmlns:p15="http://schemas.microsoft.com/office/powerpoint/2012/main" userId="S-1-5-21-1708537768-308236825-725345543-42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FF9900"/>
    <a:srgbClr val="00823C"/>
    <a:srgbClr val="FFFEFC"/>
    <a:srgbClr val="33CC33"/>
    <a:srgbClr val="FF6600"/>
    <a:srgbClr val="000099"/>
    <a:srgbClr val="FFCC66"/>
    <a:srgbClr val="FF94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97" autoAdjust="0"/>
    <p:restoredTop sz="58781" autoAdjust="0"/>
  </p:normalViewPr>
  <p:slideViewPr>
    <p:cSldViewPr>
      <p:cViewPr varScale="1">
        <p:scale>
          <a:sx n="97" d="100"/>
          <a:sy n="97" d="100"/>
        </p:scale>
        <p:origin x="618" y="7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24"/>
    </p:cViewPr>
  </p:sorterViewPr>
  <p:notesViewPr>
    <p:cSldViewPr>
      <p:cViewPr varScale="1">
        <p:scale>
          <a:sx n="66" d="100"/>
          <a:sy n="66" d="100"/>
        </p:scale>
        <p:origin x="-3420" y="-71"/>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3"/>
            <a:ext cx="2945188" cy="495499"/>
          </a:xfrm>
          <a:prstGeom prst="rect">
            <a:avLst/>
          </a:prstGeom>
        </p:spPr>
        <p:txBody>
          <a:bodyPr vert="horz" lIns="83392" tIns="41697" rIns="83392" bIns="41697" rtlCol="0"/>
          <a:lstStyle>
            <a:lvl1pPr algn="l">
              <a:defRPr sz="1100"/>
            </a:lvl1pPr>
          </a:lstStyle>
          <a:p>
            <a:endParaRPr lang="de-DE" dirty="0"/>
          </a:p>
        </p:txBody>
      </p:sp>
      <p:sp>
        <p:nvSpPr>
          <p:cNvPr id="3" name="Datumsplatzhalter 2"/>
          <p:cNvSpPr>
            <a:spLocks noGrp="1"/>
          </p:cNvSpPr>
          <p:nvPr>
            <p:ph type="dt" sz="quarter" idx="1"/>
          </p:nvPr>
        </p:nvSpPr>
        <p:spPr>
          <a:xfrm>
            <a:off x="3850467" y="3"/>
            <a:ext cx="2945188" cy="495499"/>
          </a:xfrm>
          <a:prstGeom prst="rect">
            <a:avLst/>
          </a:prstGeom>
        </p:spPr>
        <p:txBody>
          <a:bodyPr vert="horz" lIns="83392" tIns="41697" rIns="83392" bIns="41697" rtlCol="0"/>
          <a:lstStyle>
            <a:lvl1pPr algn="r">
              <a:defRPr sz="1100"/>
            </a:lvl1pPr>
          </a:lstStyle>
          <a:p>
            <a:endParaRPr lang="de-DE" dirty="0"/>
          </a:p>
        </p:txBody>
      </p:sp>
      <p:sp>
        <p:nvSpPr>
          <p:cNvPr id="4" name="Fußzeilenplatzhalter 3"/>
          <p:cNvSpPr>
            <a:spLocks noGrp="1"/>
          </p:cNvSpPr>
          <p:nvPr>
            <p:ph type="ftr" sz="quarter" idx="2"/>
          </p:nvPr>
        </p:nvSpPr>
        <p:spPr>
          <a:xfrm>
            <a:off x="0" y="9429060"/>
            <a:ext cx="2945188" cy="495499"/>
          </a:xfrm>
          <a:prstGeom prst="rect">
            <a:avLst/>
          </a:prstGeom>
        </p:spPr>
        <p:txBody>
          <a:bodyPr vert="horz" lIns="83392" tIns="41697" rIns="83392" bIns="41697" rtlCol="0" anchor="b"/>
          <a:lstStyle>
            <a:lvl1pPr algn="l">
              <a:defRPr sz="1100"/>
            </a:lvl1pPr>
          </a:lstStyle>
          <a:p>
            <a:endParaRPr lang="de-DE" dirty="0"/>
          </a:p>
        </p:txBody>
      </p:sp>
      <p:sp>
        <p:nvSpPr>
          <p:cNvPr id="5" name="Foliennummernplatzhalter 4"/>
          <p:cNvSpPr>
            <a:spLocks noGrp="1"/>
          </p:cNvSpPr>
          <p:nvPr>
            <p:ph type="sldNum" sz="quarter" idx="3"/>
          </p:nvPr>
        </p:nvSpPr>
        <p:spPr>
          <a:xfrm>
            <a:off x="3850467" y="9429060"/>
            <a:ext cx="2945188" cy="495499"/>
          </a:xfrm>
          <a:prstGeom prst="rect">
            <a:avLst/>
          </a:prstGeom>
        </p:spPr>
        <p:txBody>
          <a:bodyPr vert="horz" lIns="83392" tIns="41697" rIns="83392" bIns="41697" rtlCol="0" anchor="b"/>
          <a:lstStyle>
            <a:lvl1pPr algn="r">
              <a:defRPr sz="1100"/>
            </a:lvl1pPr>
          </a:lstStyle>
          <a:p>
            <a:fld id="{EE695468-2DC6-4C34-9D3A-032DC71616B9}" type="slidenum">
              <a:rPr lang="de-DE" smtClean="0"/>
              <a:pPr/>
              <a:t>‹Nr.›</a:t>
            </a:fld>
            <a:endParaRPr lang="de-DE" dirty="0"/>
          </a:p>
        </p:txBody>
      </p:sp>
    </p:spTree>
    <p:extLst>
      <p:ext uri="{BB962C8B-B14F-4D97-AF65-F5344CB8AC3E}">
        <p14:creationId xmlns:p14="http://schemas.microsoft.com/office/powerpoint/2010/main" val="30453982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3"/>
            <a:ext cx="2945188" cy="495499"/>
          </a:xfrm>
          <a:prstGeom prst="rect">
            <a:avLst/>
          </a:prstGeom>
        </p:spPr>
        <p:txBody>
          <a:bodyPr vert="horz" lIns="83392" tIns="41697" rIns="83392" bIns="41697" rtlCol="0"/>
          <a:lstStyle>
            <a:lvl1pPr algn="l">
              <a:defRPr sz="1100"/>
            </a:lvl1pPr>
          </a:lstStyle>
          <a:p>
            <a:endParaRPr lang="de-DE" dirty="0"/>
          </a:p>
        </p:txBody>
      </p:sp>
      <p:sp>
        <p:nvSpPr>
          <p:cNvPr id="3" name="Datumsplatzhalter 2"/>
          <p:cNvSpPr>
            <a:spLocks noGrp="1"/>
          </p:cNvSpPr>
          <p:nvPr>
            <p:ph type="dt" idx="1"/>
          </p:nvPr>
        </p:nvSpPr>
        <p:spPr>
          <a:xfrm>
            <a:off x="3850467" y="3"/>
            <a:ext cx="2945188" cy="495499"/>
          </a:xfrm>
          <a:prstGeom prst="rect">
            <a:avLst/>
          </a:prstGeom>
        </p:spPr>
        <p:txBody>
          <a:bodyPr vert="horz" lIns="83392" tIns="41697" rIns="83392" bIns="41697" rtlCol="0"/>
          <a:lstStyle>
            <a:lvl1pPr algn="r">
              <a:defRPr sz="1100"/>
            </a:lvl1pPr>
          </a:lstStyle>
          <a:p>
            <a:r>
              <a:rPr lang="de-DE" dirty="0"/>
              <a:t>BTW 2013 V014</a:t>
            </a:r>
          </a:p>
        </p:txBody>
      </p:sp>
      <p:sp>
        <p:nvSpPr>
          <p:cNvPr id="4" name="Folienbildplatzhalter 3"/>
          <p:cNvSpPr>
            <a:spLocks noGrp="1" noRot="1" noChangeAspect="1"/>
          </p:cNvSpPr>
          <p:nvPr>
            <p:ph type="sldImg" idx="2"/>
          </p:nvPr>
        </p:nvSpPr>
        <p:spPr>
          <a:xfrm>
            <a:off x="773113" y="744538"/>
            <a:ext cx="5251450" cy="3722687"/>
          </a:xfrm>
          <a:prstGeom prst="rect">
            <a:avLst/>
          </a:prstGeom>
          <a:noFill/>
          <a:ln w="12700">
            <a:solidFill>
              <a:prstClr val="black"/>
            </a:solidFill>
          </a:ln>
        </p:spPr>
        <p:txBody>
          <a:bodyPr vert="horz" lIns="83392" tIns="41697" rIns="83392" bIns="41697" rtlCol="0" anchor="ctr"/>
          <a:lstStyle/>
          <a:p>
            <a:endParaRPr lang="de-DE" dirty="0"/>
          </a:p>
        </p:txBody>
      </p:sp>
      <p:sp>
        <p:nvSpPr>
          <p:cNvPr id="5" name="Notizenplatzhalter 4"/>
          <p:cNvSpPr>
            <a:spLocks noGrp="1"/>
          </p:cNvSpPr>
          <p:nvPr>
            <p:ph type="body" sz="quarter" idx="3"/>
          </p:nvPr>
        </p:nvSpPr>
        <p:spPr>
          <a:xfrm>
            <a:off x="679971" y="4715571"/>
            <a:ext cx="5437736" cy="4465738"/>
          </a:xfrm>
          <a:prstGeom prst="rect">
            <a:avLst/>
          </a:prstGeom>
        </p:spPr>
        <p:txBody>
          <a:bodyPr vert="horz" lIns="83392" tIns="41697" rIns="83392" bIns="41697"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060"/>
            <a:ext cx="2945188" cy="495499"/>
          </a:xfrm>
          <a:prstGeom prst="rect">
            <a:avLst/>
          </a:prstGeom>
        </p:spPr>
        <p:txBody>
          <a:bodyPr vert="horz" lIns="83392" tIns="41697" rIns="83392" bIns="41697" rtlCol="0" anchor="b"/>
          <a:lstStyle>
            <a:lvl1pPr algn="l">
              <a:defRPr sz="1100"/>
            </a:lvl1pPr>
          </a:lstStyle>
          <a:p>
            <a:endParaRPr lang="de-DE" dirty="0"/>
          </a:p>
        </p:txBody>
      </p:sp>
      <p:sp>
        <p:nvSpPr>
          <p:cNvPr id="7" name="Foliennummernplatzhalter 6"/>
          <p:cNvSpPr>
            <a:spLocks noGrp="1"/>
          </p:cNvSpPr>
          <p:nvPr>
            <p:ph type="sldNum" sz="quarter" idx="5"/>
          </p:nvPr>
        </p:nvSpPr>
        <p:spPr>
          <a:xfrm>
            <a:off x="3850467" y="9429060"/>
            <a:ext cx="2945188" cy="495499"/>
          </a:xfrm>
          <a:prstGeom prst="rect">
            <a:avLst/>
          </a:prstGeom>
        </p:spPr>
        <p:txBody>
          <a:bodyPr vert="horz" lIns="83392" tIns="41697" rIns="83392" bIns="41697" rtlCol="0" anchor="b"/>
          <a:lstStyle>
            <a:lvl1pPr algn="r">
              <a:defRPr sz="1100"/>
            </a:lvl1pPr>
          </a:lstStyle>
          <a:p>
            <a:fld id="{378902CA-D9C2-4DE3-90EC-0427995EB6DB}" type="slidenum">
              <a:rPr lang="de-DE" smtClean="0"/>
              <a:pPr/>
              <a:t>‹Nr.›</a:t>
            </a:fld>
            <a:endParaRPr lang="de-DE" dirty="0"/>
          </a:p>
        </p:txBody>
      </p:sp>
    </p:spTree>
    <p:extLst>
      <p:ext uri="{BB962C8B-B14F-4D97-AF65-F5344CB8AC3E}">
        <p14:creationId xmlns:p14="http://schemas.microsoft.com/office/powerpoint/2010/main" val="818154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1143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70849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817569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477401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93936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5282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2267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724482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24905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42754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00221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68494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108025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82641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330086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84082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969848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129787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813647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800589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635955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0745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69839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2141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567350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876009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51158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26473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120253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135330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123523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45233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333230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750709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8892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737826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072610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462161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838308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9991247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6500981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5410391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12877427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582343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637010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437425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2703377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09519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0042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39536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968774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555688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5924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370858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29665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3886555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Tree>
    <p:extLst>
      <p:ext uri="{BB962C8B-B14F-4D97-AF65-F5344CB8AC3E}">
        <p14:creationId xmlns:p14="http://schemas.microsoft.com/office/powerpoint/2010/main" val="2032319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0954C1E5-64E6-40DD-AB49-73DE7E98BBC6}"/>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8" name="Textfeld 7">
            <a:extLst>
              <a:ext uri="{FF2B5EF4-FFF2-40B4-BE49-F238E27FC236}">
                <a16:creationId xmlns:a16="http://schemas.microsoft.com/office/drawing/2014/main" id="{838BFF84-5C99-46B3-8C6B-EE2B9729B8BB}"/>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9" name="Holder 6">
            <a:extLst>
              <a:ext uri="{FF2B5EF4-FFF2-40B4-BE49-F238E27FC236}">
                <a16:creationId xmlns:a16="http://schemas.microsoft.com/office/drawing/2014/main" id="{8A418133-D3E3-429F-A5DD-58B0B6FBF1AD}"/>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304446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Z">
    <p:spTree>
      <p:nvGrpSpPr>
        <p:cNvPr id="1" name=""/>
        <p:cNvGrpSpPr/>
        <p:nvPr/>
      </p:nvGrpSpPr>
      <p:grpSpPr>
        <a:xfrm>
          <a:off x="0" y="0"/>
          <a:ext cx="0" cy="0"/>
          <a:chOff x="0" y="0"/>
          <a:chExt cx="0" cy="0"/>
        </a:xfrm>
      </p:grpSpPr>
      <p:sp>
        <p:nvSpPr>
          <p:cNvPr id="2" name="Holder 2"/>
          <p:cNvSpPr>
            <a:spLocks noGrp="1"/>
          </p:cNvSpPr>
          <p:nvPr>
            <p:ph type="title"/>
          </p:nvPr>
        </p:nvSpPr>
        <p:spPr>
          <a:xfrm>
            <a:off x="360000" y="315770"/>
            <a:ext cx="9651828" cy="493362"/>
          </a:xfrm>
          <a:prstGeom prst="rect">
            <a:avLst/>
          </a:prstGeom>
        </p:spPr>
        <p:txBody>
          <a:bodyPr lIns="0" tIns="0" rIns="0" bIns="0"/>
          <a:lstStyle>
            <a:lvl1pPr>
              <a:defRPr sz="3200" b="1">
                <a:solidFill>
                  <a:srgbClr val="5C5F5F"/>
                </a:solidFill>
                <a:latin typeface="Arial"/>
                <a:cs typeface="Arial"/>
              </a:defRPr>
            </a:lvl1pPr>
          </a:lstStyle>
          <a:p>
            <a:endParaRPr/>
          </a:p>
        </p:txBody>
      </p:sp>
      <p:sp>
        <p:nvSpPr>
          <p:cNvPr id="7" name="object 5">
            <a:extLst>
              <a:ext uri="{FF2B5EF4-FFF2-40B4-BE49-F238E27FC236}">
                <a16:creationId xmlns:a16="http://schemas.microsoft.com/office/drawing/2014/main" id="{FD2C52FF-F182-439D-A2F7-D191FC64EAD6}"/>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8" name="Textfeld 7">
            <a:extLst>
              <a:ext uri="{FF2B5EF4-FFF2-40B4-BE49-F238E27FC236}">
                <a16:creationId xmlns:a16="http://schemas.microsoft.com/office/drawing/2014/main" id="{68774E4D-5FEA-49C1-8F62-45CFB6AB670A}"/>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9" name="Holder 6">
            <a:extLst>
              <a:ext uri="{FF2B5EF4-FFF2-40B4-BE49-F238E27FC236}">
                <a16:creationId xmlns:a16="http://schemas.microsoft.com/office/drawing/2014/main" id="{B2CA8FAB-E17F-412F-B7E5-0C3CB95342F2}"/>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59639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7146C5B4-1692-4EAC-8C4C-22E5CF3142EF}"/>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4" name="Textfeld 3">
            <a:extLst>
              <a:ext uri="{FF2B5EF4-FFF2-40B4-BE49-F238E27FC236}">
                <a16:creationId xmlns:a16="http://schemas.microsoft.com/office/drawing/2014/main" id="{072DB9E0-F2B7-4855-8C61-928431BAEEB1}"/>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6" name="Holder 6">
            <a:extLst>
              <a:ext uri="{FF2B5EF4-FFF2-40B4-BE49-F238E27FC236}">
                <a16:creationId xmlns:a16="http://schemas.microsoft.com/office/drawing/2014/main" id="{7592775F-AADE-4410-AC16-E070668EFB50}"/>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701981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2D039F90-56C8-4BFF-A129-A458CFBC97CB}"/>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4" name="Textfeld 3">
            <a:extLst>
              <a:ext uri="{FF2B5EF4-FFF2-40B4-BE49-F238E27FC236}">
                <a16:creationId xmlns:a16="http://schemas.microsoft.com/office/drawing/2014/main" id="{0433546A-771E-4F3A-B8D8-D7F51AA8F6DB}"/>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6" name="Holder 6">
            <a:extLst>
              <a:ext uri="{FF2B5EF4-FFF2-40B4-BE49-F238E27FC236}">
                <a16:creationId xmlns:a16="http://schemas.microsoft.com/office/drawing/2014/main" id="{6177A431-BD3A-4868-BFA5-44AEA568D667}"/>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extLst>
      <p:ext uri="{BB962C8B-B14F-4D97-AF65-F5344CB8AC3E}">
        <p14:creationId xmlns:p14="http://schemas.microsoft.com/office/powerpoint/2010/main" val="749659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2" name="Holder 2"/>
          <p:cNvSpPr>
            <a:spLocks noGrp="1"/>
          </p:cNvSpPr>
          <p:nvPr>
            <p:ph type="title"/>
          </p:nvPr>
        </p:nvSpPr>
        <p:spPr>
          <a:xfrm>
            <a:off x="360000" y="315770"/>
            <a:ext cx="9651828" cy="493362"/>
          </a:xfrm>
          <a:prstGeom prst="rect">
            <a:avLst/>
          </a:prstGeom>
        </p:spPr>
        <p:txBody>
          <a:bodyPr lIns="0" tIns="0" rIns="0" bIns="0"/>
          <a:lstStyle>
            <a:lvl1pPr>
              <a:defRPr sz="3200" b="1">
                <a:solidFill>
                  <a:srgbClr val="5C5F5F"/>
                </a:solidFill>
                <a:latin typeface="Arial"/>
                <a:cs typeface="Arial"/>
              </a:defRPr>
            </a:lvl1pPr>
          </a:lstStyle>
          <a:p>
            <a:endParaRPr/>
          </a:p>
        </p:txBody>
      </p:sp>
      <p:sp>
        <p:nvSpPr>
          <p:cNvPr id="7" name="object 5">
            <a:extLst>
              <a:ext uri="{FF2B5EF4-FFF2-40B4-BE49-F238E27FC236}">
                <a16:creationId xmlns:a16="http://schemas.microsoft.com/office/drawing/2014/main" id="{EA3B3BCA-08F8-4494-97E6-6496A21C38C4}"/>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8" name="Textfeld 7">
            <a:extLst>
              <a:ext uri="{FF2B5EF4-FFF2-40B4-BE49-F238E27FC236}">
                <a16:creationId xmlns:a16="http://schemas.microsoft.com/office/drawing/2014/main" id="{D12CAE78-D35A-4538-BAD2-502AE90416C1}"/>
              </a:ext>
            </a:extLst>
          </p:cNvPr>
          <p:cNvSpPr txBox="1"/>
          <p:nvPr userDrawn="1"/>
        </p:nvSpPr>
        <p:spPr>
          <a:xfrm>
            <a:off x="311149" y="7261768"/>
            <a:ext cx="10020851" cy="276999"/>
          </a:xfrm>
          <a:prstGeom prst="rect">
            <a:avLst/>
          </a:prstGeom>
          <a:noFill/>
        </p:spPr>
        <p:txBody>
          <a:bodyPr wrap="square" rtlCol="0">
            <a:spAutoFit/>
          </a:bodyPr>
          <a:lstStyle/>
          <a:p>
            <a:pPr algn="ctr"/>
            <a:r>
              <a:rPr lang="de-DE" sz="1200" dirty="0"/>
              <a:t>Wahlschulung zur Bundestagswahl 2025: Urnen- und Briefwahlvorstände</a:t>
            </a:r>
          </a:p>
        </p:txBody>
      </p:sp>
      <p:sp>
        <p:nvSpPr>
          <p:cNvPr id="9" name="Holder 6">
            <a:extLst>
              <a:ext uri="{FF2B5EF4-FFF2-40B4-BE49-F238E27FC236}">
                <a16:creationId xmlns:a16="http://schemas.microsoft.com/office/drawing/2014/main" id="{13A6B273-D82A-4C40-883F-C8DB81516417}"/>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bject 4"/>
          <p:cNvSpPr/>
          <p:nvPr userDrawn="1"/>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11" name="object 5"/>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pic>
        <p:nvPicPr>
          <p:cNvPr id="3" name="Grafik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915061" y="279400"/>
            <a:ext cx="1416940" cy="457200"/>
          </a:xfrm>
          <a:prstGeom prst="rect">
            <a:avLst/>
          </a:prstGeom>
        </p:spPr>
      </p:pic>
      <p:sp>
        <p:nvSpPr>
          <p:cNvPr id="5" name="object 5">
            <a:extLst>
              <a:ext uri="{FF2B5EF4-FFF2-40B4-BE49-F238E27FC236}">
                <a16:creationId xmlns:a16="http://schemas.microsoft.com/office/drawing/2014/main" id="{80CF8D4B-CB78-4830-8901-79113ECDE07C}"/>
              </a:ext>
            </a:extLst>
          </p:cNvPr>
          <p:cNvSpPr/>
          <p:nvPr userDrawn="1"/>
        </p:nvSpPr>
        <p:spPr>
          <a:xfrm>
            <a:off x="360000" y="7259289"/>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
        <p:nvSpPr>
          <p:cNvPr id="7" name="Holder 6">
            <a:extLst>
              <a:ext uri="{FF2B5EF4-FFF2-40B4-BE49-F238E27FC236}">
                <a16:creationId xmlns:a16="http://schemas.microsoft.com/office/drawing/2014/main" id="{50CE45C2-07E7-4216-838B-F52067E140B8}"/>
              </a:ext>
            </a:extLst>
          </p:cNvPr>
          <p:cNvSpPr>
            <a:spLocks noGrp="1"/>
          </p:cNvSpPr>
          <p:nvPr>
            <p:ph type="sldNum" sz="quarter" idx="4"/>
          </p:nvPr>
        </p:nvSpPr>
        <p:spPr>
          <a:xfrm>
            <a:off x="7854950" y="7289800"/>
            <a:ext cx="2459189" cy="215444"/>
          </a:xfrm>
          <a:prstGeom prst="rect">
            <a:avLst/>
          </a:prstGeom>
        </p:spPr>
        <p:txBody>
          <a:bodyPr wrap="square" lIns="0" tIns="0" rIns="0" bIns="0">
            <a:spAutoFit/>
          </a:bodyPr>
          <a:lstStyle>
            <a:lvl1pPr algn="r">
              <a:defRPr sz="1400">
                <a:solidFill>
                  <a:schemeClr val="tx1">
                    <a:lumMod val="75000"/>
                    <a:lumOff val="25000"/>
                  </a:schemeClr>
                </a:solidFill>
              </a:defRPr>
            </a:lvl1pPr>
          </a:lstStyle>
          <a:p>
            <a:r>
              <a:rPr lang="de-DE" dirty="0"/>
              <a:t>     </a:t>
            </a:r>
            <a:fld id="{B6F15528-21DE-4FAA-801E-634DDDAF4B2B}"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69" r:id="rId1"/>
    <p:sldLayoutId id="2147483671" r:id="rId2"/>
    <p:sldLayoutId id="2147483670" r:id="rId3"/>
    <p:sldLayoutId id="2147483667" r:id="rId4"/>
    <p:sldLayoutId id="2147483662"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png"/><Relationship Id="rId9"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8.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3.jpeg"/><Relationship Id="rId4" Type="http://schemas.openxmlformats.org/officeDocument/2006/relationships/image" Target="../media/image21.jpeg"/><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29.jp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30.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31.jp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32.jp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33.jp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34.jp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35.jp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36.jp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a:prstGeom prst="rect">
            <a:avLst/>
          </a:prstGeom>
        </p:spPr>
        <p:txBody>
          <a:bodyPr/>
          <a:lstStyle/>
          <a:p>
            <a:r>
              <a:rPr lang="de-DE" dirty="0"/>
              <a:t>     </a:t>
            </a:r>
            <a:fld id="{B6F15528-21DE-4FAA-801E-634DDDAF4B2B}" type="slidenum">
              <a:rPr lang="de-DE" smtClean="0"/>
              <a:pPr/>
              <a:t>1</a:t>
            </a:fld>
            <a:endParaRPr lang="de-DE" dirty="0"/>
          </a:p>
        </p:txBody>
      </p:sp>
      <p:sp>
        <p:nvSpPr>
          <p:cNvPr id="8" name="Titel 7"/>
          <p:cNvSpPr>
            <a:spLocks noGrp="1"/>
          </p:cNvSpPr>
          <p:nvPr>
            <p:ph type="title" idx="4294967295"/>
          </p:nvPr>
        </p:nvSpPr>
        <p:spPr>
          <a:xfrm>
            <a:off x="0" y="315913"/>
            <a:ext cx="9652000" cy="493712"/>
          </a:xfrm>
          <a:prstGeom prst="rect">
            <a:avLst/>
          </a:prstGeom>
        </p:spPr>
        <p:txBody>
          <a:bodyPr/>
          <a:lstStyle/>
          <a:p>
            <a:pPr algn="ctr"/>
            <a:r>
              <a:rPr lang="de-DE" sz="4000" b="1" kern="1200" spc="-95" dirty="0">
                <a:solidFill>
                  <a:srgbClr val="00823C"/>
                </a:solidFill>
                <a:ea typeface="+mn-ea"/>
                <a:cs typeface="Arial"/>
              </a:rPr>
              <a:t>Wahlschulung</a:t>
            </a:r>
            <a:br>
              <a:rPr lang="de-DE" sz="4000" b="1" dirty="0">
                <a:solidFill>
                  <a:srgbClr val="00B050"/>
                </a:solidFill>
                <a:cs typeface="Arial" pitchFamily="34" charset="0"/>
              </a:rPr>
            </a:br>
            <a:br>
              <a:rPr lang="de-DE" sz="4000" b="1" spc="-59" dirty="0">
                <a:solidFill>
                  <a:srgbClr val="231F20"/>
                </a:solidFill>
                <a:cs typeface="Arial" pitchFamily="34" charset="0"/>
              </a:rPr>
            </a:br>
            <a:r>
              <a:rPr lang="de-DE" sz="4000" b="1" kern="1200" spc="-95" dirty="0">
                <a:solidFill>
                  <a:schemeClr val="tx1">
                    <a:lumMod val="65000"/>
                    <a:lumOff val="35000"/>
                  </a:schemeClr>
                </a:solidFill>
                <a:ea typeface="+mn-ea"/>
                <a:cs typeface="Arial"/>
              </a:rPr>
              <a:t>zur Wahl des</a:t>
            </a:r>
            <a:br>
              <a:rPr lang="de-DE" sz="4000" b="1" kern="1200" spc="-95" dirty="0">
                <a:solidFill>
                  <a:schemeClr val="tx1">
                    <a:lumMod val="65000"/>
                    <a:lumOff val="35000"/>
                  </a:schemeClr>
                </a:solidFill>
                <a:ea typeface="+mn-ea"/>
                <a:cs typeface="Arial"/>
              </a:rPr>
            </a:br>
            <a:r>
              <a:rPr lang="de-DE" sz="4000" b="1" kern="1200" spc="-95" dirty="0">
                <a:solidFill>
                  <a:schemeClr val="tx1">
                    <a:lumMod val="65000"/>
                    <a:lumOff val="35000"/>
                  </a:schemeClr>
                </a:solidFill>
                <a:ea typeface="+mn-ea"/>
                <a:cs typeface="Arial"/>
              </a:rPr>
              <a:t>21. Deutschen Bundestages</a:t>
            </a:r>
            <a:br>
              <a:rPr lang="de-DE" sz="4000" b="1" kern="1200" spc="-95" dirty="0">
                <a:solidFill>
                  <a:schemeClr val="tx1">
                    <a:lumMod val="65000"/>
                    <a:lumOff val="35000"/>
                  </a:schemeClr>
                </a:solidFill>
                <a:ea typeface="+mn-ea"/>
                <a:cs typeface="Arial"/>
              </a:rPr>
            </a:br>
            <a:r>
              <a:rPr lang="de-DE" sz="4000" b="1" kern="1200" spc="-95" dirty="0">
                <a:solidFill>
                  <a:schemeClr val="tx1">
                    <a:lumMod val="65000"/>
                    <a:lumOff val="35000"/>
                  </a:schemeClr>
                </a:solidFill>
                <a:ea typeface="+mn-ea"/>
                <a:cs typeface="Arial"/>
              </a:rPr>
              <a:t>am 23. Februar 2025*</a:t>
            </a:r>
            <a:br>
              <a:rPr lang="de-DE" sz="4000" b="1" kern="1200" spc="-95" dirty="0">
                <a:solidFill>
                  <a:schemeClr val="tx1">
                    <a:lumMod val="65000"/>
                    <a:lumOff val="35000"/>
                  </a:schemeClr>
                </a:solidFill>
                <a:ea typeface="+mn-ea"/>
                <a:cs typeface="Arial"/>
              </a:rPr>
            </a:br>
            <a:br>
              <a:rPr lang="de-DE" sz="4000" b="1" dirty="0">
                <a:solidFill>
                  <a:srgbClr val="00B050"/>
                </a:solidFill>
                <a:cs typeface="Arial" pitchFamily="34" charset="0"/>
              </a:rPr>
            </a:br>
            <a:r>
              <a:rPr lang="de-DE" sz="4000" b="1" kern="1200" spc="-95" dirty="0">
                <a:solidFill>
                  <a:srgbClr val="00823C"/>
                </a:solidFill>
                <a:ea typeface="+mn-ea"/>
                <a:cs typeface="Arial"/>
              </a:rPr>
              <a:t>Briefwahlvorstände</a:t>
            </a:r>
          </a:p>
        </p:txBody>
      </p:sp>
      <p:sp>
        <p:nvSpPr>
          <p:cNvPr id="3" name="Textfeld 2">
            <a:extLst>
              <a:ext uri="{FF2B5EF4-FFF2-40B4-BE49-F238E27FC236}">
                <a16:creationId xmlns:a16="http://schemas.microsoft.com/office/drawing/2014/main" id="{2E8987D3-9823-CB9D-933B-2B0F74692EEB}"/>
              </a:ext>
            </a:extLst>
          </p:cNvPr>
          <p:cNvSpPr txBox="1"/>
          <p:nvPr/>
        </p:nvSpPr>
        <p:spPr>
          <a:xfrm>
            <a:off x="463762" y="6016848"/>
            <a:ext cx="9870333" cy="1200329"/>
          </a:xfrm>
          <a:prstGeom prst="rect">
            <a:avLst/>
          </a:prstGeom>
          <a:noFill/>
        </p:spPr>
        <p:txBody>
          <a:bodyPr wrap="square" rtlCol="0">
            <a:spAutoFit/>
          </a:bodyPr>
          <a:lstStyle/>
          <a:p>
            <a:r>
              <a:rPr lang="de-DE" sz="1800" b="1" dirty="0">
                <a:solidFill>
                  <a:srgbClr val="058A1C"/>
                </a:solidFill>
                <a:latin typeface="+mj-lt"/>
              </a:rPr>
              <a:t>* WICHTIG: </a:t>
            </a:r>
            <a:r>
              <a:rPr lang="de-DE" sz="1800" dirty="0">
                <a:solidFill>
                  <a:srgbClr val="058A1C"/>
                </a:solidFill>
                <a:latin typeface="+mj-lt"/>
              </a:rPr>
              <a:t>Wir weisen darauf hin, dass der in den Schulungsunterlagen und Vordrucken eingetragene Wahltag „23. Februar 2025“ vorbehaltlich einer Anordnung über die Auflösung des Bundestages und der Festlegung des Wahltermins durch den Bundespräsidenten erfolgt. Die Anordnung über die Bestimmung des Wahltags wird im Bundesgesetzblatt bekannt gemacht.</a:t>
            </a:r>
            <a:endParaRPr lang="de-DE" dirty="0">
              <a:latin typeface="+mj-lt"/>
            </a:endParaRPr>
          </a:p>
        </p:txBody>
      </p:sp>
    </p:spTree>
    <p:extLst>
      <p:ext uri="{BB962C8B-B14F-4D97-AF65-F5344CB8AC3E}">
        <p14:creationId xmlns:p14="http://schemas.microsoft.com/office/powerpoint/2010/main" val="428116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292935"/>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Ab Zusammentreten am Nachmittag bis 18.00 Uhr </a:t>
            </a:r>
            <a:br>
              <a:rPr lang="de-DE" sz="2400" spc="-95" dirty="0">
                <a:cs typeface="Arial"/>
              </a:rPr>
            </a:br>
            <a:r>
              <a:rPr lang="de-DE" sz="2400" spc="-95" dirty="0">
                <a:cs typeface="Arial"/>
              </a:rPr>
              <a:t>sind immer mindestens 3 Briefwahlvorstandsmitglieder anwesend, darunter jeweils der Briefwahlvorsteher und der Schriftführer oder ihre Stellvertreter.</a:t>
            </a:r>
          </a:p>
          <a:p>
            <a:pPr marL="893763" lvl="1" indent="-355600">
              <a:spcAft>
                <a:spcPts val="600"/>
              </a:spcAft>
              <a:buBlip>
                <a:blip r:embed="rId3"/>
              </a:buBlip>
              <a:tabLst>
                <a:tab pos="174625" algn="l"/>
                <a:tab pos="623888" algn="l"/>
              </a:tabLst>
            </a:pPr>
            <a:r>
              <a:rPr lang="de-DE" sz="2400" spc="-95" dirty="0">
                <a:cs typeface="Arial"/>
              </a:rPr>
              <a:t>Ab 18.00 Uhr sind grundsätzlich alle Mitglieder des Briefwahlvorstands anwesend - mindestens jedoch 5 Mitglieder, darunter jeweils der Briefwahlvorsteher und der Schriftführer oder ihre Stellvertreter.</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15. Anwesenheitspflicht, Beschlussfähigkeit</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10</a:t>
            </a:fld>
            <a:endParaRPr lang="de-DE" dirty="0"/>
          </a:p>
        </p:txBody>
      </p:sp>
    </p:spTree>
    <p:extLst>
      <p:ext uri="{BB962C8B-B14F-4D97-AF65-F5344CB8AC3E}">
        <p14:creationId xmlns:p14="http://schemas.microsoft.com/office/powerpoint/2010/main" val="186903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708160"/>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Jedermann hat Zutritt zum Auszählungsraum</a:t>
            </a:r>
          </a:p>
          <a:p>
            <a:pPr marL="893763" lvl="1" indent="-355600">
              <a:spcAft>
                <a:spcPts val="600"/>
              </a:spcAft>
              <a:buBlip>
                <a:blip r:embed="rId3"/>
              </a:buBlip>
              <a:tabLst>
                <a:tab pos="174625" algn="l"/>
                <a:tab pos="623888" algn="l"/>
              </a:tabLst>
            </a:pPr>
            <a:r>
              <a:rPr lang="de-DE" sz="2400" spc="-95" dirty="0">
                <a:cs typeface="Arial"/>
              </a:rPr>
              <a:t>Auch nichtwahlberechtigte Personen haben Zutritt</a:t>
            </a:r>
          </a:p>
          <a:p>
            <a:pPr marL="893763" lvl="1" indent="-355600">
              <a:spcAft>
                <a:spcPts val="600"/>
              </a:spcAft>
              <a:buBlip>
                <a:blip r:embed="rId3"/>
              </a:buBlip>
              <a:tabLst>
                <a:tab pos="174625" algn="l"/>
                <a:tab pos="623888" algn="l"/>
              </a:tabLst>
            </a:pPr>
            <a:r>
              <a:rPr lang="de-DE" sz="2400" spc="-95" dirty="0">
                <a:cs typeface="Arial"/>
              </a:rPr>
              <a:t>Keinerlei Wahlwerbung durch Wort, Ton, Schrift oder Bild</a:t>
            </a:r>
          </a:p>
          <a:p>
            <a:pPr marL="893763" lvl="1" indent="-355600">
              <a:spcAft>
                <a:spcPts val="600"/>
              </a:spcAft>
              <a:buBlip>
                <a:blip r:embed="rId3"/>
              </a:buBlip>
              <a:tabLst>
                <a:tab pos="174625" algn="l"/>
                <a:tab pos="623888" algn="l"/>
              </a:tabLst>
            </a:pPr>
            <a:r>
              <a:rPr lang="de-DE" sz="2400" spc="-95" dirty="0">
                <a:cs typeface="Arial"/>
              </a:rPr>
              <a:t>Gebot der Unparteilichkeit der Mitglieder des Briefwahlvorstands</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16. Öffentlichkeit, Wahlwerbung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11</a:t>
            </a:fld>
            <a:endParaRPr lang="de-DE" dirty="0"/>
          </a:p>
        </p:txBody>
      </p:sp>
    </p:spTree>
    <p:extLst>
      <p:ext uri="{BB962C8B-B14F-4D97-AF65-F5344CB8AC3E}">
        <p14:creationId xmlns:p14="http://schemas.microsoft.com/office/powerpoint/2010/main" val="31762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000548"/>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Sofortiges Eingreifen bei Wahlwerbung</a:t>
            </a:r>
          </a:p>
          <a:p>
            <a:pPr marL="893763" lvl="1" indent="-355600">
              <a:spcAft>
                <a:spcPts val="600"/>
              </a:spcAft>
              <a:buBlip>
                <a:blip r:embed="rId3"/>
              </a:buBlip>
              <a:tabLst>
                <a:tab pos="174625" algn="l"/>
                <a:tab pos="623888" algn="l"/>
              </a:tabLst>
            </a:pPr>
            <a:r>
              <a:rPr lang="de-DE" sz="2400" spc="-95" dirty="0">
                <a:cs typeface="Arial"/>
              </a:rPr>
              <a:t>Störende Personen sind zu ermahnen und notfalls des Auszählungsraums zu verweisen</a:t>
            </a:r>
          </a:p>
          <a:p>
            <a:pPr marL="893763" lvl="1" indent="-355600">
              <a:spcAft>
                <a:spcPts val="600"/>
              </a:spcAft>
              <a:buBlip>
                <a:blip r:embed="rId3"/>
              </a:buBlip>
              <a:tabLst>
                <a:tab pos="174625" algn="l"/>
                <a:tab pos="623888" algn="l"/>
              </a:tabLst>
            </a:pPr>
            <a:r>
              <a:rPr lang="de-DE" sz="2400" spc="-95" dirty="0">
                <a:cs typeface="Arial"/>
              </a:rPr>
              <a:t>Ausnahme vom Grundsatz der Öffentlichkeit bei Ausschluss einer störenden Person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17. Ordnungsmaßnahmen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12</a:t>
            </a:fld>
            <a:endParaRPr lang="de-DE" dirty="0"/>
          </a:p>
        </p:txBody>
      </p:sp>
    </p:spTree>
    <p:extLst>
      <p:ext uri="{BB962C8B-B14F-4D97-AF65-F5344CB8AC3E}">
        <p14:creationId xmlns:p14="http://schemas.microsoft.com/office/powerpoint/2010/main" val="93143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077492"/>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Zählen der roten Wahlbriefe</a:t>
            </a:r>
          </a:p>
          <a:p>
            <a:pPr marL="893763" lvl="1" indent="-355600">
              <a:spcAft>
                <a:spcPts val="600"/>
              </a:spcAft>
              <a:buBlip>
                <a:blip r:embed="rId3"/>
              </a:buBlip>
              <a:tabLst>
                <a:tab pos="174625" algn="l"/>
                <a:tab pos="623888" algn="l"/>
              </a:tabLst>
            </a:pPr>
            <a:r>
              <a:rPr lang="de-DE" sz="2400" spc="-95" dirty="0">
                <a:cs typeface="Arial"/>
              </a:rPr>
              <a:t>Eintragung der Anzahl in die Briefwahlniederschrift</a:t>
            </a:r>
          </a:p>
          <a:p>
            <a:pPr marL="893763" lvl="1" indent="-355600">
              <a:spcAft>
                <a:spcPts val="600"/>
              </a:spcAft>
              <a:buBlip>
                <a:blip r:embed="rId3"/>
              </a:buBlip>
              <a:tabLst>
                <a:tab pos="174625" algn="l"/>
                <a:tab pos="623888" algn="l"/>
              </a:tabLst>
            </a:pPr>
            <a:r>
              <a:rPr lang="de-DE" sz="2400" spc="-95" dirty="0">
                <a:cs typeface="Arial"/>
              </a:rPr>
              <a:t>Prüfen, ob ein Verzeichnis der für ungültig erklärten</a:t>
            </a:r>
            <a:br>
              <a:rPr lang="de-DE" sz="2400" spc="-95" dirty="0">
                <a:cs typeface="Arial"/>
              </a:rPr>
            </a:br>
            <a:r>
              <a:rPr lang="de-DE" sz="2400" spc="-95" dirty="0">
                <a:cs typeface="Arial"/>
              </a:rPr>
              <a:t>Wahlscheine vorliegt </a:t>
            </a:r>
          </a:p>
          <a:p>
            <a:pPr marL="1350963" lvl="2" indent="-355600">
              <a:spcAft>
                <a:spcPts val="600"/>
              </a:spcAft>
              <a:buBlip>
                <a:blip r:embed="rId3"/>
              </a:buBlip>
              <a:tabLst>
                <a:tab pos="174625" algn="l"/>
                <a:tab pos="623888" algn="l"/>
              </a:tabLst>
            </a:pPr>
            <a:r>
              <a:rPr lang="de-DE" sz="2400" spc="-95" dirty="0">
                <a:cs typeface="Arial"/>
              </a:rPr>
              <a:t>Aussondern der darin aufgeführten Wahlbriefe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18. Zählung, Vorprüfung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13</a:t>
            </a:fld>
            <a:endParaRPr lang="de-DE" dirty="0"/>
          </a:p>
        </p:txBody>
      </p:sp>
    </p:spTree>
    <p:extLst>
      <p:ext uri="{BB962C8B-B14F-4D97-AF65-F5344CB8AC3E}">
        <p14:creationId xmlns:p14="http://schemas.microsoft.com/office/powerpoint/2010/main" val="1461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262979"/>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Wahlbriefe werden </a:t>
            </a:r>
            <a:r>
              <a:rPr lang="de-DE" sz="2400" b="1" spc="-95" dirty="0">
                <a:cs typeface="Arial"/>
              </a:rPr>
              <a:t>einzeln und nacheinander </a:t>
            </a:r>
            <a:r>
              <a:rPr lang="de-DE" sz="2400" spc="-95" dirty="0">
                <a:cs typeface="Arial"/>
              </a:rPr>
              <a:t>geöffnet.</a:t>
            </a:r>
          </a:p>
          <a:p>
            <a:pPr marL="893763" lvl="1" indent="-355600">
              <a:spcAft>
                <a:spcPts val="600"/>
              </a:spcAft>
              <a:buBlip>
                <a:blip r:embed="rId3"/>
              </a:buBlip>
              <a:tabLst>
                <a:tab pos="174625" algn="l"/>
                <a:tab pos="623888" algn="l"/>
              </a:tabLst>
            </a:pPr>
            <a:r>
              <a:rPr lang="de-DE" sz="2400" spc="-95" dirty="0">
                <a:solidFill>
                  <a:srgbClr val="FF0000"/>
                </a:solidFill>
                <a:cs typeface="Arial"/>
              </a:rPr>
              <a:t>Wichtig: </a:t>
            </a:r>
            <a:r>
              <a:rPr lang="de-DE" sz="2400" spc="-95" dirty="0">
                <a:cs typeface="Arial"/>
              </a:rPr>
              <a:t>Erst nach erfolgter Zulassung oder Zurückweisung </a:t>
            </a:r>
            <a:br>
              <a:rPr lang="de-DE" sz="2400" spc="-95" dirty="0">
                <a:cs typeface="Arial"/>
              </a:rPr>
            </a:br>
            <a:r>
              <a:rPr lang="de-DE" sz="2400" spc="-95" dirty="0">
                <a:cs typeface="Arial"/>
              </a:rPr>
              <a:t>darf der nächste Wahlbrief geöffnet und geprüft werden.</a:t>
            </a:r>
          </a:p>
          <a:p>
            <a:pPr marL="893763" lvl="1" indent="-355600">
              <a:spcAft>
                <a:spcPts val="600"/>
              </a:spcAft>
              <a:buBlip>
                <a:blip r:embed="rId3"/>
              </a:buBlip>
              <a:tabLst>
                <a:tab pos="174625" algn="l"/>
                <a:tab pos="623888" algn="l"/>
              </a:tabLst>
            </a:pPr>
            <a:r>
              <a:rPr lang="de-DE" sz="2400" spc="-95" dirty="0">
                <a:cs typeface="Arial"/>
              </a:rPr>
              <a:t>Wahlschein und weißer Stimmzettelumschlag werden entnommen </a:t>
            </a:r>
            <a:br>
              <a:rPr lang="de-DE" sz="2400" spc="-95" dirty="0">
                <a:cs typeface="Arial"/>
              </a:rPr>
            </a:br>
            <a:r>
              <a:rPr lang="de-DE" sz="2400" spc="-95" dirty="0">
                <a:cs typeface="Arial"/>
              </a:rPr>
              <a:t>und vom Briefwahlvorsteher geprüft.</a:t>
            </a:r>
          </a:p>
          <a:p>
            <a:pPr marL="893763" lvl="1" indent="-355600">
              <a:spcAft>
                <a:spcPts val="600"/>
              </a:spcAft>
              <a:buBlip>
                <a:blip r:embed="rId3"/>
              </a:buBlip>
              <a:tabLst>
                <a:tab pos="174625" algn="l"/>
                <a:tab pos="623888" algn="l"/>
              </a:tabLst>
            </a:pPr>
            <a:r>
              <a:rPr lang="de-DE" sz="2400" spc="-95" dirty="0">
                <a:cs typeface="Arial"/>
              </a:rPr>
              <a:t>Geben weder der Wahlschein noch der Stimmzettelumschlag Anlass zu Bedenken, wird der weiße Stimmzettelumschlag ungeöffnet in die Briefwahlurne eingeworfen und der Wahlschein gesammelt.</a:t>
            </a:r>
          </a:p>
          <a:p>
            <a:pPr marL="893763" lvl="1" indent="-355600">
              <a:spcAft>
                <a:spcPts val="600"/>
              </a:spcAft>
              <a:buBlip>
                <a:blip r:embed="rId3"/>
              </a:buBlip>
              <a:tabLst>
                <a:tab pos="174625" algn="l"/>
                <a:tab pos="623888" algn="l"/>
              </a:tabLst>
            </a:pPr>
            <a:r>
              <a:rPr lang="de-DE" sz="2400" spc="-95" dirty="0">
                <a:cs typeface="Arial"/>
              </a:rPr>
              <a:t>Bei Anlass zu Bedenken: Wahlbriefumschlag samt Inhalt aussondern und zu den bereits ausgesonderten Wahlbriefen legen, die in einem Verzeichnis über für ungültig erklärte Wahlscheine aufgeführt sind. </a:t>
            </a:r>
          </a:p>
          <a:p>
            <a:pPr marL="893763" lvl="1" indent="-355600">
              <a:spcAft>
                <a:spcPts val="600"/>
              </a:spcAft>
              <a:buBlip>
                <a:blip r:embed="rId3"/>
              </a:buBlip>
              <a:tabLst>
                <a:tab pos="174625" algn="l"/>
                <a:tab pos="623888" algn="l"/>
              </a:tabLst>
            </a:pPr>
            <a:r>
              <a:rPr lang="de-DE" sz="2400" spc="-95" dirty="0">
                <a:cs typeface="Arial"/>
              </a:rPr>
              <a:t>Als letztes werden die ausgesonderten Wahlbriefe geöffnet und geprüft.</a:t>
            </a:r>
          </a:p>
          <a:p>
            <a:pPr marL="893763" lvl="1" indent="-355600">
              <a:spcAft>
                <a:spcPts val="600"/>
              </a:spcAft>
              <a:buBlip>
                <a:blip r:embed="rId3"/>
              </a:buBlip>
              <a:tabLst>
                <a:tab pos="174625" algn="l"/>
                <a:tab pos="623888" algn="l"/>
              </a:tabLst>
            </a:pPr>
            <a:r>
              <a:rPr lang="de-DE" sz="2400" spc="-95" dirty="0">
                <a:cs typeface="Arial"/>
              </a:rPr>
              <a:t>Öffnen des Stimmzettelumschlags erst nach 18.00 Uhr.</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19. Zulassung Wahlbriefe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14</a:t>
            </a:fld>
            <a:endParaRPr lang="de-DE" dirty="0"/>
          </a:p>
        </p:txBody>
      </p:sp>
    </p:spTree>
    <p:extLst>
      <p:ext uri="{BB962C8B-B14F-4D97-AF65-F5344CB8AC3E}">
        <p14:creationId xmlns:p14="http://schemas.microsoft.com/office/powerpoint/2010/main" val="176021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20. Zurückweisungsgründe für Wahlbriefe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15</a:t>
            </a:fld>
            <a:endParaRPr lang="de-DE" dirty="0"/>
          </a:p>
        </p:txBody>
      </p:sp>
      <p:sp>
        <p:nvSpPr>
          <p:cNvPr id="4" name="object 6">
            <a:extLst>
              <a:ext uri="{FF2B5EF4-FFF2-40B4-BE49-F238E27FC236}">
                <a16:creationId xmlns:a16="http://schemas.microsoft.com/office/drawing/2014/main" id="{23531A31-F80B-9D7C-0C00-33723071CFC8}"/>
              </a:ext>
            </a:extLst>
          </p:cNvPr>
          <p:cNvSpPr txBox="1"/>
          <p:nvPr/>
        </p:nvSpPr>
        <p:spPr>
          <a:xfrm>
            <a:off x="360000" y="1120304"/>
            <a:ext cx="5538863" cy="3693319"/>
          </a:xfrm>
          <a:prstGeom prst="rect">
            <a:avLst/>
          </a:prstGeom>
        </p:spPr>
        <p:txBody>
          <a:bodyPr vert="horz" wrap="square" lIns="0" tIns="0" rIns="0" bIns="0" rtlCol="0">
            <a:spAutoFit/>
          </a:bodyPr>
          <a:lstStyle/>
          <a:p>
            <a:pPr>
              <a:buClr>
                <a:schemeClr val="bg1">
                  <a:lumMod val="50000"/>
                </a:schemeClr>
              </a:buClr>
            </a:pPr>
            <a:r>
              <a:rPr lang="de-DE" sz="2400" spc="-95" dirty="0">
                <a:cs typeface="Arial"/>
              </a:rPr>
              <a:t>Sind alle Wahlbriefe geöffnet und entweder zugelassen oder ausgesondert worden, entscheidet der </a:t>
            </a:r>
          </a:p>
          <a:p>
            <a:pPr>
              <a:buClr>
                <a:schemeClr val="bg1">
                  <a:lumMod val="50000"/>
                </a:schemeClr>
              </a:buClr>
            </a:pPr>
            <a:r>
              <a:rPr lang="de-DE" sz="2400" b="1" spc="-95" dirty="0">
                <a:solidFill>
                  <a:srgbClr val="C00000"/>
                </a:solidFill>
                <a:cs typeface="Arial"/>
              </a:rPr>
              <a:t>gesamte Briefwahlvorstand </a:t>
            </a:r>
          </a:p>
          <a:p>
            <a:pPr>
              <a:buClr>
                <a:schemeClr val="bg1">
                  <a:lumMod val="50000"/>
                </a:schemeClr>
              </a:buClr>
            </a:pPr>
            <a:r>
              <a:rPr lang="de-DE" sz="2400" spc="-95" dirty="0">
                <a:cs typeface="Arial"/>
              </a:rPr>
              <a:t>über Zulassung oder Zurückweisung</a:t>
            </a:r>
          </a:p>
          <a:p>
            <a:pPr>
              <a:buClr>
                <a:schemeClr val="bg1">
                  <a:lumMod val="50000"/>
                </a:schemeClr>
              </a:buClr>
            </a:pPr>
            <a:r>
              <a:rPr lang="de-DE" sz="2400" spc="-95" dirty="0">
                <a:cs typeface="Arial"/>
              </a:rPr>
              <a:t>der ausgesonderten Wahlbriefe.</a:t>
            </a:r>
          </a:p>
          <a:p>
            <a:pPr>
              <a:buClr>
                <a:schemeClr val="bg1">
                  <a:lumMod val="50000"/>
                </a:schemeClr>
              </a:buClr>
            </a:pPr>
            <a:endParaRPr lang="de-DE" sz="2400" spc="-95" dirty="0">
              <a:cs typeface="Arial"/>
            </a:endParaRPr>
          </a:p>
          <a:p>
            <a:pPr>
              <a:buClr>
                <a:schemeClr val="bg1">
                  <a:lumMod val="50000"/>
                </a:schemeClr>
              </a:buClr>
            </a:pPr>
            <a:r>
              <a:rPr lang="de-DE" sz="2400" b="1" spc="-95" dirty="0">
                <a:solidFill>
                  <a:schemeClr val="bg1">
                    <a:lumMod val="50000"/>
                  </a:schemeClr>
                </a:solidFill>
                <a:cs typeface="Arial"/>
              </a:rPr>
              <a:t>Wahlbriefe sind zurückzuweisen, wenn:</a:t>
            </a:r>
          </a:p>
          <a:p>
            <a:pPr marL="893763" lvl="1" indent="-355600">
              <a:spcAft>
                <a:spcPts val="600"/>
              </a:spcAft>
              <a:buBlip>
                <a:blip r:embed="rId4"/>
              </a:buBlip>
              <a:tabLst>
                <a:tab pos="174625" algn="l"/>
                <a:tab pos="623888" algn="l"/>
              </a:tabLst>
            </a:pPr>
            <a:r>
              <a:rPr lang="de-DE" sz="2400" spc="-95" dirty="0">
                <a:cs typeface="Arial"/>
              </a:rPr>
              <a:t>dem Wahlbriefumschlag kein oder kein gültiger Wahlschein beiliegt</a:t>
            </a:r>
          </a:p>
        </p:txBody>
      </p:sp>
      <p:pic>
        <p:nvPicPr>
          <p:cNvPr id="6" name="Grafik 5">
            <a:extLst>
              <a:ext uri="{FF2B5EF4-FFF2-40B4-BE49-F238E27FC236}">
                <a16:creationId xmlns:a16="http://schemas.microsoft.com/office/drawing/2014/main" id="{5CECFD19-ED56-F74F-9D22-D7E3A72B0644}"/>
              </a:ext>
            </a:extLst>
          </p:cNvPr>
          <p:cNvPicPr>
            <a:picLocks noChangeAspect="1"/>
          </p:cNvPicPr>
          <p:nvPr/>
        </p:nvPicPr>
        <p:blipFill>
          <a:blip r:embed="rId5"/>
          <a:stretch>
            <a:fillRect/>
          </a:stretch>
        </p:blipFill>
        <p:spPr>
          <a:xfrm>
            <a:off x="6015796" y="1048296"/>
            <a:ext cx="4365114" cy="6175783"/>
          </a:xfrm>
          <a:prstGeom prst="rect">
            <a:avLst/>
          </a:prstGeom>
        </p:spPr>
      </p:pic>
    </p:spTree>
    <p:extLst>
      <p:ext uri="{BB962C8B-B14F-4D97-AF65-F5344CB8AC3E}">
        <p14:creationId xmlns:p14="http://schemas.microsoft.com/office/powerpoint/2010/main" val="370854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447371"/>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dem Wahlbriefumschlag kein Stimmzettelumschlag beiliegt,</a:t>
            </a:r>
          </a:p>
          <a:p>
            <a:pPr marL="893763" lvl="1" indent="-355600">
              <a:spcAft>
                <a:spcPts val="600"/>
              </a:spcAft>
              <a:buBlip>
                <a:blip r:embed="rId3"/>
              </a:buBlip>
              <a:tabLst>
                <a:tab pos="174625" algn="l"/>
                <a:tab pos="623888" algn="l"/>
              </a:tabLst>
            </a:pPr>
            <a:r>
              <a:rPr lang="de-DE" sz="2400" spc="-95" dirty="0">
                <a:cs typeface="Arial"/>
              </a:rPr>
              <a:t>weder Wahlbrief- noch Stimmzettelumschlag verschlossen sind,</a:t>
            </a:r>
          </a:p>
          <a:p>
            <a:pPr marL="893763" lvl="1" indent="-355600">
              <a:spcAft>
                <a:spcPts val="600"/>
              </a:spcAft>
              <a:buBlip>
                <a:blip r:embed="rId3"/>
              </a:buBlip>
              <a:tabLst>
                <a:tab pos="174625" algn="l"/>
                <a:tab pos="623888" algn="l"/>
              </a:tabLst>
            </a:pPr>
            <a:r>
              <a:rPr lang="de-DE" sz="2400" spc="-95" dirty="0">
                <a:cs typeface="Arial"/>
              </a:rPr>
              <a:t>der Wahlbriefumschlag mehrere Stimmzettelumschläge, aber nicht die gleiche Anzahl gültiger und mit der vorgeschriebenen Versicherung an Eides statt versehener Wahlscheine enthält,</a:t>
            </a:r>
          </a:p>
          <a:p>
            <a:pPr marL="893763" lvl="1" indent="-355600">
              <a:spcAft>
                <a:spcPts val="600"/>
              </a:spcAft>
              <a:buBlip>
                <a:blip r:embed="rId3"/>
              </a:buBlip>
              <a:tabLst>
                <a:tab pos="174625" algn="l"/>
                <a:tab pos="623888" algn="l"/>
              </a:tabLst>
            </a:pPr>
            <a:r>
              <a:rPr lang="de-DE" sz="2400" spc="-95" dirty="0">
                <a:cs typeface="Arial"/>
              </a:rPr>
              <a:t>der Wähler oder die Hilfsperson die vorgeschriebene Versicherung an Eides statt zur Briefwahl auf dem Wahlschein nicht unterschrieben hat,</a:t>
            </a:r>
          </a:p>
          <a:p>
            <a:pPr marL="893763" lvl="1" indent="-355600">
              <a:spcAft>
                <a:spcPts val="600"/>
              </a:spcAft>
              <a:buBlip>
                <a:blip r:embed="rId3"/>
              </a:buBlip>
              <a:tabLst>
                <a:tab pos="174625" algn="l"/>
                <a:tab pos="623888" algn="l"/>
              </a:tabLst>
            </a:pPr>
            <a:r>
              <a:rPr lang="de-DE" sz="2400" spc="-95" dirty="0">
                <a:cs typeface="Arial"/>
              </a:rPr>
              <a:t>kein amtlicher Stimmzettelumschlag benutzt wurde,</a:t>
            </a:r>
          </a:p>
          <a:p>
            <a:pPr marL="893763" lvl="1" indent="-355600">
              <a:spcAft>
                <a:spcPts val="600"/>
              </a:spcAft>
              <a:buBlip>
                <a:blip r:embed="rId3"/>
              </a:buBlip>
              <a:tabLst>
                <a:tab pos="174625" algn="l"/>
                <a:tab pos="623888" algn="l"/>
              </a:tabLst>
            </a:pPr>
            <a:r>
              <a:rPr lang="de-DE" sz="2400" spc="-95" dirty="0">
                <a:cs typeface="Arial"/>
              </a:rPr>
              <a:t>ein Stimmzettelumschlag benutzt wurde, der offensichtlich in einer das Wahlgeheimnis gefährdenden Weise von den übrigen abweicht oder einen deutlich fühlbaren Gegenstand enthält.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20. Zurückweisungsgründe Wahlbriefe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16</a:t>
            </a:fld>
            <a:endParaRPr lang="de-DE" dirty="0"/>
          </a:p>
        </p:txBody>
      </p:sp>
    </p:spTree>
    <p:extLst>
      <p:ext uri="{BB962C8B-B14F-4D97-AF65-F5344CB8AC3E}">
        <p14:creationId xmlns:p14="http://schemas.microsoft.com/office/powerpoint/2010/main" val="333637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63121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Zahl der Wahlbriefe, die Anlass zu Bedenken geben, ist in der Briefwahlniederschrift festzuhalten.</a:t>
            </a:r>
          </a:p>
          <a:p>
            <a:pPr marL="893763" lvl="1" indent="-355600">
              <a:spcAft>
                <a:spcPts val="600"/>
              </a:spcAft>
              <a:buBlip>
                <a:blip r:embed="rId3"/>
              </a:buBlip>
              <a:tabLst>
                <a:tab pos="174625" algn="l"/>
                <a:tab pos="623888" algn="l"/>
              </a:tabLst>
            </a:pPr>
            <a:r>
              <a:rPr lang="de-DE" sz="2400" spc="-95" dirty="0">
                <a:cs typeface="Arial"/>
              </a:rPr>
              <a:t>Wahlbriefe, die durch Beschluss zurückgewiesen werden.</a:t>
            </a:r>
          </a:p>
          <a:p>
            <a:pPr marL="893763" lvl="1" indent="-355600">
              <a:spcAft>
                <a:spcPts val="600"/>
              </a:spcAft>
              <a:buBlip>
                <a:blip r:embed="rId3"/>
              </a:buBlip>
              <a:tabLst>
                <a:tab pos="174625" algn="l"/>
                <a:tab pos="623888" algn="l"/>
              </a:tabLst>
            </a:pPr>
            <a:r>
              <a:rPr lang="de-DE" sz="2400" spc="-95" dirty="0">
                <a:cs typeface="Arial"/>
              </a:rPr>
              <a:t>Wahlbriefe, die durch Beschluss zugelassen werden.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21. Beschlussfassung zu Wahlbriefen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17</a:t>
            </a:fld>
            <a:endParaRPr lang="de-DE" dirty="0"/>
          </a:p>
        </p:txBody>
      </p:sp>
      <p:pic>
        <p:nvPicPr>
          <p:cNvPr id="2" name="Grafik 1">
            <a:extLst>
              <a:ext uri="{FF2B5EF4-FFF2-40B4-BE49-F238E27FC236}">
                <a16:creationId xmlns:a16="http://schemas.microsoft.com/office/drawing/2014/main" id="{3D66CAB1-D06A-2DB5-00FD-EA02C3F230EE}"/>
              </a:ext>
            </a:extLst>
          </p:cNvPr>
          <p:cNvPicPr>
            <a:picLocks noChangeAspect="1"/>
          </p:cNvPicPr>
          <p:nvPr/>
        </p:nvPicPr>
        <p:blipFill>
          <a:blip r:embed="rId5"/>
          <a:stretch>
            <a:fillRect/>
          </a:stretch>
        </p:blipFill>
        <p:spPr>
          <a:xfrm>
            <a:off x="2478030" y="2917526"/>
            <a:ext cx="5724640" cy="4279763"/>
          </a:xfrm>
          <a:prstGeom prst="rect">
            <a:avLst/>
          </a:prstGeom>
        </p:spPr>
      </p:pic>
    </p:spTree>
    <p:extLst>
      <p:ext uri="{BB962C8B-B14F-4D97-AF65-F5344CB8AC3E}">
        <p14:creationId xmlns:p14="http://schemas.microsoft.com/office/powerpoint/2010/main" val="55416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1340101" y="2848496"/>
            <a:ext cx="8011797" cy="244682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Briefwahlvorstand</a:t>
            </a:r>
          </a:p>
          <a:p>
            <a:pPr marL="12700" indent="0" algn="ctr">
              <a:spcBef>
                <a:spcPts val="600"/>
              </a:spcBef>
              <a:spcAft>
                <a:spcPts val="1200"/>
              </a:spcAft>
              <a:buNone/>
            </a:pPr>
            <a:r>
              <a:rPr lang="de-DE" sz="4800" b="1" dirty="0">
                <a:solidFill>
                  <a:srgbClr val="00823C"/>
                </a:solidFill>
                <a:latin typeface="+mj-lt"/>
              </a:rPr>
              <a:t>ab 18.00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18</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015350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28105" y="1120304"/>
            <a:ext cx="9774389" cy="2446824"/>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Der Briefwahlvorstand darf mit der Ergebnisermittlung erst um 18.00 Uhr beginnen, also dem Ende der allgemeinen Wahlzeit.</a:t>
            </a:r>
          </a:p>
          <a:p>
            <a:pPr marL="893763" lvl="1" indent="-355600">
              <a:spcAft>
                <a:spcPts val="600"/>
              </a:spcAft>
              <a:buBlip>
                <a:blip r:embed="rId3"/>
              </a:buBlip>
              <a:tabLst>
                <a:tab pos="174625" algn="l"/>
                <a:tab pos="623888" algn="l"/>
              </a:tabLst>
            </a:pPr>
            <a:r>
              <a:rPr lang="de-DE" sz="2400" spc="-95" dirty="0">
                <a:cs typeface="Arial"/>
              </a:rPr>
              <a:t>Es ist immer der Grundsatz der Öffentlichkeit der Wahl zu beachten.</a:t>
            </a:r>
          </a:p>
          <a:p>
            <a:pPr marL="893763" lvl="1" indent="-355600">
              <a:spcAft>
                <a:spcPts val="600"/>
              </a:spcAft>
              <a:buBlip>
                <a:blip r:embed="rId3"/>
              </a:buBlip>
              <a:tabLst>
                <a:tab pos="174625" algn="l"/>
                <a:tab pos="623888" algn="l"/>
              </a:tabLst>
            </a:pPr>
            <a:r>
              <a:rPr lang="de-DE" sz="2400" spc="-95" dirty="0">
                <a:cs typeface="Arial"/>
              </a:rPr>
              <a:t>Der Briefwahlvorsteher öffnet die Wahlurne.</a:t>
            </a:r>
          </a:p>
          <a:p>
            <a:pPr marL="893763" lvl="1" indent="-355600">
              <a:spcAft>
                <a:spcPts val="600"/>
              </a:spcAft>
              <a:buBlip>
                <a:blip r:embed="rId3"/>
              </a:buBlip>
              <a:tabLst>
                <a:tab pos="174625" algn="l"/>
                <a:tab pos="623888" algn="l"/>
              </a:tabLst>
            </a:pPr>
            <a:r>
              <a:rPr lang="de-DE" sz="2400" spc="-95" dirty="0">
                <a:cs typeface="Arial"/>
              </a:rPr>
              <a:t>Der Briefwahlvorsteher entnimmt die weißen Stimmzettelumschläge aus der Wahlurne und überzeugt sich, dass diese leer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25. Ermittlung des Briefwahlergebnisses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19</a:t>
            </a:fld>
            <a:endParaRPr lang="de-DE" dirty="0"/>
          </a:p>
        </p:txBody>
      </p:sp>
    </p:spTree>
    <p:extLst>
      <p:ext uri="{BB962C8B-B14F-4D97-AF65-F5344CB8AC3E}">
        <p14:creationId xmlns:p14="http://schemas.microsoft.com/office/powerpoint/2010/main" val="332060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34F350D0-14CE-4D86-9AE8-F694B0E13545}"/>
              </a:ext>
            </a:extLst>
          </p:cNvPr>
          <p:cNvSpPr txBox="1"/>
          <p:nvPr/>
        </p:nvSpPr>
        <p:spPr>
          <a:xfrm>
            <a:off x="612140" y="1599441"/>
            <a:ext cx="9698189" cy="3739485"/>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a:spcBef>
                <a:spcPts val="600"/>
              </a:spcBef>
              <a:spcAft>
                <a:spcPts val="1200"/>
              </a:spcAft>
            </a:pPr>
            <a:r>
              <a:rPr lang="de-DE" sz="2800" b="1" dirty="0">
                <a:solidFill>
                  <a:srgbClr val="00823C"/>
                </a:solidFill>
                <a:latin typeface="+mj-lt"/>
              </a:rPr>
              <a:t>Begrüßung</a:t>
            </a:r>
          </a:p>
          <a:p>
            <a:pPr>
              <a:spcBef>
                <a:spcPts val="600"/>
              </a:spcBef>
              <a:spcAft>
                <a:spcPts val="1200"/>
              </a:spcAft>
            </a:pPr>
            <a:r>
              <a:rPr lang="de-DE" sz="2800" b="1" dirty="0">
                <a:solidFill>
                  <a:srgbClr val="00823C"/>
                </a:solidFill>
                <a:latin typeface="+mj-lt"/>
              </a:rPr>
              <a:t>Briefwahlvorstände</a:t>
            </a:r>
          </a:p>
          <a:p>
            <a:pPr>
              <a:spcBef>
                <a:spcPts val="600"/>
              </a:spcBef>
              <a:spcAft>
                <a:spcPts val="1200"/>
              </a:spcAft>
            </a:pPr>
            <a:r>
              <a:rPr lang="de-DE" sz="2800" b="1" dirty="0">
                <a:solidFill>
                  <a:srgbClr val="00823C"/>
                </a:solidFill>
                <a:latin typeface="+mj-lt"/>
              </a:rPr>
              <a:t>Tätigkeiten der Briefwahlvorstände vor 18.00 Uhr</a:t>
            </a:r>
          </a:p>
          <a:p>
            <a:pPr>
              <a:spcBef>
                <a:spcPts val="600"/>
              </a:spcBef>
              <a:spcAft>
                <a:spcPts val="1200"/>
              </a:spcAft>
            </a:pPr>
            <a:r>
              <a:rPr lang="de-DE" sz="2800" b="1" dirty="0">
                <a:solidFill>
                  <a:srgbClr val="00823C"/>
                </a:solidFill>
                <a:latin typeface="+mj-lt"/>
              </a:rPr>
              <a:t>Tätigkeiten der Briefwahlvorstände ab 18.00 Uhr</a:t>
            </a:r>
          </a:p>
          <a:p>
            <a:pPr>
              <a:spcBef>
                <a:spcPts val="600"/>
              </a:spcBef>
              <a:spcAft>
                <a:spcPts val="1200"/>
              </a:spcAft>
            </a:pPr>
            <a:r>
              <a:rPr lang="de-DE" sz="2800" b="1" dirty="0">
                <a:solidFill>
                  <a:srgbClr val="00823C"/>
                </a:solidFill>
                <a:latin typeface="+mj-lt"/>
              </a:rPr>
              <a:t>Fragen und Antworten</a:t>
            </a:r>
          </a:p>
          <a:p>
            <a:pPr>
              <a:spcBef>
                <a:spcPts val="600"/>
              </a:spcBef>
              <a:spcAft>
                <a:spcPts val="1200"/>
              </a:spcAft>
            </a:pPr>
            <a:r>
              <a:rPr lang="de-DE" sz="2800" b="1" dirty="0">
                <a:solidFill>
                  <a:srgbClr val="00823C"/>
                </a:solidFill>
                <a:latin typeface="+mj-lt"/>
              </a:rPr>
              <a:t>Verabschiedung</a:t>
            </a:r>
            <a:endParaRPr lang="de-DE" dirty="0"/>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buClr>
                <a:schemeClr val="tx2"/>
              </a:buClr>
            </a:pPr>
            <a:r>
              <a:rPr lang="de-DE" dirty="0">
                <a:solidFill>
                  <a:schemeClr val="tx1">
                    <a:lumMod val="65000"/>
                    <a:lumOff val="35000"/>
                  </a:schemeClr>
                </a:solidFill>
                <a:latin typeface="+mj-lt"/>
              </a:rPr>
              <a:t>Agenda</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2329139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299790" y="1048296"/>
            <a:ext cx="10081120" cy="5847755"/>
          </a:xfrm>
          <a:prstGeom prst="rect">
            <a:avLst/>
          </a:prstGeom>
        </p:spPr>
        <p:txBody>
          <a:bodyPr vert="horz" wrap="square" lIns="0" tIns="0" rIns="0" bIns="0" rtlCol="0">
            <a:spAutoFit/>
          </a:bodyPr>
          <a:lstStyle/>
          <a:p>
            <a:pPr marL="80963">
              <a:spcAft>
                <a:spcPts val="600"/>
              </a:spcAft>
              <a:tabLst>
                <a:tab pos="174625" algn="l"/>
                <a:tab pos="623888" algn="l"/>
              </a:tabLst>
            </a:pPr>
            <a:r>
              <a:rPr lang="de-DE" sz="2200" spc="-95" dirty="0">
                <a:cs typeface="Arial"/>
              </a:rPr>
              <a:t>Es werden Arbeitsgruppen gebildet, die gleichzeitig zählen.</a:t>
            </a:r>
          </a:p>
          <a:p>
            <a:pPr marL="436563" indent="-355600">
              <a:spcAft>
                <a:spcPts val="600"/>
              </a:spcAft>
              <a:buBlip>
                <a:blip r:embed="rId3"/>
              </a:buBlip>
              <a:tabLst>
                <a:tab pos="174625" algn="l"/>
                <a:tab pos="623888" algn="l"/>
              </a:tabLst>
            </a:pPr>
            <a:r>
              <a:rPr lang="de-DE" sz="2200" u="sng" spc="-95" dirty="0">
                <a:cs typeface="Arial"/>
              </a:rPr>
              <a:t>Arbeitsgruppe A:</a:t>
            </a:r>
          </a:p>
          <a:p>
            <a:pPr marL="893763" lvl="1" indent="-355600">
              <a:spcAft>
                <a:spcPts val="600"/>
              </a:spcAft>
              <a:buBlip>
                <a:blip r:embed="rId3"/>
              </a:buBlip>
              <a:tabLst>
                <a:tab pos="174625" algn="l"/>
                <a:tab pos="623888" algn="l"/>
              </a:tabLst>
            </a:pPr>
            <a:r>
              <a:rPr lang="de-DE" sz="2200" spc="-95" dirty="0">
                <a:cs typeface="Arial"/>
              </a:rPr>
              <a:t>Die Beisitzer zählen alle Stimmzettelumschläge (= Wähler), </a:t>
            </a:r>
            <a:r>
              <a:rPr lang="de-DE" sz="2200" b="1" spc="-95" dirty="0">
                <a:cs typeface="Arial"/>
              </a:rPr>
              <a:t>ohne sie zu öffnen</a:t>
            </a:r>
            <a:r>
              <a:rPr lang="de-DE" sz="2200" spc="-95" dirty="0">
                <a:cs typeface="Arial"/>
              </a:rPr>
              <a:t>.</a:t>
            </a:r>
          </a:p>
          <a:p>
            <a:pPr marL="893763" lvl="1" indent="-355600">
              <a:spcAft>
                <a:spcPts val="600"/>
              </a:spcAft>
              <a:buBlip>
                <a:blip r:embed="rId3"/>
              </a:buBlip>
              <a:tabLst>
                <a:tab pos="174625" algn="l"/>
                <a:tab pos="623888" algn="l"/>
              </a:tabLst>
            </a:pPr>
            <a:r>
              <a:rPr lang="de-DE" sz="2200" spc="-95" dirty="0">
                <a:cs typeface="Arial"/>
              </a:rPr>
              <a:t>Die Zahl ist vom Schriftführer bei Nr. 3.2.1 und Nr. 4 (Kennbuchstabe B)  in die Briefwahlniederschrift einzutragen.</a:t>
            </a:r>
          </a:p>
          <a:p>
            <a:pPr marL="436563" indent="-355600">
              <a:spcAft>
                <a:spcPts val="600"/>
              </a:spcAft>
              <a:buBlip>
                <a:blip r:embed="rId3"/>
              </a:buBlip>
              <a:tabLst>
                <a:tab pos="174625" algn="l"/>
                <a:tab pos="623888" algn="l"/>
              </a:tabLst>
            </a:pPr>
            <a:r>
              <a:rPr lang="de-DE" sz="2200" u="sng" spc="-95" dirty="0">
                <a:cs typeface="Arial"/>
              </a:rPr>
              <a:t>Arbeitsgruppe B:</a:t>
            </a:r>
          </a:p>
          <a:p>
            <a:pPr marL="893763" lvl="1" indent="-355600">
              <a:spcAft>
                <a:spcPts val="600"/>
              </a:spcAft>
              <a:buBlip>
                <a:blip r:embed="rId3"/>
              </a:buBlip>
              <a:tabLst>
                <a:tab pos="174625" algn="l"/>
                <a:tab pos="623888" algn="l"/>
              </a:tabLst>
            </a:pPr>
            <a:r>
              <a:rPr lang="de-DE" sz="2200" spc="-95" dirty="0">
                <a:cs typeface="Arial"/>
              </a:rPr>
              <a:t>Der Briefwahlvorsteher und der Schriftführer zählen die eingesammelten Wahlscheine der zugelassenen Wahlbriefe.</a:t>
            </a:r>
          </a:p>
          <a:p>
            <a:pPr marL="893763" lvl="1" indent="-355600">
              <a:spcAft>
                <a:spcPts val="600"/>
              </a:spcAft>
              <a:buBlip>
                <a:blip r:embed="rId3"/>
              </a:buBlip>
              <a:tabLst>
                <a:tab pos="174625" algn="l"/>
                <a:tab pos="623888" algn="l"/>
              </a:tabLst>
            </a:pPr>
            <a:r>
              <a:rPr lang="de-DE" sz="2200" spc="-95" dirty="0">
                <a:cs typeface="Arial"/>
              </a:rPr>
              <a:t>Diese Zahl ist vom Schriftführer bei Nr. 3.2.2 in die Briefwahlniederschrift einzutragen.</a:t>
            </a:r>
          </a:p>
          <a:p>
            <a:pPr marL="436563" indent="-355600">
              <a:spcAft>
                <a:spcPts val="600"/>
              </a:spcAft>
              <a:buBlip>
                <a:blip r:embed="rId3"/>
              </a:buBlip>
              <a:tabLst>
                <a:tab pos="174625" algn="l"/>
                <a:tab pos="623888" algn="l"/>
              </a:tabLst>
            </a:pPr>
            <a:endParaRPr lang="de-DE" sz="2200" spc="-95" dirty="0">
              <a:cs typeface="Arial"/>
            </a:endParaRPr>
          </a:p>
          <a:p>
            <a:pPr marL="436563" indent="-355600">
              <a:spcAft>
                <a:spcPts val="600"/>
              </a:spcAft>
              <a:buBlip>
                <a:blip r:embed="rId3"/>
              </a:buBlip>
              <a:tabLst>
                <a:tab pos="174625" algn="l"/>
                <a:tab pos="623888" algn="l"/>
              </a:tabLst>
            </a:pPr>
            <a:r>
              <a:rPr lang="de-DE" sz="2200" spc="-95" dirty="0">
                <a:cs typeface="Arial"/>
              </a:rPr>
              <a:t>Kontrolle in der Briefwahlniederschrift:</a:t>
            </a:r>
          </a:p>
          <a:p>
            <a:pPr marL="893763" lvl="1" indent="-355600">
              <a:spcAft>
                <a:spcPts val="600"/>
              </a:spcAft>
              <a:buBlip>
                <a:blip r:embed="rId3"/>
              </a:buBlip>
              <a:tabLst>
                <a:tab pos="174625" algn="l"/>
                <a:tab pos="623888" algn="l"/>
              </a:tabLst>
            </a:pPr>
            <a:r>
              <a:rPr lang="de-DE" sz="2200" spc="-95" dirty="0">
                <a:cs typeface="Arial"/>
              </a:rPr>
              <a:t>Die Zahl der Stimmzettelumschläge muss mit der Summe der Wahlscheine übereinstimmen.</a:t>
            </a:r>
          </a:p>
          <a:p>
            <a:pPr marL="893763" lvl="1" indent="-355600">
              <a:spcAft>
                <a:spcPts val="600"/>
              </a:spcAft>
              <a:buBlip>
                <a:blip r:embed="rId3"/>
              </a:buBlip>
              <a:tabLst>
                <a:tab pos="174625" algn="l"/>
                <a:tab pos="623888" algn="l"/>
              </a:tabLst>
            </a:pPr>
            <a:r>
              <a:rPr lang="de-DE" sz="2200" spc="-95" dirty="0">
                <a:cs typeface="Arial"/>
              </a:rPr>
              <a:t>Stimmen auch nach wiederholter Zählung die Zahlen nicht überein, ist das in der Briefwahlniederschrift bei Nr. 3.2.2 zu vermerken und zu erläutern.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26. Zählen der Stimmzettelumschläge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20</a:t>
            </a:fld>
            <a:endParaRPr lang="de-DE" dirty="0"/>
          </a:p>
        </p:txBody>
      </p:sp>
    </p:spTree>
    <p:extLst>
      <p:ext uri="{BB962C8B-B14F-4D97-AF65-F5344CB8AC3E}">
        <p14:creationId xmlns:p14="http://schemas.microsoft.com/office/powerpoint/2010/main" val="3713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693866"/>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spc="-95" dirty="0">
                <a:cs typeface="Arial"/>
              </a:rPr>
              <a:t>Erst nach der vollständigen Ermittlung der Zahl der Wähler öffnen mehrere vom Briefwahlvorsteher bestimmte Beisitzer die Stimmzettelumschläge, entnehmen die Stimmzettel und bilden folgende Stapel, die sie jeweils unter Aufsicht behalten:</a:t>
            </a:r>
          </a:p>
          <a:p>
            <a:pPr marL="80963">
              <a:spcAft>
                <a:spcPts val="600"/>
              </a:spcAft>
              <a:tabLst>
                <a:tab pos="174625" algn="l"/>
                <a:tab pos="623888" algn="l"/>
              </a:tabLst>
            </a:pPr>
            <a:endParaRPr lang="de-DE" sz="2400" spc="-95" dirty="0">
              <a:cs typeface="Arial"/>
            </a:endParaRPr>
          </a:p>
          <a:p>
            <a:pPr marL="893763" lvl="1" indent="-355600">
              <a:buBlip>
                <a:blip r:embed="rId3"/>
              </a:buBlip>
              <a:tabLst>
                <a:tab pos="174625" algn="l"/>
                <a:tab pos="623888" algn="l"/>
              </a:tabLst>
            </a:pPr>
            <a:r>
              <a:rPr lang="de-DE" sz="2400" spc="-95" dirty="0">
                <a:cs typeface="Arial"/>
              </a:rPr>
              <a:t>Stapel a:</a:t>
            </a:r>
            <a:br>
              <a:rPr lang="de-DE" sz="2400" spc="-95" dirty="0">
                <a:cs typeface="Arial"/>
              </a:rPr>
            </a:br>
            <a:r>
              <a:rPr lang="de-DE" sz="2400" spc="-95" dirty="0">
                <a:solidFill>
                  <a:prstClr val="black"/>
                </a:solidFill>
                <a:cs typeface="Arial"/>
              </a:rPr>
              <a:t>Die Stimmzettel, auf denen zweifelsfrei </a:t>
            </a:r>
            <a:br>
              <a:rPr lang="de-DE" sz="2400" spc="-95" dirty="0">
                <a:solidFill>
                  <a:prstClr val="black"/>
                </a:solidFill>
                <a:cs typeface="Arial"/>
              </a:rPr>
            </a:br>
            <a:r>
              <a:rPr lang="de-DE" sz="2400" spc="-95" dirty="0">
                <a:solidFill>
                  <a:prstClr val="black"/>
                </a:solidFill>
                <a:cs typeface="Arial"/>
              </a:rPr>
              <a:t>gültig die Erst- und die Zweitstimme </a:t>
            </a:r>
            <a:br>
              <a:rPr lang="de-DE" sz="2400" spc="-95" dirty="0">
                <a:solidFill>
                  <a:prstClr val="black"/>
                </a:solidFill>
                <a:cs typeface="Arial"/>
              </a:rPr>
            </a:br>
            <a:r>
              <a:rPr lang="de-DE" sz="2400" spc="-95" dirty="0">
                <a:solidFill>
                  <a:prstClr val="black"/>
                </a:solidFill>
                <a:cs typeface="Arial"/>
              </a:rPr>
              <a:t>für </a:t>
            </a:r>
            <a:r>
              <a:rPr lang="de-DE" sz="2400" u="sng" spc="-95" dirty="0">
                <a:solidFill>
                  <a:prstClr val="black"/>
                </a:solidFill>
                <a:cs typeface="Arial"/>
              </a:rPr>
              <a:t>dieselbe</a:t>
            </a:r>
            <a:r>
              <a:rPr lang="de-DE" sz="2400" spc="-95" dirty="0">
                <a:solidFill>
                  <a:prstClr val="black"/>
                </a:solidFill>
                <a:cs typeface="Arial"/>
              </a:rPr>
              <a:t> Partei abgegeben</a:t>
            </a:r>
            <a:br>
              <a:rPr lang="de-DE" sz="2400" spc="-95" dirty="0">
                <a:solidFill>
                  <a:prstClr val="black"/>
                </a:solidFill>
                <a:cs typeface="Arial"/>
              </a:rPr>
            </a:br>
            <a:r>
              <a:rPr lang="de-DE" sz="2400" spc="-95" dirty="0">
                <a:solidFill>
                  <a:prstClr val="black"/>
                </a:solidFill>
                <a:cs typeface="Arial"/>
              </a:rPr>
              <a:t>worden ist, d.h. keine Abweichungen </a:t>
            </a:r>
            <a:br>
              <a:rPr lang="de-DE" sz="2400" spc="-95" dirty="0">
                <a:solidFill>
                  <a:prstClr val="black"/>
                </a:solidFill>
                <a:cs typeface="Arial"/>
              </a:rPr>
            </a:br>
            <a:r>
              <a:rPr lang="de-DE" sz="2400" spc="-95" dirty="0">
                <a:solidFill>
                  <a:prstClr val="black"/>
                </a:solidFill>
                <a:cs typeface="Arial"/>
              </a:rPr>
              <a:t>oder Besonderheiten zu erkennen</a:t>
            </a:r>
            <a:br>
              <a:rPr lang="de-DE" sz="2400" spc="-95" dirty="0">
                <a:solidFill>
                  <a:prstClr val="black"/>
                </a:solidFill>
                <a:cs typeface="Arial"/>
              </a:rPr>
            </a:br>
            <a:r>
              <a:rPr lang="de-DE" sz="2400" spc="-95" dirty="0">
                <a:solidFill>
                  <a:prstClr val="black"/>
                </a:solidFill>
                <a:cs typeface="Arial"/>
              </a:rPr>
              <a:t>sind. Gültig sind alle Stimmzettel, auf </a:t>
            </a:r>
            <a:br>
              <a:rPr lang="de-DE" sz="2400" spc="-95" dirty="0">
                <a:solidFill>
                  <a:prstClr val="black"/>
                </a:solidFill>
                <a:cs typeface="Arial"/>
              </a:rPr>
            </a:br>
            <a:r>
              <a:rPr lang="de-DE" sz="2400" spc="-95" dirty="0">
                <a:solidFill>
                  <a:prstClr val="black"/>
                </a:solidFill>
                <a:cs typeface="Arial"/>
              </a:rPr>
              <a:t>denen die Wahlvorschläge durch ein </a:t>
            </a:r>
            <a:br>
              <a:rPr lang="de-DE" sz="2400" spc="-95" dirty="0">
                <a:solidFill>
                  <a:prstClr val="black"/>
                </a:solidFill>
                <a:cs typeface="Arial"/>
              </a:rPr>
            </a:br>
            <a:r>
              <a:rPr lang="de-DE" sz="2400" spc="-95" dirty="0">
                <a:solidFill>
                  <a:prstClr val="black"/>
                </a:solidFill>
                <a:cs typeface="Arial"/>
              </a:rPr>
              <a:t>Kreuz, einen Haken oder einen Strich </a:t>
            </a:r>
            <a:br>
              <a:rPr lang="de-DE" sz="2400" spc="-95" dirty="0">
                <a:solidFill>
                  <a:prstClr val="black"/>
                </a:solidFill>
                <a:cs typeface="Arial"/>
              </a:rPr>
            </a:br>
            <a:r>
              <a:rPr lang="de-DE" sz="2400" spc="-95" dirty="0">
                <a:solidFill>
                  <a:prstClr val="black"/>
                </a:solidFill>
                <a:cs typeface="Arial"/>
              </a:rPr>
              <a:t>in dem dafür vorgesehenen Kreis als </a:t>
            </a:r>
            <a:br>
              <a:rPr lang="de-DE" sz="2400" spc="-95" dirty="0">
                <a:solidFill>
                  <a:prstClr val="black"/>
                </a:solidFill>
                <a:cs typeface="Arial"/>
              </a:rPr>
            </a:br>
            <a:r>
              <a:rPr lang="de-DE" sz="2400" spc="-95" dirty="0">
                <a:solidFill>
                  <a:prstClr val="black"/>
                </a:solidFill>
                <a:cs typeface="Arial"/>
              </a:rPr>
              <a:t>gewählt markiert sind.</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29.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21</a:t>
            </a:fld>
            <a:endParaRPr lang="de-DE" dirty="0"/>
          </a:p>
        </p:txBody>
      </p:sp>
      <p:pic>
        <p:nvPicPr>
          <p:cNvPr id="10" name="Grafik 9">
            <a:extLst>
              <a:ext uri="{FF2B5EF4-FFF2-40B4-BE49-F238E27FC236}">
                <a16:creationId xmlns:a16="http://schemas.microsoft.com/office/drawing/2014/main" id="{D8DD5AB5-CADF-4A2B-9FDD-B6F644B484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1769" b="4362"/>
          <a:stretch/>
        </p:blipFill>
        <p:spPr>
          <a:xfrm>
            <a:off x="6088849" y="2386419"/>
            <a:ext cx="4267200" cy="4724400"/>
          </a:xfrm>
          <a:prstGeom prst="rect">
            <a:avLst/>
          </a:prstGeom>
        </p:spPr>
      </p:pic>
    </p:spTree>
    <p:extLst>
      <p:ext uri="{BB962C8B-B14F-4D97-AF65-F5344CB8AC3E}">
        <p14:creationId xmlns:p14="http://schemas.microsoft.com/office/powerpoint/2010/main" val="71087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323987"/>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Stapel b:</a:t>
            </a:r>
            <a:br>
              <a:rPr lang="de-DE" sz="2400" spc="-95" dirty="0">
                <a:cs typeface="Arial"/>
              </a:rPr>
            </a:br>
            <a:r>
              <a:rPr lang="de-DE" sz="2400" spc="-95" dirty="0">
                <a:cs typeface="Arial"/>
              </a:rPr>
              <a:t>Die Stimmzettel, auf denen </a:t>
            </a:r>
            <a:br>
              <a:rPr lang="de-DE" sz="2400" spc="-95" dirty="0">
                <a:cs typeface="Arial"/>
              </a:rPr>
            </a:br>
            <a:r>
              <a:rPr lang="de-DE" sz="2400" spc="-95" dirty="0">
                <a:cs typeface="Arial"/>
              </a:rPr>
              <a:t>die Erst- und die Zweitstimme </a:t>
            </a:r>
            <a:br>
              <a:rPr lang="de-DE" sz="2400" spc="-95" dirty="0">
                <a:cs typeface="Arial"/>
              </a:rPr>
            </a:br>
            <a:r>
              <a:rPr lang="de-DE" sz="2400" spc="-95" dirty="0">
                <a:cs typeface="Arial"/>
              </a:rPr>
              <a:t>für </a:t>
            </a:r>
            <a:r>
              <a:rPr lang="de-DE" sz="2400" u="sng" spc="-95" dirty="0">
                <a:cs typeface="Arial"/>
              </a:rPr>
              <a:t>verschiedene</a:t>
            </a:r>
            <a:r>
              <a:rPr lang="de-DE" sz="2400" spc="-95" dirty="0">
                <a:cs typeface="Arial"/>
              </a:rPr>
              <a:t> Parteien </a:t>
            </a:r>
            <a:br>
              <a:rPr lang="de-DE" sz="2400" spc="-95" dirty="0">
                <a:cs typeface="Arial"/>
              </a:rPr>
            </a:br>
            <a:r>
              <a:rPr lang="de-DE" sz="2400" spc="-95" dirty="0">
                <a:cs typeface="Arial"/>
              </a:rPr>
              <a:t>abgegeben worden sind, </a:t>
            </a:r>
            <a:br>
              <a:rPr lang="de-DE" sz="2400" spc="-95" dirty="0">
                <a:cs typeface="Arial"/>
              </a:rPr>
            </a:br>
            <a:r>
              <a:rPr lang="de-DE" sz="2400" spc="-95" dirty="0">
                <a:cs typeface="Arial"/>
              </a:rPr>
              <a:t>oder auf denen </a:t>
            </a:r>
            <a:r>
              <a:rPr lang="de-DE" sz="2400" u="sng" spc="-95" dirty="0">
                <a:cs typeface="Arial"/>
              </a:rPr>
              <a:t>nur</a:t>
            </a:r>
            <a:r>
              <a:rPr lang="de-DE" sz="2400" spc="-95" dirty="0">
                <a:cs typeface="Arial"/>
              </a:rPr>
              <a:t> </a:t>
            </a:r>
            <a:br>
              <a:rPr lang="de-DE" sz="2400" spc="-95" dirty="0">
                <a:cs typeface="Arial"/>
              </a:rPr>
            </a:br>
            <a:r>
              <a:rPr lang="de-DE" sz="2400" spc="-95" dirty="0">
                <a:cs typeface="Arial"/>
              </a:rPr>
              <a:t>die Erst- oder </a:t>
            </a:r>
            <a:r>
              <a:rPr lang="de-DE" sz="2400" u="sng" spc="-95" dirty="0">
                <a:cs typeface="Arial"/>
              </a:rPr>
              <a:t>nur</a:t>
            </a:r>
            <a:r>
              <a:rPr lang="de-DE" sz="2400" spc="-95" dirty="0">
                <a:cs typeface="Arial"/>
              </a:rPr>
              <a:t> die Zweitstimme </a:t>
            </a:r>
            <a:br>
              <a:rPr lang="de-DE" sz="2400" spc="-95" dirty="0">
                <a:cs typeface="Arial"/>
              </a:rPr>
            </a:br>
            <a:r>
              <a:rPr lang="de-DE" sz="2400" spc="-95" dirty="0">
                <a:cs typeface="Arial"/>
              </a:rPr>
              <a:t>jeweils gültig und die andere Stimme </a:t>
            </a:r>
            <a:br>
              <a:rPr lang="de-DE" sz="2400" spc="-95" dirty="0">
                <a:cs typeface="Arial"/>
              </a:rPr>
            </a:br>
            <a:r>
              <a:rPr lang="de-DE" sz="2400" u="sng" spc="-95" dirty="0">
                <a:cs typeface="Arial"/>
              </a:rPr>
              <a:t>nicht abgegeben </a:t>
            </a:r>
            <a:r>
              <a:rPr lang="de-DE" sz="2400" spc="-95" dirty="0">
                <a:cs typeface="Arial"/>
              </a:rPr>
              <a:t>wurde.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29.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22</a:t>
            </a:fld>
            <a:endParaRPr lang="de-DE" dirty="0"/>
          </a:p>
        </p:txBody>
      </p:sp>
      <p:pic>
        <p:nvPicPr>
          <p:cNvPr id="4" name="Grafik 3">
            <a:extLst>
              <a:ext uri="{FF2B5EF4-FFF2-40B4-BE49-F238E27FC236}">
                <a16:creationId xmlns:a16="http://schemas.microsoft.com/office/drawing/2014/main" id="{FCD0D06F-0939-4AC7-864B-40C617C26B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931" t="33068" r="1769" b="3508"/>
          <a:stretch/>
        </p:blipFill>
        <p:spPr>
          <a:xfrm>
            <a:off x="6178550" y="2200424"/>
            <a:ext cx="4343401" cy="4975168"/>
          </a:xfrm>
          <a:prstGeom prst="rect">
            <a:avLst/>
          </a:prstGeom>
        </p:spPr>
      </p:pic>
    </p:spTree>
    <p:extLst>
      <p:ext uri="{BB962C8B-B14F-4D97-AF65-F5344CB8AC3E}">
        <p14:creationId xmlns:p14="http://schemas.microsoft.com/office/powerpoint/2010/main" val="393345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923604"/>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Stapel c:</a:t>
            </a:r>
            <a:br>
              <a:rPr lang="de-DE" sz="2400" spc="-95" dirty="0">
                <a:cs typeface="Arial"/>
              </a:rPr>
            </a:br>
            <a:r>
              <a:rPr lang="de-DE" sz="2400" spc="-95" dirty="0">
                <a:cs typeface="Arial"/>
              </a:rPr>
              <a:t>Die ungekennzeichneten </a:t>
            </a:r>
            <a:br>
              <a:rPr lang="de-DE" sz="2400" spc="-95" dirty="0">
                <a:cs typeface="Arial"/>
              </a:rPr>
            </a:br>
            <a:r>
              <a:rPr lang="de-DE" sz="2400" spc="-95" dirty="0">
                <a:cs typeface="Arial"/>
              </a:rPr>
              <a:t>Stimmzettel und die </a:t>
            </a:r>
            <a:br>
              <a:rPr lang="de-DE" sz="2400" spc="-95" dirty="0">
                <a:cs typeface="Arial"/>
              </a:rPr>
            </a:br>
            <a:r>
              <a:rPr lang="de-DE" sz="2400" spc="-95" dirty="0">
                <a:cs typeface="Arial"/>
              </a:rPr>
              <a:t>leeren Stimmzettelumschläge.</a:t>
            </a:r>
          </a:p>
          <a:p>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29. Stapelbildung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23</a:t>
            </a:fld>
            <a:endParaRPr lang="de-DE" dirty="0"/>
          </a:p>
        </p:txBody>
      </p:sp>
      <p:pic>
        <p:nvPicPr>
          <p:cNvPr id="6" name="Grafik 5">
            <a:extLst>
              <a:ext uri="{FF2B5EF4-FFF2-40B4-BE49-F238E27FC236}">
                <a16:creationId xmlns:a16="http://schemas.microsoft.com/office/drawing/2014/main" id="{CEE48D4A-4BA0-44A9-B17F-9FDF292E2D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84" t="22147" r="23123" b="56096"/>
          <a:stretch/>
        </p:blipFill>
        <p:spPr>
          <a:xfrm>
            <a:off x="6908205" y="1193800"/>
            <a:ext cx="3405934" cy="1752600"/>
          </a:xfrm>
          <a:prstGeom prst="rect">
            <a:avLst/>
          </a:prstGeom>
        </p:spPr>
      </p:pic>
      <p:sp>
        <p:nvSpPr>
          <p:cNvPr id="8" name="object 6">
            <a:extLst>
              <a:ext uri="{FF2B5EF4-FFF2-40B4-BE49-F238E27FC236}">
                <a16:creationId xmlns:a16="http://schemas.microsoft.com/office/drawing/2014/main" id="{BB604414-3AED-4BCB-B970-CAB20DC5A089}"/>
              </a:ext>
            </a:extLst>
          </p:cNvPr>
          <p:cNvSpPr txBox="1"/>
          <p:nvPr/>
        </p:nvSpPr>
        <p:spPr>
          <a:xfrm>
            <a:off x="996950" y="3175000"/>
            <a:ext cx="9759950" cy="2369880"/>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d:</a:t>
            </a:r>
            <a:br>
              <a:rPr lang="de-DE" sz="2400" spc="-95" dirty="0">
                <a:cs typeface="Arial"/>
              </a:rPr>
            </a:br>
            <a:r>
              <a:rPr lang="de-DE" sz="2400" spc="-95" dirty="0">
                <a:cs typeface="Arial"/>
              </a:rPr>
              <a:t>Die Stimmzettelumschläge, die mehrere Stimmzettel enthalten.</a:t>
            </a:r>
          </a:p>
          <a:p>
            <a:pPr marL="893763" lvl="1" indent="-355600">
              <a:spcAft>
                <a:spcPts val="600"/>
              </a:spcAft>
              <a:buBlip>
                <a:blip r:embed="rId3"/>
              </a:buBlip>
              <a:tabLst>
                <a:tab pos="174625" algn="l"/>
                <a:tab pos="623888" algn="l"/>
              </a:tabLst>
            </a:pPr>
            <a:endParaRPr lang="de-DE" sz="2400" spc="-95" dirty="0">
              <a:cs typeface="Arial"/>
            </a:endParaRPr>
          </a:p>
          <a:p>
            <a:pPr marL="436563" indent="-355600">
              <a:spcAft>
                <a:spcPts val="600"/>
              </a:spcAft>
              <a:buBlip>
                <a:blip r:embed="rId3"/>
              </a:buBlip>
              <a:tabLst>
                <a:tab pos="174625" algn="l"/>
                <a:tab pos="623888" algn="l"/>
              </a:tabLst>
            </a:pPr>
            <a:r>
              <a:rPr lang="de-DE" sz="2400" spc="-95" dirty="0">
                <a:cs typeface="Arial"/>
              </a:rPr>
              <a:t>Stapel e:</a:t>
            </a:r>
            <a:br>
              <a:rPr lang="de-DE" sz="2400" spc="-95" dirty="0">
                <a:cs typeface="Arial"/>
              </a:rPr>
            </a:br>
            <a:r>
              <a:rPr lang="de-DE" sz="2400" spc="-95" dirty="0">
                <a:cs typeface="Arial"/>
              </a:rPr>
              <a:t>Alle übrigen Stimmzettelumschläge und Stimmzettel, </a:t>
            </a:r>
            <a:br>
              <a:rPr lang="de-DE" sz="2400" spc="-95" dirty="0">
                <a:cs typeface="Arial"/>
              </a:rPr>
            </a:br>
            <a:r>
              <a:rPr lang="de-DE" sz="2400" spc="-95" dirty="0">
                <a:cs typeface="Arial"/>
              </a:rPr>
              <a:t>die Anlass zu Bedenken geben.</a:t>
            </a:r>
          </a:p>
        </p:txBody>
      </p:sp>
      <p:pic>
        <p:nvPicPr>
          <p:cNvPr id="9" name="Grafik 8">
            <a:extLst>
              <a:ext uri="{FF2B5EF4-FFF2-40B4-BE49-F238E27FC236}">
                <a16:creationId xmlns:a16="http://schemas.microsoft.com/office/drawing/2014/main" id="{35A4C880-A091-4361-A30B-1409CBC90B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734" t="71141" r="24320" b="7718"/>
          <a:stretch/>
        </p:blipFill>
        <p:spPr>
          <a:xfrm>
            <a:off x="6975853" y="5308600"/>
            <a:ext cx="3338286" cy="1752600"/>
          </a:xfrm>
          <a:prstGeom prst="rect">
            <a:avLst/>
          </a:prstGeom>
        </p:spPr>
      </p:pic>
    </p:spTree>
    <p:extLst>
      <p:ext uri="{BB962C8B-B14F-4D97-AF65-F5344CB8AC3E}">
        <p14:creationId xmlns:p14="http://schemas.microsoft.com/office/powerpoint/2010/main" val="420361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bldLvl="5"/>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140142"/>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Sortierung zunächst nur nach Stimmzetteln mit </a:t>
            </a:r>
            <a:br>
              <a:rPr lang="de-DE" sz="2400" spc="-95" dirty="0">
                <a:cs typeface="Arial"/>
              </a:rPr>
            </a:br>
            <a:r>
              <a:rPr lang="de-DE" sz="2400" spc="-95" dirty="0">
                <a:cs typeface="Arial"/>
              </a:rPr>
              <a:t>zweifelsfrei gültigen Stimmabgaben (Stapel a und b) </a:t>
            </a:r>
            <a:br>
              <a:rPr lang="de-DE" sz="2400" spc="-95" dirty="0">
                <a:cs typeface="Arial"/>
              </a:rPr>
            </a:br>
            <a:r>
              <a:rPr lang="de-DE" sz="2400" spc="-95" dirty="0">
                <a:cs typeface="Arial"/>
              </a:rPr>
              <a:t>und ungekennzeichneten Stimmzetteln und </a:t>
            </a:r>
            <a:br>
              <a:rPr lang="de-DE" sz="2400" spc="-95" dirty="0">
                <a:cs typeface="Arial"/>
              </a:rPr>
            </a:br>
            <a:r>
              <a:rPr lang="de-DE" sz="2400" spc="-95" dirty="0">
                <a:cs typeface="Arial"/>
              </a:rPr>
              <a:t>leeren Stimmzettelumschlägen (Stapel c).</a:t>
            </a:r>
          </a:p>
          <a:p>
            <a:pPr marL="893763" lvl="1" indent="-355600">
              <a:spcAft>
                <a:spcPts val="600"/>
              </a:spcAft>
              <a:buBlip>
                <a:blip r:embed="rId3"/>
              </a:buBlip>
              <a:tabLst>
                <a:tab pos="174625" algn="l"/>
                <a:tab pos="623888" algn="l"/>
              </a:tabLst>
            </a:pPr>
            <a:r>
              <a:rPr lang="de-DE" sz="2400" spc="-95" dirty="0">
                <a:cs typeface="Arial"/>
              </a:rPr>
              <a:t>Alle anderen Stimmzettelumschläge und Stimmzettel </a:t>
            </a:r>
            <a:br>
              <a:rPr lang="de-DE" sz="2400" spc="-95" dirty="0">
                <a:cs typeface="Arial"/>
              </a:rPr>
            </a:br>
            <a:r>
              <a:rPr lang="de-DE" sz="2400" spc="-95" dirty="0">
                <a:cs typeface="Arial"/>
              </a:rPr>
              <a:t>geben Anlass zu Bedenken (Stapel d und e).</a:t>
            </a:r>
          </a:p>
          <a:p>
            <a:pPr marL="893763" lvl="1" indent="-355600">
              <a:spcAft>
                <a:spcPts val="600"/>
              </a:spcAft>
              <a:buBlip>
                <a:blip r:embed="rId3"/>
              </a:buBlip>
              <a:tabLst>
                <a:tab pos="174625" algn="l"/>
                <a:tab pos="623888" algn="l"/>
              </a:tabLst>
            </a:pPr>
            <a:r>
              <a:rPr lang="de-DE" sz="2400" spc="-95" dirty="0">
                <a:cs typeface="Arial"/>
              </a:rPr>
              <a:t>Auch die „eindeutig“ ungültigen Stimmzettel gehören </a:t>
            </a:r>
            <a:br>
              <a:rPr lang="de-DE" sz="2400" spc="-95" dirty="0">
                <a:cs typeface="Arial"/>
              </a:rPr>
            </a:br>
            <a:r>
              <a:rPr lang="de-DE" sz="2400" spc="-95" dirty="0">
                <a:cs typeface="Arial"/>
              </a:rPr>
              <a:t>zu den Stimmzetteln, die Anlass zu Bedenken geben </a:t>
            </a:r>
            <a:br>
              <a:rPr lang="de-DE" sz="2400" spc="-95" dirty="0">
                <a:cs typeface="Arial"/>
              </a:rPr>
            </a:br>
            <a:r>
              <a:rPr lang="de-DE" sz="2400" spc="-95" dirty="0">
                <a:cs typeface="Arial"/>
              </a:rPr>
              <a:t>(Ausnahme: ungekennzeichnete Stimmzettel).</a:t>
            </a:r>
          </a:p>
          <a:p>
            <a:pPr marL="893763" lvl="1" indent="-355600">
              <a:buBlip>
                <a:blip r:embed="rId3"/>
              </a:buBlip>
              <a:tabLst>
                <a:tab pos="174625" algn="l"/>
                <a:tab pos="623888" algn="l"/>
              </a:tabLst>
            </a:pPr>
            <a:r>
              <a:rPr lang="de-DE" sz="2400" spc="-95" dirty="0">
                <a:cs typeface="Arial"/>
              </a:rPr>
              <a:t>Es ist zu beachten, dass ein Stimmzettel erst dann als </a:t>
            </a:r>
            <a:br>
              <a:rPr lang="de-DE" sz="2400" spc="-95" dirty="0">
                <a:cs typeface="Arial"/>
              </a:rPr>
            </a:br>
            <a:r>
              <a:rPr lang="de-DE" sz="2400" spc="-95" dirty="0">
                <a:cs typeface="Arial"/>
              </a:rPr>
              <a:t>ungültig gewertet werden kann, wenn sich der </a:t>
            </a:r>
            <a:br>
              <a:rPr lang="de-DE" sz="2400" spc="-95" dirty="0">
                <a:cs typeface="Arial"/>
              </a:rPr>
            </a:br>
            <a:r>
              <a:rPr lang="de-DE" sz="2400" spc="-95" dirty="0">
                <a:cs typeface="Arial"/>
              </a:rPr>
              <a:t>Briefwahlvorstand mit dem Stimmzettel befasst und </a:t>
            </a:r>
            <a:br>
              <a:rPr lang="de-DE" sz="2400" spc="-95" dirty="0">
                <a:cs typeface="Arial"/>
              </a:rPr>
            </a:br>
            <a:r>
              <a:rPr lang="de-DE" sz="2400" spc="-95" dirty="0">
                <a:cs typeface="Arial"/>
              </a:rPr>
              <a:t>darüber entsprechend abgestimmt hat </a:t>
            </a:r>
          </a:p>
          <a:p>
            <a:pPr marL="893763" lvl="1" indent="-355600">
              <a:buBlip>
                <a:blip r:embed="rId3"/>
              </a:buBlip>
              <a:tabLst>
                <a:tab pos="174625" algn="l"/>
                <a:tab pos="623888" algn="l"/>
              </a:tabLst>
            </a:pPr>
            <a:r>
              <a:rPr lang="de-DE" sz="2400" spc="-95" dirty="0">
                <a:cs typeface="Arial"/>
              </a:rPr>
              <a:t>Bis zur Beschlussfassung über die Gültigkeit der </a:t>
            </a:r>
            <a:br>
              <a:rPr lang="de-DE" sz="2400" spc="-95" dirty="0">
                <a:cs typeface="Arial"/>
              </a:rPr>
            </a:br>
            <a:r>
              <a:rPr lang="de-DE" sz="2400" spc="-95" dirty="0">
                <a:cs typeface="Arial"/>
              </a:rPr>
              <a:t>Stimmzettelumschläge: Keine Stimmzettelentnahme </a:t>
            </a:r>
            <a:br>
              <a:rPr lang="de-DE" sz="2400" spc="-95" dirty="0">
                <a:cs typeface="Arial"/>
              </a:rPr>
            </a:br>
            <a:r>
              <a:rPr lang="de-DE" sz="2400" spc="-95" dirty="0">
                <a:cs typeface="Arial"/>
              </a:rPr>
              <a:t>	aus den Stimmzettelumschlägen.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30.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24</a:t>
            </a:fld>
            <a:endParaRPr lang="de-DE" dirty="0"/>
          </a:p>
        </p:txBody>
      </p:sp>
      <p:pic>
        <p:nvPicPr>
          <p:cNvPr id="8" name="Grafik 7">
            <a:extLst>
              <a:ext uri="{FF2B5EF4-FFF2-40B4-BE49-F238E27FC236}">
                <a16:creationId xmlns:a16="http://schemas.microsoft.com/office/drawing/2014/main" id="{FC1400F0-AED1-40D2-8ADF-59A1D8D8BE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24937" b="45973"/>
          <a:stretch/>
        </p:blipFill>
        <p:spPr>
          <a:xfrm>
            <a:off x="8235950" y="1022798"/>
            <a:ext cx="2197124" cy="1143000"/>
          </a:xfrm>
          <a:prstGeom prst="rect">
            <a:avLst/>
          </a:prstGeom>
        </p:spPr>
      </p:pic>
      <p:pic>
        <p:nvPicPr>
          <p:cNvPr id="9" name="Grafik 8">
            <a:extLst>
              <a:ext uri="{FF2B5EF4-FFF2-40B4-BE49-F238E27FC236}">
                <a16:creationId xmlns:a16="http://schemas.microsoft.com/office/drawing/2014/main" id="{937C3D4B-E10D-4E12-8E65-96E908A568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667" t="33221" r="25260" b="45449"/>
          <a:stretch/>
        </p:blipFill>
        <p:spPr>
          <a:xfrm>
            <a:off x="8282558" y="2198004"/>
            <a:ext cx="2139446" cy="1171809"/>
          </a:xfrm>
          <a:prstGeom prst="rect">
            <a:avLst/>
          </a:prstGeom>
        </p:spPr>
      </p:pic>
      <p:pic>
        <p:nvPicPr>
          <p:cNvPr id="10" name="Grafik 9">
            <a:extLst>
              <a:ext uri="{FF2B5EF4-FFF2-40B4-BE49-F238E27FC236}">
                <a16:creationId xmlns:a16="http://schemas.microsoft.com/office/drawing/2014/main" id="{0F0C6062-3E66-49FE-86C3-ADB02F4950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680" t="21812" r="22951" b="56041"/>
          <a:stretch/>
        </p:blipFill>
        <p:spPr>
          <a:xfrm>
            <a:off x="8264787" y="3345248"/>
            <a:ext cx="2265079" cy="1215408"/>
          </a:xfrm>
          <a:prstGeom prst="rect">
            <a:avLst/>
          </a:prstGeom>
        </p:spPr>
      </p:pic>
      <p:pic>
        <p:nvPicPr>
          <p:cNvPr id="11" name="Grafik 10">
            <a:extLst>
              <a:ext uri="{FF2B5EF4-FFF2-40B4-BE49-F238E27FC236}">
                <a16:creationId xmlns:a16="http://schemas.microsoft.com/office/drawing/2014/main" id="{590EA5A7-67AC-4FA0-81C0-EC4899D412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680" t="57047" r="24374" b="20805"/>
          <a:stretch/>
        </p:blipFill>
        <p:spPr>
          <a:xfrm>
            <a:off x="8307532" y="4537958"/>
            <a:ext cx="2179591" cy="1198775"/>
          </a:xfrm>
          <a:prstGeom prst="rect">
            <a:avLst/>
          </a:prstGeom>
        </p:spPr>
      </p:pic>
      <p:pic>
        <p:nvPicPr>
          <p:cNvPr id="12" name="Grafik 11">
            <a:extLst>
              <a:ext uri="{FF2B5EF4-FFF2-40B4-BE49-F238E27FC236}">
                <a16:creationId xmlns:a16="http://schemas.microsoft.com/office/drawing/2014/main" id="{2E4F3A41-9C24-42A7-83EA-606ADF5110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734" t="71141" r="24320" b="7718"/>
          <a:stretch/>
        </p:blipFill>
        <p:spPr>
          <a:xfrm>
            <a:off x="8317435" y="5753366"/>
            <a:ext cx="2213703" cy="1162194"/>
          </a:xfrm>
          <a:prstGeom prst="rect">
            <a:avLst/>
          </a:prstGeom>
        </p:spPr>
      </p:pic>
    </p:spTree>
    <p:extLst>
      <p:ext uri="{BB962C8B-B14F-4D97-AF65-F5344CB8AC3E}">
        <p14:creationId xmlns:p14="http://schemas.microsoft.com/office/powerpoint/2010/main" val="142325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739759"/>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Prüfen der Stimmzettel mit gültigen Stimmen </a:t>
            </a:r>
            <a:r>
              <a:rPr lang="de-DE" sz="2400" spc="-95" dirty="0">
                <a:solidFill>
                  <a:srgbClr val="FF0000"/>
                </a:solidFill>
                <a:cs typeface="Arial"/>
              </a:rPr>
              <a:t>(Stapel a)</a:t>
            </a:r>
          </a:p>
          <a:p>
            <a:pPr marL="893763" indent="-355600">
              <a:spcAft>
                <a:spcPts val="600"/>
              </a:spcAft>
              <a:buBlip>
                <a:blip r:embed="rId3"/>
              </a:buBlip>
              <a:tabLst>
                <a:tab pos="174625" algn="l"/>
                <a:tab pos="623888" algn="l"/>
              </a:tabLst>
            </a:pPr>
            <a:r>
              <a:rPr lang="de-DE" sz="2400" spc="-95" dirty="0">
                <a:cs typeface="Arial"/>
              </a:rPr>
              <a:t>Der Briefwahlvorsteher und sein Stellvertreter </a:t>
            </a:r>
            <a:br>
              <a:rPr lang="de-DE" sz="2400" spc="-95" dirty="0">
                <a:cs typeface="Arial"/>
              </a:rPr>
            </a:br>
            <a:r>
              <a:rPr lang="de-DE" sz="2400" spc="-95" dirty="0">
                <a:cs typeface="Arial"/>
              </a:rPr>
              <a:t>erhalten die nach Wahlvorschlägen getrennten </a:t>
            </a:r>
            <a:br>
              <a:rPr lang="de-DE" sz="2400" spc="-95" dirty="0">
                <a:cs typeface="Arial"/>
              </a:rPr>
            </a:br>
            <a:r>
              <a:rPr lang="de-DE" sz="2400" spc="-95" dirty="0">
                <a:cs typeface="Arial"/>
              </a:rPr>
              <a:t>Stapel in der Reihenfolge der Landeslisten.</a:t>
            </a:r>
          </a:p>
          <a:p>
            <a:pPr marL="893763" lvl="1" indent="-355600">
              <a:buBlip>
                <a:blip r:embed="rId3"/>
              </a:buBlip>
              <a:tabLst>
                <a:tab pos="174625" algn="l"/>
                <a:tab pos="623888" algn="l"/>
              </a:tabLst>
            </a:pPr>
            <a:r>
              <a:rPr lang="de-DE" sz="2400" spc="-95" dirty="0">
                <a:cs typeface="Arial"/>
              </a:rPr>
              <a:t>Sie prüfen, ob auf den Stimmzetteln eines jeden </a:t>
            </a:r>
            <a:br>
              <a:rPr lang="de-DE" sz="2400" spc="-95" dirty="0">
                <a:cs typeface="Arial"/>
              </a:rPr>
            </a:br>
            <a:r>
              <a:rPr lang="de-DE" sz="2400" spc="-95" dirty="0">
                <a:cs typeface="Arial"/>
              </a:rPr>
              <a:t>Stapels die gleichen Wahlvorschläge gekennzeichnet </a:t>
            </a:r>
            <a:br>
              <a:rPr lang="de-DE" sz="2400" spc="-95" dirty="0">
                <a:cs typeface="Arial"/>
              </a:rPr>
            </a:br>
            <a:r>
              <a:rPr lang="de-DE" sz="2400" spc="-95" dirty="0">
                <a:cs typeface="Arial"/>
              </a:rPr>
              <a:t>sind und sagen zu jedem Stapel laut an, für welchen </a:t>
            </a:r>
            <a:br>
              <a:rPr lang="de-DE" sz="2400" spc="-95" dirty="0">
                <a:cs typeface="Arial"/>
              </a:rPr>
            </a:br>
            <a:r>
              <a:rPr lang="de-DE" sz="2400" spc="-95" dirty="0">
                <a:cs typeface="Arial"/>
              </a:rPr>
              <a:t>Wahlvorschlag die Stimme vergeben wurde.</a:t>
            </a: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Gibt dabei ein Stimmzettel Anlass zu Bedenken, </a:t>
            </a:r>
            <a:br>
              <a:rPr lang="de-DE" sz="2400" spc="-95" dirty="0">
                <a:cs typeface="Arial"/>
              </a:rPr>
            </a:br>
            <a:r>
              <a:rPr lang="de-DE" sz="2400" spc="-95" dirty="0">
                <a:cs typeface="Arial"/>
              </a:rPr>
              <a:t>kommt er zu dem ausgesonderten Stapel (Stapel 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30.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25</a:t>
            </a:fld>
            <a:endParaRPr lang="de-DE" dirty="0"/>
          </a:p>
        </p:txBody>
      </p:sp>
      <p:pic>
        <p:nvPicPr>
          <p:cNvPr id="11" name="Grafik 10">
            <a:extLst>
              <a:ext uri="{FF2B5EF4-FFF2-40B4-BE49-F238E27FC236}">
                <a16:creationId xmlns:a16="http://schemas.microsoft.com/office/drawing/2014/main" id="{2CFAF6A4-DF6E-433E-BC40-A6274D7470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734" t="71141" r="24320" b="7718"/>
          <a:stretch/>
        </p:blipFill>
        <p:spPr>
          <a:xfrm>
            <a:off x="8227660" y="4895446"/>
            <a:ext cx="2213703" cy="1162194"/>
          </a:xfrm>
          <a:prstGeom prst="rect">
            <a:avLst/>
          </a:prstGeom>
        </p:spPr>
      </p:pic>
      <p:pic>
        <p:nvPicPr>
          <p:cNvPr id="12" name="Grafik 11">
            <a:extLst>
              <a:ext uri="{FF2B5EF4-FFF2-40B4-BE49-F238E27FC236}">
                <a16:creationId xmlns:a16="http://schemas.microsoft.com/office/drawing/2014/main" id="{18BE4C87-65B2-4E9D-BDC9-702766C7FA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07" t="33221" r="1769" b="4362"/>
          <a:stretch/>
        </p:blipFill>
        <p:spPr>
          <a:xfrm>
            <a:off x="7473950" y="1188720"/>
            <a:ext cx="2899656" cy="3326219"/>
          </a:xfrm>
          <a:prstGeom prst="rect">
            <a:avLst/>
          </a:prstGeom>
        </p:spPr>
      </p:pic>
    </p:spTree>
    <p:extLst>
      <p:ext uri="{BB962C8B-B14F-4D97-AF65-F5344CB8AC3E}">
        <p14:creationId xmlns:p14="http://schemas.microsoft.com/office/powerpoint/2010/main" val="42550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924151"/>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Prüfen der leeren Stimmzettelumschläge und </a:t>
            </a:r>
            <a:br>
              <a:rPr lang="de-DE" sz="2400" spc="-95" dirty="0">
                <a:cs typeface="Arial"/>
              </a:rPr>
            </a:br>
            <a:r>
              <a:rPr lang="de-DE" sz="2400" spc="-95" dirty="0">
                <a:cs typeface="Arial"/>
              </a:rPr>
              <a:t>der ungekennzeichneten Stimmzettel </a:t>
            </a:r>
            <a:r>
              <a:rPr lang="de-DE" sz="2400" spc="-95" dirty="0">
                <a:solidFill>
                  <a:srgbClr val="FF0000"/>
                </a:solidFill>
                <a:cs typeface="Arial"/>
              </a:rPr>
              <a:t>(Stapel c)</a:t>
            </a:r>
          </a:p>
          <a:p>
            <a:pPr marL="893763" lvl="1" indent="-355600">
              <a:spcAft>
                <a:spcPts val="600"/>
              </a:spcAft>
              <a:buBlip>
                <a:blip r:embed="rId3"/>
              </a:buBlip>
              <a:tabLst>
                <a:tab pos="174625" algn="l"/>
                <a:tab pos="623888" algn="l"/>
              </a:tabLst>
            </a:pPr>
            <a:r>
              <a:rPr lang="de-DE" sz="2400" spc="-95" dirty="0">
                <a:cs typeface="Arial"/>
              </a:rPr>
              <a:t>Der Briefwahlvorsteher erhält den Stapel c.</a:t>
            </a:r>
          </a:p>
          <a:p>
            <a:pPr marL="893763" lvl="1" indent="-355600">
              <a:spcAft>
                <a:spcPts val="600"/>
              </a:spcAft>
              <a:buBlip>
                <a:blip r:embed="rId3"/>
              </a:buBlip>
              <a:tabLst>
                <a:tab pos="174625" algn="l"/>
                <a:tab pos="623888" algn="l"/>
              </a:tabLst>
            </a:pPr>
            <a:r>
              <a:rPr lang="de-DE" sz="2400" spc="-95" dirty="0">
                <a:cs typeface="Arial"/>
              </a:rPr>
              <a:t>Er prüft jeden Stimmzettelumschlag und </a:t>
            </a:r>
            <a:br>
              <a:rPr lang="de-DE" sz="2400" spc="-95" dirty="0">
                <a:cs typeface="Arial"/>
              </a:rPr>
            </a:br>
            <a:r>
              <a:rPr lang="de-DE" sz="2400" spc="-95" dirty="0">
                <a:cs typeface="Arial"/>
              </a:rPr>
              <a:t>jeden Stimmzettel und sagt dann an, </a:t>
            </a:r>
            <a:br>
              <a:rPr lang="de-DE" sz="2400" spc="-95" dirty="0">
                <a:cs typeface="Arial"/>
              </a:rPr>
            </a:br>
            <a:r>
              <a:rPr lang="de-DE" sz="2400" spc="-95" dirty="0">
                <a:cs typeface="Arial"/>
              </a:rPr>
              <a:t>dass beide Stimmen (Erst- und Zweitstimme) </a:t>
            </a:r>
            <a:br>
              <a:rPr lang="de-DE" sz="2400" spc="-95" dirty="0">
                <a:cs typeface="Arial"/>
              </a:rPr>
            </a:br>
            <a:r>
              <a:rPr lang="de-DE" sz="2400" spc="-95" dirty="0">
                <a:cs typeface="Arial"/>
              </a:rPr>
              <a:t>ungültig sind.</a:t>
            </a:r>
          </a:p>
          <a:p>
            <a:pPr marL="893763" lvl="1" indent="-355600">
              <a:spcAft>
                <a:spcPts val="600"/>
              </a:spcAft>
              <a:buBlip>
                <a:blip r:embed="rId3"/>
              </a:buBlip>
              <a:tabLst>
                <a:tab pos="174625" algn="l"/>
                <a:tab pos="623888" algn="l"/>
              </a:tabLst>
            </a:pPr>
            <a:r>
              <a:rPr lang="de-DE" sz="2400" spc="-95" dirty="0">
                <a:cs typeface="Arial"/>
              </a:rPr>
              <a:t>Über diese ungekennzeichneten Stimmzettel </a:t>
            </a:r>
            <a:br>
              <a:rPr lang="de-DE" sz="2400" spc="-95" dirty="0">
                <a:cs typeface="Arial"/>
              </a:rPr>
            </a:br>
            <a:r>
              <a:rPr lang="de-DE" sz="2400" spc="-95" dirty="0">
                <a:cs typeface="Arial"/>
              </a:rPr>
              <a:t>und die leeren Stimmzettelumschläge muss </a:t>
            </a:r>
            <a:br>
              <a:rPr lang="de-DE" sz="2400" spc="-95" dirty="0">
                <a:cs typeface="Arial"/>
              </a:rPr>
            </a:br>
            <a:r>
              <a:rPr lang="de-DE" sz="2400" spc="-95" dirty="0">
                <a:cs typeface="Arial"/>
              </a:rPr>
              <a:t>der Briefwahlvorstand </a:t>
            </a:r>
            <a:r>
              <a:rPr lang="de-DE" sz="2400" b="1" spc="-95" dirty="0">
                <a:cs typeface="Arial"/>
              </a:rPr>
              <a:t>keinen Beschluss </a:t>
            </a:r>
            <a:r>
              <a:rPr lang="de-DE" sz="2400" spc="-95" dirty="0">
                <a:cs typeface="Arial"/>
              </a:rPr>
              <a:t>fassen.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30.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26</a:t>
            </a:fld>
            <a:endParaRPr lang="de-DE" dirty="0"/>
          </a:p>
        </p:txBody>
      </p:sp>
      <p:pic>
        <p:nvPicPr>
          <p:cNvPr id="6" name="Grafik 5">
            <a:extLst>
              <a:ext uri="{FF2B5EF4-FFF2-40B4-BE49-F238E27FC236}">
                <a16:creationId xmlns:a16="http://schemas.microsoft.com/office/drawing/2014/main" id="{7EB9F08D-2F96-46F0-ADD6-84D4B428DD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80" t="21812" r="22951" b="56041"/>
          <a:stretch/>
        </p:blipFill>
        <p:spPr>
          <a:xfrm>
            <a:off x="6940550" y="3928616"/>
            <a:ext cx="3392396" cy="1820309"/>
          </a:xfrm>
          <a:prstGeom prst="rect">
            <a:avLst/>
          </a:prstGeom>
        </p:spPr>
      </p:pic>
      <p:pic>
        <p:nvPicPr>
          <p:cNvPr id="2" name="Grafik 1">
            <a:extLst>
              <a:ext uri="{FF2B5EF4-FFF2-40B4-BE49-F238E27FC236}">
                <a16:creationId xmlns:a16="http://schemas.microsoft.com/office/drawing/2014/main" id="{0AD1EDA2-27AF-9744-8ED9-5F77BDDE3116}"/>
              </a:ext>
            </a:extLst>
          </p:cNvPr>
          <p:cNvPicPr>
            <a:picLocks noChangeAspect="1"/>
          </p:cNvPicPr>
          <p:nvPr/>
        </p:nvPicPr>
        <p:blipFill>
          <a:blip r:embed="rId6"/>
          <a:stretch>
            <a:fillRect/>
          </a:stretch>
        </p:blipFill>
        <p:spPr>
          <a:xfrm>
            <a:off x="6774258" y="1071645"/>
            <a:ext cx="3724979" cy="2712955"/>
          </a:xfrm>
          <a:prstGeom prst="rect">
            <a:avLst/>
          </a:prstGeom>
        </p:spPr>
      </p:pic>
    </p:spTree>
    <p:extLst>
      <p:ext uri="{BB962C8B-B14F-4D97-AF65-F5344CB8AC3E}">
        <p14:creationId xmlns:p14="http://schemas.microsoft.com/office/powerpoint/2010/main" val="107622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10854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Zählung der gültigen Stimmen aus Stapel a und </a:t>
            </a:r>
            <a:br>
              <a:rPr lang="de-DE" sz="2400" spc="-95" dirty="0">
                <a:cs typeface="Arial"/>
              </a:rPr>
            </a:br>
            <a:r>
              <a:rPr lang="de-DE" sz="2400" spc="-95" dirty="0">
                <a:cs typeface="Arial"/>
              </a:rPr>
              <a:t>der ungültigen Stimmen aus Stapel c:</a:t>
            </a:r>
          </a:p>
          <a:p>
            <a:pPr marL="893763" lvl="1" indent="-355600">
              <a:spcAft>
                <a:spcPts val="600"/>
              </a:spcAft>
              <a:buBlip>
                <a:blip r:embed="rId3"/>
              </a:buBlip>
              <a:tabLst>
                <a:tab pos="174625" algn="l"/>
                <a:tab pos="623888" algn="l"/>
              </a:tabLst>
            </a:pPr>
            <a:r>
              <a:rPr lang="de-DE" sz="2400" spc="-95" dirty="0">
                <a:cs typeface="Arial"/>
              </a:rPr>
              <a:t>Die Stapel a und c werden von je zwei Beisitzern </a:t>
            </a:r>
            <a:br>
              <a:rPr lang="de-DE" sz="2400" spc="-95" dirty="0">
                <a:cs typeface="Arial"/>
              </a:rPr>
            </a:br>
            <a:r>
              <a:rPr lang="de-DE" sz="2400" spc="-95" dirty="0">
                <a:cs typeface="Arial"/>
              </a:rPr>
              <a:t>unter gegenseitiger Kontrolle durchgezählt.</a:t>
            </a:r>
          </a:p>
          <a:p>
            <a:pPr marL="893763" lvl="1" indent="-355600">
              <a:spcAft>
                <a:spcPts val="600"/>
              </a:spcAft>
              <a:buBlip>
                <a:blip r:embed="rId3"/>
              </a:buBlip>
              <a:tabLst>
                <a:tab pos="174625" algn="l"/>
                <a:tab pos="623888" algn="l"/>
              </a:tabLst>
            </a:pPr>
            <a:r>
              <a:rPr lang="de-DE" sz="2400" spc="-95" dirty="0">
                <a:cs typeface="Arial"/>
              </a:rPr>
              <a:t>Die ermittelten Zahlen sind die abgegebenen </a:t>
            </a:r>
            <a:br>
              <a:rPr lang="de-DE" sz="2400" spc="-95" dirty="0">
                <a:cs typeface="Arial"/>
              </a:rPr>
            </a:br>
            <a:r>
              <a:rPr lang="de-DE" sz="2400" spc="-95" dirty="0">
                <a:cs typeface="Arial"/>
              </a:rPr>
              <a:t>gültigen Erst- und Zweitstimmen sowie die </a:t>
            </a:r>
            <a:br>
              <a:rPr lang="de-DE" sz="2400" spc="-95" dirty="0">
                <a:cs typeface="Arial"/>
              </a:rPr>
            </a:br>
            <a:r>
              <a:rPr lang="de-DE" sz="2400" spc="-95" dirty="0">
                <a:cs typeface="Arial"/>
              </a:rPr>
              <a:t>ungültigen, da leeren Stimmzettelumschläge und die </a:t>
            </a:r>
            <a:br>
              <a:rPr lang="de-DE" sz="2400" spc="-95" dirty="0">
                <a:cs typeface="Arial"/>
              </a:rPr>
            </a:br>
            <a:r>
              <a:rPr lang="de-DE" sz="2400" spc="-95" dirty="0">
                <a:cs typeface="Arial"/>
              </a:rPr>
              <a:t>nicht gekennzeichneten Erst- und Zweitstimmen.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31. Vorbereitung und Zählen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27</a:t>
            </a:fld>
            <a:endParaRPr lang="de-DE" dirty="0"/>
          </a:p>
        </p:txBody>
      </p:sp>
      <p:pic>
        <p:nvPicPr>
          <p:cNvPr id="6" name="Grafik 5">
            <a:extLst>
              <a:ext uri="{FF2B5EF4-FFF2-40B4-BE49-F238E27FC236}">
                <a16:creationId xmlns:a16="http://schemas.microsoft.com/office/drawing/2014/main" id="{F59F499D-6F64-47A7-B38D-D255AF3C39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07" t="33221" r="24937" b="45973"/>
          <a:stretch/>
        </p:blipFill>
        <p:spPr>
          <a:xfrm>
            <a:off x="7854950" y="1022798"/>
            <a:ext cx="2578124" cy="1341206"/>
          </a:xfrm>
          <a:prstGeom prst="rect">
            <a:avLst/>
          </a:prstGeom>
        </p:spPr>
      </p:pic>
      <p:pic>
        <p:nvPicPr>
          <p:cNvPr id="8" name="Grafik 7">
            <a:extLst>
              <a:ext uri="{FF2B5EF4-FFF2-40B4-BE49-F238E27FC236}">
                <a16:creationId xmlns:a16="http://schemas.microsoft.com/office/drawing/2014/main" id="{3C26FDA9-6FCE-4543-B8B1-E5F8CC02B9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680" t="21812" r="22951" b="56041"/>
          <a:stretch/>
        </p:blipFill>
        <p:spPr>
          <a:xfrm>
            <a:off x="7854950" y="2432608"/>
            <a:ext cx="2557498" cy="1372316"/>
          </a:xfrm>
          <a:prstGeom prst="rect">
            <a:avLst/>
          </a:prstGeom>
        </p:spPr>
      </p:pic>
    </p:spTree>
    <p:extLst>
      <p:ext uri="{BB962C8B-B14F-4D97-AF65-F5344CB8AC3E}">
        <p14:creationId xmlns:p14="http://schemas.microsoft.com/office/powerpoint/2010/main" val="374675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262432"/>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Eintrag der ermittelten Stimmenzahlen in Abschnitt 4 der Briefwahlniederschrift als </a:t>
            </a:r>
            <a:br>
              <a:rPr lang="de-DE" sz="2400" spc="-95" dirty="0">
                <a:cs typeface="Arial"/>
              </a:rPr>
            </a:br>
            <a:r>
              <a:rPr lang="de-DE" sz="2400" spc="-95" dirty="0">
                <a:cs typeface="Arial"/>
              </a:rPr>
              <a:t>Zwischensumme I „Spalte ZS I”</a:t>
            </a:r>
          </a:p>
          <a:p>
            <a:pPr marL="893763" lvl="1" indent="-355600">
              <a:spcAft>
                <a:spcPts val="600"/>
              </a:spcAft>
              <a:buBlip>
                <a:blip r:embed="rId3"/>
              </a:buBlip>
              <a:tabLst>
                <a:tab pos="174625" algn="l"/>
                <a:tab pos="623888" algn="l"/>
              </a:tabLst>
            </a:pPr>
            <a:r>
              <a:rPr lang="de-DE" sz="2400" spc="-95" dirty="0">
                <a:cs typeface="Arial"/>
              </a:rPr>
              <a:t>Gültige Erststimmen: </a:t>
            </a:r>
            <a:br>
              <a:rPr lang="de-DE" sz="2400" spc="-95" dirty="0">
                <a:cs typeface="Arial"/>
              </a:rPr>
            </a:br>
            <a:r>
              <a:rPr lang="de-DE" sz="2400" spc="-95" dirty="0">
                <a:cs typeface="Arial"/>
              </a:rPr>
              <a:t>D1 , D2 , ..., usw.</a:t>
            </a:r>
          </a:p>
          <a:p>
            <a:pPr marL="893763" lvl="1" indent="-355600">
              <a:spcAft>
                <a:spcPts val="600"/>
              </a:spcAft>
              <a:buBlip>
                <a:blip r:embed="rId3"/>
              </a:buBlip>
              <a:tabLst>
                <a:tab pos="174625" algn="l"/>
                <a:tab pos="623888" algn="l"/>
              </a:tabLst>
            </a:pPr>
            <a:r>
              <a:rPr lang="de-DE" sz="2400" spc="-95" dirty="0">
                <a:cs typeface="Arial"/>
              </a:rPr>
              <a:t>Gültige Zweitstimmen: </a:t>
            </a:r>
            <a:br>
              <a:rPr lang="de-DE" sz="2400" spc="-95" dirty="0">
                <a:cs typeface="Arial"/>
              </a:rPr>
            </a:br>
            <a:r>
              <a:rPr lang="de-DE" sz="2400" spc="-95" dirty="0">
                <a:cs typeface="Arial"/>
              </a:rPr>
              <a:t>F1 , F2 , ..., usw.</a:t>
            </a:r>
          </a:p>
          <a:p>
            <a:pPr marL="893763" lvl="1" indent="-355600">
              <a:spcAft>
                <a:spcPts val="600"/>
              </a:spcAft>
              <a:buBlip>
                <a:blip r:embed="rId3"/>
              </a:buBlip>
              <a:tabLst>
                <a:tab pos="174625" algn="l"/>
                <a:tab pos="623888" algn="l"/>
              </a:tabLst>
            </a:pPr>
            <a:r>
              <a:rPr lang="de-DE" sz="2400" spc="-95" dirty="0">
                <a:cs typeface="Arial"/>
              </a:rPr>
              <a:t>Ungültige Erststimmen: C</a:t>
            </a:r>
          </a:p>
          <a:p>
            <a:pPr marL="893763" lvl="1" indent="-355600">
              <a:spcAft>
                <a:spcPts val="600"/>
              </a:spcAft>
              <a:buBlip>
                <a:blip r:embed="rId3"/>
              </a:buBlip>
              <a:tabLst>
                <a:tab pos="174625" algn="l"/>
                <a:tab pos="623888" algn="l"/>
              </a:tabLst>
            </a:pPr>
            <a:r>
              <a:rPr lang="de-DE" sz="2400" spc="-95" dirty="0">
                <a:cs typeface="Arial"/>
              </a:rPr>
              <a:t>Ungültige Zweitstimmen: 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31. Eintragen der Stimmen aus Stapel a und c</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28</a:t>
            </a:fld>
            <a:endParaRPr lang="de-DE" dirty="0"/>
          </a:p>
        </p:txBody>
      </p:sp>
      <p:pic>
        <p:nvPicPr>
          <p:cNvPr id="4" name="Grafik 3">
            <a:extLst>
              <a:ext uri="{FF2B5EF4-FFF2-40B4-BE49-F238E27FC236}">
                <a16:creationId xmlns:a16="http://schemas.microsoft.com/office/drawing/2014/main" id="{2A048095-0907-4AA9-AA6C-4D2EDBD102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8" t="32319" r="3020" b="3690"/>
          <a:stretch/>
        </p:blipFill>
        <p:spPr>
          <a:xfrm>
            <a:off x="5062221" y="1705985"/>
            <a:ext cx="5278588" cy="5500493"/>
          </a:xfrm>
          <a:prstGeom prst="rect">
            <a:avLst/>
          </a:prstGeom>
        </p:spPr>
      </p:pic>
      <p:sp>
        <p:nvSpPr>
          <p:cNvPr id="6" name="Rechteck 5">
            <a:extLst>
              <a:ext uri="{FF2B5EF4-FFF2-40B4-BE49-F238E27FC236}">
                <a16:creationId xmlns:a16="http://schemas.microsoft.com/office/drawing/2014/main" id="{CE61126A-4609-4F36-9D12-CDBE6994ABE6}"/>
              </a:ext>
            </a:extLst>
          </p:cNvPr>
          <p:cNvSpPr/>
          <p:nvPr/>
        </p:nvSpPr>
        <p:spPr>
          <a:xfrm>
            <a:off x="7687545" y="2946400"/>
            <a:ext cx="624605"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26DCF984-25EE-4ECA-9BC3-7FC97F218D27}"/>
              </a:ext>
            </a:extLst>
          </p:cNvPr>
          <p:cNvSpPr/>
          <p:nvPr/>
        </p:nvSpPr>
        <p:spPr>
          <a:xfrm>
            <a:off x="7687545" y="5696647"/>
            <a:ext cx="624605"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9" name="Rechteck 8">
            <a:extLst>
              <a:ext uri="{FF2B5EF4-FFF2-40B4-BE49-F238E27FC236}">
                <a16:creationId xmlns:a16="http://schemas.microsoft.com/office/drawing/2014/main" id="{32A028EB-637A-46D5-A8F1-B64FD622A816}"/>
              </a:ext>
            </a:extLst>
          </p:cNvPr>
          <p:cNvSpPr/>
          <p:nvPr/>
        </p:nvSpPr>
        <p:spPr>
          <a:xfrm>
            <a:off x="7682465" y="2291616"/>
            <a:ext cx="624605" cy="502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0" name="Rechteck 9">
            <a:extLst>
              <a:ext uri="{FF2B5EF4-FFF2-40B4-BE49-F238E27FC236}">
                <a16:creationId xmlns:a16="http://schemas.microsoft.com/office/drawing/2014/main" id="{A6B09C56-3770-498B-AB96-2A2897EBA0D1}"/>
              </a:ext>
            </a:extLst>
          </p:cNvPr>
          <p:cNvSpPr/>
          <p:nvPr/>
        </p:nvSpPr>
        <p:spPr>
          <a:xfrm>
            <a:off x="7682465" y="5036156"/>
            <a:ext cx="624605" cy="502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03468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6"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139595"/>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Stapel b</a:t>
            </a:r>
          </a:p>
          <a:p>
            <a:pPr marL="893763" lvl="1" indent="-355600">
              <a:spcAft>
                <a:spcPts val="600"/>
              </a:spcAft>
              <a:buBlip>
                <a:blip r:embed="rId3"/>
              </a:buBlip>
              <a:tabLst>
                <a:tab pos="174625" algn="l"/>
                <a:tab pos="623888" algn="l"/>
              </a:tabLst>
            </a:pPr>
            <a:r>
              <a:rPr lang="de-DE" sz="2400" spc="-95" dirty="0">
                <a:cs typeface="Arial"/>
              </a:rPr>
              <a:t>d.h., abgegebene </a:t>
            </a:r>
            <a:br>
              <a:rPr lang="de-DE" sz="2400" spc="-95" dirty="0">
                <a:cs typeface="Arial"/>
              </a:rPr>
            </a:br>
            <a:r>
              <a:rPr lang="de-DE" sz="2400" spc="-95" dirty="0">
                <a:cs typeface="Arial"/>
              </a:rPr>
              <a:t>Erst- und Zweitstimme </a:t>
            </a:r>
            <a:br>
              <a:rPr lang="de-DE" sz="2400" spc="-95" dirty="0">
                <a:cs typeface="Arial"/>
              </a:rPr>
            </a:br>
            <a:r>
              <a:rPr lang="de-DE" sz="2400" spc="-95" dirty="0">
                <a:cs typeface="Arial"/>
              </a:rPr>
              <a:t>für einen Bewerber und </a:t>
            </a:r>
            <a:br>
              <a:rPr lang="de-DE" sz="2400" spc="-95" dirty="0">
                <a:cs typeface="Arial"/>
              </a:rPr>
            </a:br>
            <a:r>
              <a:rPr lang="de-DE" sz="2400" spc="-95" dirty="0">
                <a:cs typeface="Arial"/>
              </a:rPr>
              <a:t>eine Landesliste </a:t>
            </a:r>
            <a:br>
              <a:rPr lang="de-DE" sz="2400" spc="-95" dirty="0">
                <a:cs typeface="Arial"/>
              </a:rPr>
            </a:br>
            <a:r>
              <a:rPr lang="de-DE" sz="2400" spc="-95" dirty="0">
                <a:cs typeface="Arial"/>
              </a:rPr>
              <a:t>verschiedener Parteien, </a:t>
            </a:r>
            <a:br>
              <a:rPr lang="de-DE" sz="2400" spc="-95" dirty="0">
                <a:cs typeface="Arial"/>
              </a:rPr>
            </a:br>
            <a:r>
              <a:rPr lang="de-DE" sz="2400" spc="-95" dirty="0">
                <a:cs typeface="Arial"/>
              </a:rPr>
              <a:t>bzw. nur die Erst- oder </a:t>
            </a:r>
            <a:br>
              <a:rPr lang="de-DE" sz="2400" spc="-95" dirty="0">
                <a:cs typeface="Arial"/>
              </a:rPr>
            </a:br>
            <a:r>
              <a:rPr lang="de-DE" sz="2400" spc="-95" dirty="0">
                <a:cs typeface="Arial"/>
              </a:rPr>
              <a:t>nur die Zweitstimme </a:t>
            </a:r>
            <a:br>
              <a:rPr lang="de-DE" sz="2400" spc="-95" dirty="0">
                <a:cs typeface="Arial"/>
              </a:rPr>
            </a:br>
            <a:r>
              <a:rPr lang="de-DE" sz="2400" spc="-95" dirty="0">
                <a:cs typeface="Arial"/>
              </a:rPr>
              <a:t>jeweils gültig und </a:t>
            </a:r>
            <a:br>
              <a:rPr lang="de-DE" sz="2400" spc="-95" dirty="0">
                <a:cs typeface="Arial"/>
              </a:rPr>
            </a:br>
            <a:r>
              <a:rPr lang="de-DE" sz="2400" spc="-95" dirty="0">
                <a:cs typeface="Arial"/>
              </a:rPr>
              <a:t>die andere Stimme </a:t>
            </a:r>
            <a:br>
              <a:rPr lang="de-DE" sz="2400" spc="-95" dirty="0">
                <a:cs typeface="Arial"/>
              </a:rPr>
            </a:br>
            <a:r>
              <a:rPr lang="de-DE" sz="2400" spc="-95" dirty="0">
                <a:cs typeface="Arial"/>
              </a:rPr>
              <a:t>nicht abgegeben.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32. Ordnen und Zählen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29</a:t>
            </a:fld>
            <a:endParaRPr lang="de-DE" dirty="0"/>
          </a:p>
        </p:txBody>
      </p:sp>
      <p:pic>
        <p:nvPicPr>
          <p:cNvPr id="6" name="Grafik 5">
            <a:extLst>
              <a:ext uri="{FF2B5EF4-FFF2-40B4-BE49-F238E27FC236}">
                <a16:creationId xmlns:a16="http://schemas.microsoft.com/office/drawing/2014/main" id="{28DB22E3-8A73-4E3C-9562-0620D8D555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931" t="33068" r="1769" b="3508"/>
          <a:stretch/>
        </p:blipFill>
        <p:spPr>
          <a:xfrm>
            <a:off x="5137678" y="1193800"/>
            <a:ext cx="5208211" cy="5965768"/>
          </a:xfrm>
          <a:prstGeom prst="rect">
            <a:avLst/>
          </a:prstGeom>
        </p:spPr>
      </p:pic>
    </p:spTree>
    <p:extLst>
      <p:ext uri="{BB962C8B-B14F-4D97-AF65-F5344CB8AC3E}">
        <p14:creationId xmlns:p14="http://schemas.microsoft.com/office/powerpoint/2010/main" val="146912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latin typeface="+mj-lt"/>
              </a:rPr>
              <a:t>1. Allgemeines</a:t>
            </a:r>
            <a:endParaRPr dirty="0">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a:t>
            </a:fld>
            <a:endParaRPr lang="de-DE" dirty="0"/>
          </a:p>
        </p:txBody>
      </p:sp>
      <p:sp>
        <p:nvSpPr>
          <p:cNvPr id="6" name="object 6"/>
          <p:cNvSpPr txBox="1"/>
          <p:nvPr/>
        </p:nvSpPr>
        <p:spPr>
          <a:xfrm>
            <a:off x="615950" y="1117600"/>
            <a:ext cx="9698189" cy="3877985"/>
          </a:xfrm>
          <a:prstGeom prst="rect">
            <a:avLst/>
          </a:prstGeom>
        </p:spPr>
        <p:txBody>
          <a:bodyPr vert="horz" wrap="square" lIns="0" tIns="0" rIns="0" bIns="0" rtlCol="0">
            <a:spAutoFit/>
          </a:bodyPr>
          <a:lstStyle/>
          <a:p>
            <a:pPr marL="355600" indent="-342900">
              <a:lnSpc>
                <a:spcPct val="100000"/>
              </a:lnSpc>
              <a:spcAft>
                <a:spcPts val="1200"/>
              </a:spcAft>
              <a:buBlip>
                <a:blip r:embed="rId4"/>
              </a:buBlip>
            </a:pPr>
            <a:r>
              <a:rPr lang="de-DE" sz="2400" spc="-95" dirty="0">
                <a:cs typeface="Arial"/>
              </a:rPr>
              <a:t>Erreichbarkeit der Gemeindeverwaltung (Wahlteam, Meldeamt)</a:t>
            </a:r>
          </a:p>
          <a:p>
            <a:pPr marL="355600" indent="-342900">
              <a:lnSpc>
                <a:spcPct val="100000"/>
              </a:lnSpc>
              <a:spcAft>
                <a:spcPts val="1200"/>
              </a:spcAft>
              <a:buBlip>
                <a:blip r:embed="rId4"/>
              </a:buBlip>
            </a:pPr>
            <a:r>
              <a:rPr lang="de-DE" sz="2400" spc="-95" dirty="0">
                <a:cs typeface="Arial"/>
              </a:rPr>
              <a:t>Wahlkreis</a:t>
            </a:r>
          </a:p>
          <a:p>
            <a:pPr marL="355600" indent="-342900">
              <a:lnSpc>
                <a:spcPct val="100000"/>
              </a:lnSpc>
              <a:spcAft>
                <a:spcPts val="1200"/>
              </a:spcAft>
              <a:buBlip>
                <a:blip r:embed="rId4"/>
              </a:buBlip>
            </a:pPr>
            <a:r>
              <a:rPr lang="de-DE" sz="2400" spc="-95" dirty="0">
                <a:cs typeface="Arial"/>
              </a:rPr>
              <a:t>Wahlbezirke</a:t>
            </a:r>
          </a:p>
          <a:p>
            <a:pPr marL="893763" lvl="1" indent="-355600">
              <a:spcAft>
                <a:spcPts val="1200"/>
              </a:spcAft>
              <a:buBlip>
                <a:blip r:embed="rId4"/>
              </a:buBlip>
            </a:pPr>
            <a:r>
              <a:rPr lang="de-DE" sz="2400" spc="-95" dirty="0">
                <a:cs typeface="Arial"/>
              </a:rPr>
              <a:t>Allgemeine Wahlbezirke</a:t>
            </a:r>
          </a:p>
          <a:p>
            <a:pPr marL="893763" lvl="1" indent="-355600">
              <a:spcAft>
                <a:spcPts val="1200"/>
              </a:spcAft>
              <a:buBlip>
                <a:blip r:embed="rId4"/>
              </a:buBlip>
            </a:pPr>
            <a:r>
              <a:rPr lang="de-DE" sz="2400" spc="-95" dirty="0">
                <a:cs typeface="Arial"/>
              </a:rPr>
              <a:t>Briefwahlbezirke</a:t>
            </a:r>
          </a:p>
          <a:p>
            <a:pPr marL="893763" lvl="1" indent="-355600">
              <a:spcAft>
                <a:spcPts val="1200"/>
              </a:spcAft>
              <a:buBlip>
                <a:blip r:embed="rId4"/>
              </a:buBlip>
            </a:pPr>
            <a:r>
              <a:rPr lang="de-DE" sz="2400" spc="-95" dirty="0">
                <a:cs typeface="Arial"/>
              </a:rPr>
              <a:t>Sonderwahlbezirke / beweglicher Wahlvorstand</a:t>
            </a:r>
          </a:p>
          <a:p>
            <a:pPr marL="355600" indent="-342900">
              <a:spcAft>
                <a:spcPts val="1200"/>
              </a:spcAft>
              <a:buBlip>
                <a:blip r:embed="rId4"/>
              </a:buBlip>
            </a:pPr>
            <a:r>
              <a:rPr lang="de-DE" sz="2400" spc="-95" dirty="0">
                <a:cs typeface="Arial"/>
              </a:rPr>
              <a:t>Ausstattung der Auszählungsräume </a:t>
            </a:r>
            <a:br>
              <a:rPr lang="de-DE" sz="2400" spc="-95" dirty="0">
                <a:cs typeface="Arial"/>
              </a:rPr>
            </a:br>
            <a:r>
              <a:rPr lang="de-DE" sz="2400" spc="-95" dirty="0">
                <a:cs typeface="Arial"/>
              </a:rPr>
              <a:t>(Tische und Stühle, Wahlurnen, sonst. Unterlagen)</a:t>
            </a:r>
          </a:p>
        </p:txBody>
      </p:sp>
    </p:spTree>
    <p:extLst>
      <p:ext uri="{BB962C8B-B14F-4D97-AF65-F5344CB8AC3E}">
        <p14:creationId xmlns:p14="http://schemas.microsoft.com/office/powerpoint/2010/main" val="72509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1" y="1193800"/>
            <a:ext cx="6934199" cy="5032147"/>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Ordnen und Zählen nach Zweitstimmen:</a:t>
            </a:r>
          </a:p>
          <a:p>
            <a:pPr marL="893763" lvl="1" indent="-355600">
              <a:spcAft>
                <a:spcPts val="600"/>
              </a:spcAft>
              <a:buBlip>
                <a:blip r:embed="rId3"/>
              </a:buBlip>
              <a:tabLst>
                <a:tab pos="174625" algn="l"/>
                <a:tab pos="623888" algn="l"/>
              </a:tabLst>
            </a:pPr>
            <a:r>
              <a:rPr lang="de-DE" sz="2400" spc="-95" dirty="0">
                <a:cs typeface="Arial"/>
              </a:rPr>
              <a:t>Der Briefwahlvorsteher ordnet die Stimmzettel </a:t>
            </a:r>
            <a:br>
              <a:rPr lang="de-DE" sz="2400" spc="-95" dirty="0">
                <a:cs typeface="Arial"/>
              </a:rPr>
            </a:br>
            <a:r>
              <a:rPr lang="de-DE" sz="2400" spc="-95" dirty="0">
                <a:cs typeface="Arial"/>
              </a:rPr>
              <a:t>von Stapel b getrennt nach abgegebenen </a:t>
            </a:r>
            <a:br>
              <a:rPr lang="de-DE" sz="2400" spc="-95" dirty="0">
                <a:cs typeface="Arial"/>
              </a:rPr>
            </a:br>
            <a:r>
              <a:rPr lang="de-DE" sz="2400" spc="-95" dirty="0">
                <a:cs typeface="Arial"/>
              </a:rPr>
              <a:t>Zweitstimmen für die einzelnen Landeslisten.</a:t>
            </a:r>
          </a:p>
          <a:p>
            <a:pPr marL="893763" lvl="1" indent="-355600">
              <a:spcAft>
                <a:spcPts val="600"/>
              </a:spcAft>
              <a:buBlip>
                <a:blip r:embed="rId3"/>
              </a:buBlip>
              <a:tabLst>
                <a:tab pos="174625" algn="l"/>
                <a:tab pos="623888" algn="l"/>
              </a:tabLst>
            </a:pPr>
            <a:r>
              <a:rPr lang="de-DE" sz="2400" spc="-95" dirty="0">
                <a:cs typeface="Arial"/>
              </a:rPr>
              <a:t>Eigener Stapel für die Stimmzettel, </a:t>
            </a:r>
            <a:br>
              <a:rPr lang="de-DE" sz="2400" spc="-95" dirty="0">
                <a:cs typeface="Arial"/>
              </a:rPr>
            </a:br>
            <a:r>
              <a:rPr lang="de-DE" sz="2400" spc="-95" dirty="0">
                <a:cs typeface="Arial"/>
              </a:rPr>
              <a:t>auf denen nur eine Erststimme und </a:t>
            </a:r>
            <a:br>
              <a:rPr lang="de-DE" sz="2400" spc="-95" dirty="0">
                <a:cs typeface="Arial"/>
              </a:rPr>
            </a:br>
            <a:r>
              <a:rPr lang="de-DE" sz="2400" spc="-95" dirty="0">
                <a:cs typeface="Arial"/>
              </a:rPr>
              <a:t>keine Zweitstimme abgegeben worden ist. </a:t>
            </a:r>
            <a:br>
              <a:rPr lang="de-DE" sz="2400" spc="-95" dirty="0">
                <a:cs typeface="Arial"/>
              </a:rPr>
            </a:br>
            <a:r>
              <a:rPr lang="de-DE" sz="2400" spc="-95" dirty="0">
                <a:cs typeface="Arial"/>
              </a:rPr>
              <a:t>Stimmzettel, die Anlass zu Bedenken </a:t>
            </a:r>
            <a:br>
              <a:rPr lang="de-DE" sz="2400" spc="-95" dirty="0">
                <a:cs typeface="Arial"/>
              </a:rPr>
            </a:br>
            <a:r>
              <a:rPr lang="de-DE" sz="2400" spc="-95" dirty="0">
                <a:cs typeface="Arial"/>
              </a:rPr>
              <a:t>geben, kommen zum Stapel e. </a:t>
            </a:r>
          </a:p>
          <a:p>
            <a:pPr marL="893763" lvl="1" indent="-355600">
              <a:spcAft>
                <a:spcPts val="600"/>
              </a:spcAft>
              <a:buBlip>
                <a:blip r:embed="rId3"/>
              </a:buBlip>
              <a:tabLst>
                <a:tab pos="174625" algn="l"/>
                <a:tab pos="623888" algn="l"/>
              </a:tabLst>
            </a:pPr>
            <a:r>
              <a:rPr lang="de-DE" sz="2400" spc="-95" dirty="0">
                <a:cs typeface="Arial"/>
              </a:rPr>
              <a:t>Während der Stapelbildung liest der </a:t>
            </a:r>
            <a:br>
              <a:rPr lang="de-DE" sz="2400" spc="-95" dirty="0">
                <a:cs typeface="Arial"/>
              </a:rPr>
            </a:br>
            <a:r>
              <a:rPr lang="de-DE" sz="2400" spc="-95" dirty="0">
                <a:cs typeface="Arial"/>
              </a:rPr>
              <a:t>Briefwahlvorsteher bei jedem Stimmzettel </a:t>
            </a:r>
            <a:br>
              <a:rPr lang="de-DE" sz="2400" spc="-95" dirty="0">
                <a:cs typeface="Arial"/>
              </a:rPr>
            </a:br>
            <a:r>
              <a:rPr lang="de-DE" sz="2400" spc="-95" dirty="0">
                <a:cs typeface="Arial"/>
              </a:rPr>
              <a:t>laut vor, für welche Landesliste </a:t>
            </a:r>
            <a:br>
              <a:rPr lang="de-DE" sz="2400" spc="-95" dirty="0">
                <a:cs typeface="Arial"/>
              </a:rPr>
            </a:br>
            <a:r>
              <a:rPr lang="de-DE" sz="2400" spc="-95" dirty="0">
                <a:cs typeface="Arial"/>
              </a:rPr>
              <a:t>die Zweitstimme abgegeben worden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32. Ordnen und Zählen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30</a:t>
            </a:fld>
            <a:endParaRPr lang="de-DE" dirty="0"/>
          </a:p>
        </p:txBody>
      </p:sp>
      <p:pic>
        <p:nvPicPr>
          <p:cNvPr id="8" name="Grafik 7">
            <a:extLst>
              <a:ext uri="{FF2B5EF4-FFF2-40B4-BE49-F238E27FC236}">
                <a16:creationId xmlns:a16="http://schemas.microsoft.com/office/drawing/2014/main" id="{B58EC03A-CEDD-4DE4-AD20-0F9E8EA0E5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818" t="75611" r="1769" b="3508"/>
          <a:stretch/>
        </p:blipFill>
        <p:spPr>
          <a:xfrm>
            <a:off x="8068065" y="4191882"/>
            <a:ext cx="2414739" cy="1286698"/>
          </a:xfrm>
          <a:prstGeom prst="rect">
            <a:avLst/>
          </a:prstGeom>
        </p:spPr>
      </p:pic>
      <p:pic>
        <p:nvPicPr>
          <p:cNvPr id="9" name="Grafik 8">
            <a:extLst>
              <a:ext uri="{FF2B5EF4-FFF2-40B4-BE49-F238E27FC236}">
                <a16:creationId xmlns:a16="http://schemas.microsoft.com/office/drawing/2014/main" id="{AEB4C8BD-8C74-4524-9E4C-96FE9F0BCD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931" t="33068" r="25861" b="45911"/>
          <a:stretch/>
        </p:blipFill>
        <p:spPr>
          <a:xfrm>
            <a:off x="8040155" y="2695823"/>
            <a:ext cx="2362200" cy="1295400"/>
          </a:xfrm>
          <a:prstGeom prst="rect">
            <a:avLst/>
          </a:prstGeom>
        </p:spPr>
      </p:pic>
      <p:grpSp>
        <p:nvGrpSpPr>
          <p:cNvPr id="2" name="Gruppieren 1">
            <a:extLst>
              <a:ext uri="{FF2B5EF4-FFF2-40B4-BE49-F238E27FC236}">
                <a16:creationId xmlns:a16="http://schemas.microsoft.com/office/drawing/2014/main" id="{34117B0E-A40D-40F8-AFA6-1587C5F09410}"/>
              </a:ext>
            </a:extLst>
          </p:cNvPr>
          <p:cNvGrpSpPr/>
          <p:nvPr/>
        </p:nvGrpSpPr>
        <p:grpSpPr>
          <a:xfrm>
            <a:off x="7987616" y="1208466"/>
            <a:ext cx="2414739" cy="1286698"/>
            <a:chOff x="8007350" y="4413010"/>
            <a:chExt cx="2414739" cy="1286698"/>
          </a:xfrm>
        </p:grpSpPr>
        <p:pic>
          <p:nvPicPr>
            <p:cNvPr id="10" name="Grafik 9">
              <a:extLst>
                <a:ext uri="{FF2B5EF4-FFF2-40B4-BE49-F238E27FC236}">
                  <a16:creationId xmlns:a16="http://schemas.microsoft.com/office/drawing/2014/main" id="{500BC7C2-34AB-4C35-BE13-95514D4A27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007350" y="4413010"/>
              <a:ext cx="2414739" cy="1286698"/>
            </a:xfrm>
            <a:prstGeom prst="rect">
              <a:avLst/>
            </a:prstGeom>
          </p:spPr>
        </p:pic>
        <p:pic>
          <p:nvPicPr>
            <p:cNvPr id="11" name="Grafik 10">
              <a:extLst>
                <a:ext uri="{FF2B5EF4-FFF2-40B4-BE49-F238E27FC236}">
                  <a16:creationId xmlns:a16="http://schemas.microsoft.com/office/drawing/2014/main" id="{07278280-9B3D-4340-B636-F1C4B80F22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160" t="44119" r="48594" b="53408"/>
            <a:stretch/>
          </p:blipFill>
          <p:spPr>
            <a:xfrm>
              <a:off x="9136800" y="4870800"/>
              <a:ext cx="228600" cy="152400"/>
            </a:xfrm>
            <a:prstGeom prst="rect">
              <a:avLst/>
            </a:prstGeom>
          </p:spPr>
        </p:pic>
      </p:grpSp>
      <p:pic>
        <p:nvPicPr>
          <p:cNvPr id="13" name="Grafik 12">
            <a:extLst>
              <a:ext uri="{FF2B5EF4-FFF2-40B4-BE49-F238E27FC236}">
                <a16:creationId xmlns:a16="http://schemas.microsoft.com/office/drawing/2014/main" id="{FB9AC344-A36F-4F93-B2E2-550CA85C6A2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038621" y="5679239"/>
            <a:ext cx="2414739" cy="1286698"/>
          </a:xfrm>
          <a:prstGeom prst="rect">
            <a:avLst/>
          </a:prstGeom>
        </p:spPr>
      </p:pic>
    </p:spTree>
    <p:extLst>
      <p:ext uri="{BB962C8B-B14F-4D97-AF65-F5344CB8AC3E}">
        <p14:creationId xmlns:p14="http://schemas.microsoft.com/office/powerpoint/2010/main" val="12108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47842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Ordnen und Zählen nach Zweitstimmen: </a:t>
            </a:r>
            <a:r>
              <a:rPr lang="de-DE" sz="2400" spc="-95" dirty="0">
                <a:solidFill>
                  <a:schemeClr val="bg1">
                    <a:lumMod val="50000"/>
                  </a:schemeClr>
                </a:solidFill>
                <a:cs typeface="Arial"/>
              </a:rPr>
              <a:t>(</a:t>
            </a:r>
            <a:r>
              <a:rPr lang="de-DE" sz="2400" i="1" spc="-95" dirty="0">
                <a:solidFill>
                  <a:schemeClr val="bg1">
                    <a:lumMod val="50000"/>
                  </a:schemeClr>
                </a:solidFill>
                <a:cs typeface="Arial"/>
              </a:rPr>
              <a:t>Fortsetzung</a:t>
            </a:r>
            <a:r>
              <a:rPr lang="de-DE" sz="2400" spc="-95" dirty="0">
                <a:solidFill>
                  <a:schemeClr val="bg1">
                    <a:lumMod val="50000"/>
                  </a:schemeClr>
                </a:solidFill>
                <a:cs typeface="Arial"/>
              </a:rPr>
              <a:t>)</a:t>
            </a:r>
          </a:p>
          <a:p>
            <a:pPr marL="893763" lvl="1" indent="-355600">
              <a:spcAft>
                <a:spcPts val="600"/>
              </a:spcAft>
              <a:buBlip>
                <a:blip r:embed="rId3"/>
              </a:buBlip>
              <a:tabLst>
                <a:tab pos="174625" algn="l"/>
                <a:tab pos="623888" algn="l"/>
              </a:tabLst>
            </a:pPr>
            <a:r>
              <a:rPr lang="de-DE" sz="2400" spc="-95" dirty="0">
                <a:cs typeface="Arial"/>
              </a:rPr>
              <a:t>Bei den Stimmzetteln, auf denen </a:t>
            </a:r>
            <a:br>
              <a:rPr lang="de-DE" sz="2400" spc="-95" dirty="0">
                <a:cs typeface="Arial"/>
              </a:rPr>
            </a:br>
            <a:r>
              <a:rPr lang="de-DE" sz="2400" spc="-95" dirty="0">
                <a:cs typeface="Arial"/>
              </a:rPr>
              <a:t>nur die Erststimme abgegeben worden ist, </a:t>
            </a:r>
            <a:br>
              <a:rPr lang="de-DE" sz="2400" spc="-95" dirty="0">
                <a:cs typeface="Arial"/>
              </a:rPr>
            </a:br>
            <a:r>
              <a:rPr lang="de-DE" sz="2400" spc="-95" dirty="0">
                <a:cs typeface="Arial"/>
              </a:rPr>
              <a:t>ist die nicht abgegebene Zweitstimme ungültig.</a:t>
            </a:r>
          </a:p>
          <a:p>
            <a:pPr marL="893763" lvl="1" indent="-355600">
              <a:spcAft>
                <a:spcPts val="600"/>
              </a:spcAft>
              <a:buBlip>
                <a:blip r:embed="rId3"/>
              </a:buBlip>
              <a:tabLst>
                <a:tab pos="174625" algn="l"/>
                <a:tab pos="623888" algn="l"/>
              </a:tabLst>
            </a:pPr>
            <a:r>
              <a:rPr lang="de-DE" sz="2400" spc="-95" dirty="0">
                <a:cs typeface="Arial"/>
              </a:rPr>
              <a:t>Je zwei Beisitzer zählen dann die gebildeten Stapel </a:t>
            </a:r>
            <a:br>
              <a:rPr lang="de-DE" sz="2400" spc="-95" dirty="0">
                <a:cs typeface="Arial"/>
              </a:rPr>
            </a:br>
            <a:r>
              <a:rPr lang="de-DE" sz="2400" spc="-95" dirty="0">
                <a:cs typeface="Arial"/>
              </a:rPr>
              <a:t>durch und ermitteln die Zahl der für die einzelnen </a:t>
            </a:r>
            <a:br>
              <a:rPr lang="de-DE" sz="2400" spc="-95" dirty="0">
                <a:cs typeface="Arial"/>
              </a:rPr>
            </a:br>
            <a:r>
              <a:rPr lang="de-DE" sz="2400" spc="-95" dirty="0">
                <a:cs typeface="Arial"/>
              </a:rPr>
              <a:t>Landeslisten gültig abgegebenen Zweitstimmen </a:t>
            </a:r>
            <a:br>
              <a:rPr lang="de-DE" sz="2400" spc="-95" dirty="0">
                <a:cs typeface="Arial"/>
              </a:rPr>
            </a:br>
            <a:r>
              <a:rPr lang="de-DE" sz="2400" spc="-95" dirty="0">
                <a:cs typeface="Arial"/>
              </a:rPr>
              <a:t>sowie die Zahl der ungültigen Zweitstimmen.</a:t>
            </a:r>
          </a:p>
          <a:p>
            <a:pPr marL="893763" lvl="1" indent="-355600">
              <a:spcAft>
                <a:spcPts val="600"/>
              </a:spcAft>
              <a:buBlip>
                <a:blip r:embed="rId3"/>
              </a:buBlip>
              <a:tabLst>
                <a:tab pos="174625" algn="l"/>
                <a:tab pos="623888" algn="l"/>
              </a:tabLst>
            </a:pPr>
            <a:r>
              <a:rPr lang="de-DE" sz="2400" spc="-95" dirty="0">
                <a:cs typeface="Arial"/>
              </a:rPr>
              <a:t>Stimmen die Zählungen für die einzelnen Stapel </a:t>
            </a:r>
            <a:br>
              <a:rPr lang="de-DE" sz="2400" spc="-95" dirty="0">
                <a:cs typeface="Arial"/>
              </a:rPr>
            </a:br>
            <a:r>
              <a:rPr lang="de-DE" sz="2400" spc="-95" dirty="0">
                <a:cs typeface="Arial"/>
              </a:rPr>
              <a:t>nicht überein, ist der Zählvorgang erneut </a:t>
            </a:r>
            <a:br>
              <a:rPr lang="de-DE" sz="2400" spc="-95" dirty="0">
                <a:cs typeface="Arial"/>
              </a:rPr>
            </a:br>
            <a:r>
              <a:rPr lang="de-DE" sz="2400" spc="-95" dirty="0">
                <a:cs typeface="Arial"/>
              </a:rPr>
              <a:t>bis zur Übereinstimmung zu wiederholen.</a:t>
            </a:r>
          </a:p>
          <a:p>
            <a:pPr marL="893763" lvl="1" indent="-355600">
              <a:spcAft>
                <a:spcPts val="600"/>
              </a:spcAft>
              <a:buBlip>
                <a:blip r:embed="rId3"/>
              </a:buBlip>
              <a:tabLst>
                <a:tab pos="174625" algn="l"/>
                <a:tab pos="623888" algn="l"/>
              </a:tabLst>
            </a:pPr>
            <a:r>
              <a:rPr lang="de-DE" sz="2400" spc="-95" dirty="0">
                <a:cs typeface="Arial"/>
              </a:rPr>
              <a:t>Es ist darauf zu achten, dass auf den Stimmzetteln </a:t>
            </a:r>
            <a:br>
              <a:rPr lang="de-DE" sz="2400" spc="-95" dirty="0">
                <a:cs typeface="Arial"/>
              </a:rPr>
            </a:br>
            <a:r>
              <a:rPr lang="de-DE" sz="2400" spc="-95" dirty="0">
                <a:cs typeface="Arial"/>
              </a:rPr>
              <a:t>weder Bemerkungen noch Hinweise für die </a:t>
            </a:r>
            <a:br>
              <a:rPr lang="de-DE" sz="2400" spc="-95" dirty="0">
                <a:cs typeface="Arial"/>
              </a:rPr>
            </a:br>
            <a:r>
              <a:rPr lang="de-DE" sz="2400" spc="-95" dirty="0">
                <a:cs typeface="Arial"/>
              </a:rPr>
              <a:t>Auswertung angebracht werden dürfen!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32. Ordnen und Zählen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31</a:t>
            </a:fld>
            <a:endParaRPr lang="de-DE" dirty="0"/>
          </a:p>
        </p:txBody>
      </p:sp>
      <p:pic>
        <p:nvPicPr>
          <p:cNvPr id="8" name="Grafik 7">
            <a:extLst>
              <a:ext uri="{FF2B5EF4-FFF2-40B4-BE49-F238E27FC236}">
                <a16:creationId xmlns:a16="http://schemas.microsoft.com/office/drawing/2014/main" id="{C42606E1-B258-412E-A831-F23080610B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818" t="75611" r="1769" b="3508"/>
          <a:stretch/>
        </p:blipFill>
        <p:spPr>
          <a:xfrm>
            <a:off x="7967149" y="5656224"/>
            <a:ext cx="2414739" cy="1286698"/>
          </a:xfrm>
          <a:prstGeom prst="rect">
            <a:avLst/>
          </a:prstGeom>
        </p:spPr>
      </p:pic>
      <p:pic>
        <p:nvPicPr>
          <p:cNvPr id="9" name="Grafik 8">
            <a:extLst>
              <a:ext uri="{FF2B5EF4-FFF2-40B4-BE49-F238E27FC236}">
                <a16:creationId xmlns:a16="http://schemas.microsoft.com/office/drawing/2014/main" id="{922D071C-DEE4-4C06-AA95-4A67A73ADC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931" t="33068" r="25861" b="45911"/>
          <a:stretch/>
        </p:blipFill>
        <p:spPr>
          <a:xfrm>
            <a:off x="7939239" y="4160165"/>
            <a:ext cx="2362200" cy="1295400"/>
          </a:xfrm>
          <a:prstGeom prst="rect">
            <a:avLst/>
          </a:prstGeom>
        </p:spPr>
      </p:pic>
      <p:grpSp>
        <p:nvGrpSpPr>
          <p:cNvPr id="10" name="Gruppieren 9">
            <a:extLst>
              <a:ext uri="{FF2B5EF4-FFF2-40B4-BE49-F238E27FC236}">
                <a16:creationId xmlns:a16="http://schemas.microsoft.com/office/drawing/2014/main" id="{EFCD19B3-ECCC-4584-959D-BDD4FF083C68}"/>
              </a:ext>
            </a:extLst>
          </p:cNvPr>
          <p:cNvGrpSpPr/>
          <p:nvPr/>
        </p:nvGrpSpPr>
        <p:grpSpPr>
          <a:xfrm>
            <a:off x="7886700" y="2672808"/>
            <a:ext cx="2414739" cy="1286698"/>
            <a:chOff x="8007350" y="4413010"/>
            <a:chExt cx="2414739" cy="1286698"/>
          </a:xfrm>
        </p:grpSpPr>
        <p:pic>
          <p:nvPicPr>
            <p:cNvPr id="11" name="Grafik 10">
              <a:extLst>
                <a:ext uri="{FF2B5EF4-FFF2-40B4-BE49-F238E27FC236}">
                  <a16:creationId xmlns:a16="http://schemas.microsoft.com/office/drawing/2014/main" id="{497463C9-0951-4766-875B-FA633FD4A7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8007350" y="4413010"/>
              <a:ext cx="2414739" cy="1286698"/>
            </a:xfrm>
            <a:prstGeom prst="rect">
              <a:avLst/>
            </a:prstGeom>
          </p:spPr>
        </p:pic>
        <p:pic>
          <p:nvPicPr>
            <p:cNvPr id="12" name="Grafik 11">
              <a:extLst>
                <a:ext uri="{FF2B5EF4-FFF2-40B4-BE49-F238E27FC236}">
                  <a16:creationId xmlns:a16="http://schemas.microsoft.com/office/drawing/2014/main" id="{C9C2CAA7-7379-4420-956F-5884EB6822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160" t="44119" r="48594" b="53408"/>
            <a:stretch/>
          </p:blipFill>
          <p:spPr>
            <a:xfrm>
              <a:off x="9136800" y="4870800"/>
              <a:ext cx="228600" cy="152400"/>
            </a:xfrm>
            <a:prstGeom prst="rect">
              <a:avLst/>
            </a:prstGeom>
          </p:spPr>
        </p:pic>
      </p:grpSp>
      <p:pic>
        <p:nvPicPr>
          <p:cNvPr id="13" name="Grafik 12">
            <a:extLst>
              <a:ext uri="{FF2B5EF4-FFF2-40B4-BE49-F238E27FC236}">
                <a16:creationId xmlns:a16="http://schemas.microsoft.com/office/drawing/2014/main" id="{07C9FD21-2021-4C24-BC5F-80D73EC27CD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725" t="54924" r="12862" b="24195"/>
          <a:stretch/>
        </p:blipFill>
        <p:spPr>
          <a:xfrm>
            <a:off x="7937500" y="1181100"/>
            <a:ext cx="2414739" cy="1286698"/>
          </a:xfrm>
          <a:prstGeom prst="rect">
            <a:avLst/>
          </a:prstGeom>
        </p:spPr>
      </p:pic>
    </p:spTree>
    <p:extLst>
      <p:ext uri="{BB962C8B-B14F-4D97-AF65-F5344CB8AC3E}">
        <p14:creationId xmlns:p14="http://schemas.microsoft.com/office/powerpoint/2010/main" val="424378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446824"/>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Eintragen der Zwischensumme II in die Briefwahlniederschrift:</a:t>
            </a:r>
          </a:p>
          <a:p>
            <a:pPr marL="893763" lvl="1" indent="-355600">
              <a:spcAft>
                <a:spcPts val="600"/>
              </a:spcAft>
              <a:buBlip>
                <a:blip r:embed="rId3"/>
              </a:buBlip>
              <a:tabLst>
                <a:tab pos="174625" algn="l"/>
                <a:tab pos="623888" algn="l"/>
              </a:tabLst>
            </a:pPr>
            <a:r>
              <a:rPr lang="de-DE" sz="2400" spc="-95" dirty="0">
                <a:cs typeface="Arial"/>
              </a:rPr>
              <a:t>Eintrag der ermittelten Stimmenzahlen in Abschnitt 4 der Briefwahlniederschrift als Zwischensumme II „Spalte ZS II”</a:t>
            </a:r>
          </a:p>
          <a:p>
            <a:pPr marL="1350963" lvl="2" indent="-355600">
              <a:spcAft>
                <a:spcPts val="600"/>
              </a:spcAft>
              <a:buBlip>
                <a:blip r:embed="rId3"/>
              </a:buBlip>
              <a:tabLst>
                <a:tab pos="174625" algn="l"/>
                <a:tab pos="623888" algn="l"/>
              </a:tabLst>
            </a:pPr>
            <a:r>
              <a:rPr lang="de-DE" sz="2400" spc="-95" dirty="0">
                <a:cs typeface="Arial"/>
              </a:rPr>
              <a:t>Gültige Zweitstimmen: </a:t>
            </a:r>
            <a:br>
              <a:rPr lang="de-DE" sz="2400" spc="-95" dirty="0">
                <a:cs typeface="Arial"/>
              </a:rPr>
            </a:br>
            <a:r>
              <a:rPr lang="de-DE" sz="2400" spc="-95" dirty="0">
                <a:cs typeface="Arial"/>
              </a:rPr>
              <a:t>F1 , F2 , ..., usw.</a:t>
            </a:r>
          </a:p>
          <a:p>
            <a:pPr marL="1350963" lvl="2" indent="-355600">
              <a:spcAft>
                <a:spcPts val="600"/>
              </a:spcAft>
              <a:buBlip>
                <a:blip r:embed="rId3"/>
              </a:buBlip>
              <a:tabLst>
                <a:tab pos="174625" algn="l"/>
                <a:tab pos="623888" algn="l"/>
              </a:tabLst>
            </a:pPr>
            <a:r>
              <a:rPr lang="de-DE" sz="2400" spc="-95" dirty="0">
                <a:cs typeface="Arial"/>
              </a:rPr>
              <a:t>Ungültige Zweitstimmen: E</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33. Eintragen Stimmen Stapel b - Zweitstimmen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32</a:t>
            </a:fld>
            <a:endParaRPr lang="de-DE" dirty="0"/>
          </a:p>
        </p:txBody>
      </p:sp>
      <p:pic>
        <p:nvPicPr>
          <p:cNvPr id="4" name="Grafik 3">
            <a:extLst>
              <a:ext uri="{FF2B5EF4-FFF2-40B4-BE49-F238E27FC236}">
                <a16:creationId xmlns:a16="http://schemas.microsoft.com/office/drawing/2014/main" id="{D528CF9D-30FF-4CB4-BB5B-A42A0E496D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8" t="31879" r="1596" b="3691"/>
          <a:stretch/>
        </p:blipFill>
        <p:spPr>
          <a:xfrm>
            <a:off x="5721350" y="2340997"/>
            <a:ext cx="4724401" cy="4876800"/>
          </a:xfrm>
          <a:prstGeom prst="rect">
            <a:avLst/>
          </a:prstGeom>
        </p:spPr>
      </p:pic>
      <p:sp>
        <p:nvSpPr>
          <p:cNvPr id="2" name="Rechteck 1">
            <a:extLst>
              <a:ext uri="{FF2B5EF4-FFF2-40B4-BE49-F238E27FC236}">
                <a16:creationId xmlns:a16="http://schemas.microsoft.com/office/drawing/2014/main" id="{97892ED0-654C-41EE-BBCC-CE0FC0AF2897}"/>
              </a:ext>
            </a:extLst>
          </p:cNvPr>
          <p:cNvSpPr/>
          <p:nvPr/>
        </p:nvSpPr>
        <p:spPr>
          <a:xfrm>
            <a:off x="8464550" y="5842000"/>
            <a:ext cx="685800" cy="990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00D4673E-F2C4-4478-9927-3624FA6FFC0B}"/>
              </a:ext>
            </a:extLst>
          </p:cNvPr>
          <p:cNvSpPr/>
          <p:nvPr/>
        </p:nvSpPr>
        <p:spPr>
          <a:xfrm>
            <a:off x="8464550" y="5274697"/>
            <a:ext cx="685800" cy="4953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1481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2"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34. Ordnen und Zählen Stapel b - Erststimmen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33</a:t>
            </a:fld>
            <a:endParaRPr lang="de-DE" dirty="0"/>
          </a:p>
        </p:txBody>
      </p:sp>
      <p:pic>
        <p:nvPicPr>
          <p:cNvPr id="8" name="Grafik 7">
            <a:extLst>
              <a:ext uri="{FF2B5EF4-FFF2-40B4-BE49-F238E27FC236}">
                <a16:creationId xmlns:a16="http://schemas.microsoft.com/office/drawing/2014/main" id="{8ADDEF39-B633-4C81-AB98-13460F6023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31" t="33068" r="25861" b="45911"/>
          <a:stretch/>
        </p:blipFill>
        <p:spPr>
          <a:xfrm>
            <a:off x="7716614" y="1074384"/>
            <a:ext cx="2362200" cy="1295400"/>
          </a:xfrm>
          <a:prstGeom prst="rect">
            <a:avLst/>
          </a:prstGeom>
        </p:spPr>
      </p:pic>
      <p:pic>
        <p:nvPicPr>
          <p:cNvPr id="11" name="Grafik 10">
            <a:extLst>
              <a:ext uri="{FF2B5EF4-FFF2-40B4-BE49-F238E27FC236}">
                <a16:creationId xmlns:a16="http://schemas.microsoft.com/office/drawing/2014/main" id="{CDB62827-9294-4DC3-9082-C5A1C82683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60" t="44119" r="48594" b="53408"/>
          <a:stretch/>
        </p:blipFill>
        <p:spPr>
          <a:xfrm>
            <a:off x="9016150" y="3130598"/>
            <a:ext cx="228600" cy="152400"/>
          </a:xfrm>
          <a:prstGeom prst="rect">
            <a:avLst/>
          </a:prstGeom>
        </p:spPr>
      </p:pic>
      <p:pic>
        <p:nvPicPr>
          <p:cNvPr id="12" name="Grafik 11">
            <a:extLst>
              <a:ext uri="{FF2B5EF4-FFF2-40B4-BE49-F238E27FC236}">
                <a16:creationId xmlns:a16="http://schemas.microsoft.com/office/drawing/2014/main" id="{11AD83CF-9D45-4333-AB10-BFBE713402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725" t="54924" r="12862" b="24195"/>
          <a:stretch/>
        </p:blipFill>
        <p:spPr>
          <a:xfrm>
            <a:off x="8254203" y="2032000"/>
            <a:ext cx="2414739" cy="1286698"/>
          </a:xfrm>
          <a:prstGeom prst="rect">
            <a:avLst/>
          </a:prstGeom>
        </p:spPr>
      </p:pic>
      <p:grpSp>
        <p:nvGrpSpPr>
          <p:cNvPr id="2" name="Gruppieren 1">
            <a:extLst>
              <a:ext uri="{FF2B5EF4-FFF2-40B4-BE49-F238E27FC236}">
                <a16:creationId xmlns:a16="http://schemas.microsoft.com/office/drawing/2014/main" id="{C1057C43-4800-4809-B9EE-6E3A750CC8BC}"/>
              </a:ext>
            </a:extLst>
          </p:cNvPr>
          <p:cNvGrpSpPr/>
          <p:nvPr/>
        </p:nvGrpSpPr>
        <p:grpSpPr>
          <a:xfrm>
            <a:off x="8046385" y="3040691"/>
            <a:ext cx="2414739" cy="1286698"/>
            <a:chOff x="7937500" y="2732860"/>
            <a:chExt cx="2414739" cy="1286698"/>
          </a:xfrm>
        </p:grpSpPr>
        <p:pic>
          <p:nvPicPr>
            <p:cNvPr id="13" name="Grafik 12">
              <a:extLst>
                <a:ext uri="{FF2B5EF4-FFF2-40B4-BE49-F238E27FC236}">
                  <a16:creationId xmlns:a16="http://schemas.microsoft.com/office/drawing/2014/main" id="{87659C5D-64C1-48AF-BBA4-A6977865F86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818" t="75611" r="1769" b="3508"/>
            <a:stretch/>
          </p:blipFill>
          <p:spPr>
            <a:xfrm>
              <a:off x="7937500" y="2732860"/>
              <a:ext cx="2414739" cy="1286698"/>
            </a:xfrm>
            <a:prstGeom prst="rect">
              <a:avLst/>
            </a:prstGeom>
          </p:spPr>
        </p:pic>
        <p:pic>
          <p:nvPicPr>
            <p:cNvPr id="14" name="Grafik 13">
              <a:extLst>
                <a:ext uri="{FF2B5EF4-FFF2-40B4-BE49-F238E27FC236}">
                  <a16:creationId xmlns:a16="http://schemas.microsoft.com/office/drawing/2014/main" id="{FB4CF16B-1DB0-49A9-9BF8-F1D251B6BE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166" t="41359" r="54588" b="56168"/>
            <a:stretch/>
          </p:blipFill>
          <p:spPr>
            <a:xfrm>
              <a:off x="8812800" y="3506400"/>
              <a:ext cx="228600" cy="152400"/>
            </a:xfrm>
            <a:prstGeom prst="rect">
              <a:avLst/>
            </a:prstGeom>
          </p:spPr>
        </p:pic>
        <p:pic>
          <p:nvPicPr>
            <p:cNvPr id="15" name="Grafik 14">
              <a:extLst>
                <a:ext uri="{FF2B5EF4-FFF2-40B4-BE49-F238E27FC236}">
                  <a16:creationId xmlns:a16="http://schemas.microsoft.com/office/drawing/2014/main" id="{8F35555C-071A-442D-89B0-EED3B4C022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514" t="39463" r="29735" b="49559"/>
            <a:stretch/>
          </p:blipFill>
          <p:spPr>
            <a:xfrm>
              <a:off x="9041400" y="3063600"/>
              <a:ext cx="1078650" cy="676509"/>
            </a:xfrm>
            <a:prstGeom prst="rect">
              <a:avLst/>
            </a:prstGeom>
          </p:spPr>
        </p:pic>
      </p:grpSp>
      <p:sp>
        <p:nvSpPr>
          <p:cNvPr id="7" name="object 6">
            <a:extLst>
              <a:ext uri="{FF2B5EF4-FFF2-40B4-BE49-F238E27FC236}">
                <a16:creationId xmlns:a16="http://schemas.microsoft.com/office/drawing/2014/main" id="{81BE7829-17A1-4013-A06D-078FD9B96A9E}"/>
              </a:ext>
            </a:extLst>
          </p:cNvPr>
          <p:cNvSpPr txBox="1"/>
          <p:nvPr/>
        </p:nvSpPr>
        <p:spPr>
          <a:xfrm>
            <a:off x="390497" y="1120304"/>
            <a:ext cx="9774389" cy="6078587"/>
          </a:xfrm>
          <a:prstGeom prst="rect">
            <a:avLst/>
          </a:prstGeom>
        </p:spPr>
        <p:txBody>
          <a:bodyPr vert="horz" wrap="square" lIns="0" tIns="0" rIns="0" bIns="0" rtlCol="0">
            <a:spAutoFit/>
          </a:bodyPr>
          <a:lstStyle/>
          <a:p>
            <a:pPr marL="436563" indent="-355600">
              <a:spcAft>
                <a:spcPts val="600"/>
              </a:spcAft>
              <a:buBlip>
                <a:blip r:embed="rId9"/>
              </a:buBlip>
              <a:tabLst>
                <a:tab pos="174625" algn="l"/>
                <a:tab pos="623888" algn="l"/>
              </a:tabLst>
            </a:pPr>
            <a:r>
              <a:rPr lang="de-DE" sz="2400" spc="-95" dirty="0">
                <a:cs typeface="Arial"/>
              </a:rPr>
              <a:t>Der Briefwahlvorsteher ordnet Stapel b getrennt nach den </a:t>
            </a:r>
            <a:br>
              <a:rPr lang="de-DE" sz="2400" spc="-95" dirty="0">
                <a:cs typeface="Arial"/>
              </a:rPr>
            </a:br>
            <a:r>
              <a:rPr lang="de-DE" sz="2400" spc="-95" dirty="0">
                <a:cs typeface="Arial"/>
              </a:rPr>
              <a:t>für die einzelnen Bewerber abgegebenen Erststimmen neu.</a:t>
            </a:r>
          </a:p>
          <a:p>
            <a:pPr marL="436563" indent="-355600">
              <a:spcAft>
                <a:spcPts val="600"/>
              </a:spcAft>
              <a:buBlip>
                <a:blip r:embed="rId9"/>
              </a:buBlip>
              <a:tabLst>
                <a:tab pos="174625" algn="l"/>
                <a:tab pos="623888" algn="l"/>
              </a:tabLst>
            </a:pPr>
            <a:r>
              <a:rPr lang="de-DE" sz="2400" spc="-95" dirty="0">
                <a:cs typeface="Arial"/>
              </a:rPr>
              <a:t>Stimmzettel, auf denen nur eine Zweitstimme und keine </a:t>
            </a:r>
            <a:br>
              <a:rPr lang="de-DE" sz="2400" spc="-95" dirty="0">
                <a:cs typeface="Arial"/>
              </a:rPr>
            </a:br>
            <a:r>
              <a:rPr lang="de-DE" sz="2400" spc="-95" dirty="0">
                <a:cs typeface="Arial"/>
              </a:rPr>
              <a:t>Erststimme abgegeben worden ist, bilden einen Stapel.</a:t>
            </a:r>
          </a:p>
          <a:p>
            <a:pPr marL="436563" indent="-355600">
              <a:spcAft>
                <a:spcPts val="600"/>
              </a:spcAft>
              <a:buBlip>
                <a:blip r:embed="rId9"/>
              </a:buBlip>
              <a:tabLst>
                <a:tab pos="174625" algn="l"/>
                <a:tab pos="623888" algn="l"/>
              </a:tabLst>
            </a:pPr>
            <a:r>
              <a:rPr lang="de-DE" sz="2400" spc="-95" dirty="0">
                <a:cs typeface="Arial"/>
              </a:rPr>
              <a:t>Der Briefwahlvorsteher liest bei jedem Stimmzettel laut vor, </a:t>
            </a:r>
            <a:br>
              <a:rPr lang="de-DE" sz="2400" spc="-95" dirty="0">
                <a:cs typeface="Arial"/>
              </a:rPr>
            </a:br>
            <a:r>
              <a:rPr lang="de-DE" sz="2400" spc="-95" dirty="0">
                <a:cs typeface="Arial"/>
              </a:rPr>
              <a:t>für welchen Bewerber die Erststimme abgegeben worden ist.</a:t>
            </a:r>
          </a:p>
          <a:p>
            <a:pPr marL="436563" indent="-355600">
              <a:spcAft>
                <a:spcPts val="600"/>
              </a:spcAft>
              <a:buBlip>
                <a:blip r:embed="rId9"/>
              </a:buBlip>
              <a:tabLst>
                <a:tab pos="174625" algn="l"/>
                <a:tab pos="623888" algn="l"/>
              </a:tabLst>
            </a:pPr>
            <a:r>
              <a:rPr lang="de-DE" sz="2400" spc="-95" dirty="0">
                <a:cs typeface="Arial"/>
              </a:rPr>
              <a:t>Wurde nur die Zweitstimme abgegeben, </a:t>
            </a:r>
            <a:br>
              <a:rPr lang="de-DE" sz="2400" spc="-95" dirty="0">
                <a:cs typeface="Arial"/>
              </a:rPr>
            </a:br>
            <a:r>
              <a:rPr lang="de-DE" sz="2400" spc="-95" dirty="0">
                <a:cs typeface="Arial"/>
              </a:rPr>
              <a:t>ist die nicht abgegebene Erststimme ungültig. </a:t>
            </a:r>
          </a:p>
          <a:p>
            <a:pPr marL="436563" indent="-355600">
              <a:spcAft>
                <a:spcPts val="600"/>
              </a:spcAft>
              <a:buBlip>
                <a:blip r:embed="rId9"/>
              </a:buBlip>
              <a:tabLst>
                <a:tab pos="174625" algn="l"/>
                <a:tab pos="623888" algn="l"/>
              </a:tabLst>
            </a:pPr>
            <a:r>
              <a:rPr lang="de-DE" sz="2400" spc="-95" dirty="0">
                <a:cs typeface="Arial"/>
              </a:rPr>
              <a:t>Je zwei Beisitzer zählen dann die vom Briefwahlvorsteher gebildeten Stapel durch </a:t>
            </a:r>
            <a:br>
              <a:rPr lang="de-DE" sz="2400" spc="-95" dirty="0">
                <a:cs typeface="Arial"/>
              </a:rPr>
            </a:br>
            <a:r>
              <a:rPr lang="de-DE" sz="2400" spc="-95" dirty="0">
                <a:cs typeface="Arial"/>
              </a:rPr>
              <a:t>und ermitteln so die Zahl der gültigen und ungültigen Erststimmen.</a:t>
            </a:r>
          </a:p>
          <a:p>
            <a:pPr marL="436563" indent="-355600">
              <a:spcAft>
                <a:spcPts val="600"/>
              </a:spcAft>
              <a:buBlip>
                <a:blip r:embed="rId9"/>
              </a:buBlip>
              <a:tabLst>
                <a:tab pos="174625" algn="l"/>
                <a:tab pos="623888" algn="l"/>
              </a:tabLst>
            </a:pPr>
            <a:r>
              <a:rPr lang="de-DE" sz="2400" spc="-95" dirty="0">
                <a:cs typeface="Arial"/>
              </a:rPr>
              <a:t>Wie bei der Zählung der Zweitstimmen gilt auch bei den Erststimmen:</a:t>
            </a:r>
          </a:p>
          <a:p>
            <a:pPr marL="893763" lvl="1" indent="-355600">
              <a:spcAft>
                <a:spcPts val="600"/>
              </a:spcAft>
              <a:buBlip>
                <a:blip r:embed="rId9"/>
              </a:buBlip>
              <a:tabLst>
                <a:tab pos="174625" algn="l"/>
                <a:tab pos="623888" algn="l"/>
              </a:tabLst>
            </a:pPr>
            <a:r>
              <a:rPr lang="de-DE" sz="2400" spc="-95" dirty="0">
                <a:cs typeface="Arial"/>
              </a:rPr>
              <a:t>Stimmen die Zählungen der einzelnen Stapel nicht überein, ist der Zählvorgang erneut bis zur Übereinstimmung zu wiederholen.</a:t>
            </a:r>
          </a:p>
          <a:p>
            <a:pPr marL="893763" lvl="1" indent="-355600">
              <a:spcAft>
                <a:spcPts val="600"/>
              </a:spcAft>
              <a:buBlip>
                <a:blip r:embed="rId9"/>
              </a:buBlip>
              <a:tabLst>
                <a:tab pos="174625" algn="l"/>
                <a:tab pos="623888" algn="l"/>
              </a:tabLst>
            </a:pPr>
            <a:r>
              <a:rPr lang="de-DE" sz="2400" spc="-95" dirty="0">
                <a:cs typeface="Arial"/>
              </a:rPr>
              <a:t>Auf den Stimmzetteln dürfen weder Bemerkungen noch Hinweise für die Auswertung angebracht werden!</a:t>
            </a:r>
          </a:p>
        </p:txBody>
      </p:sp>
      <p:pic>
        <p:nvPicPr>
          <p:cNvPr id="6" name="Grafik 5">
            <a:extLst>
              <a:ext uri="{FF2B5EF4-FFF2-40B4-BE49-F238E27FC236}">
                <a16:creationId xmlns:a16="http://schemas.microsoft.com/office/drawing/2014/main" id="{E5EEFF4F-F4B6-462A-8D7E-BE519F5594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818" t="75611" r="1769" b="3508"/>
          <a:stretch/>
        </p:blipFill>
        <p:spPr>
          <a:xfrm>
            <a:off x="7966171" y="3022600"/>
            <a:ext cx="2414739" cy="1286698"/>
          </a:xfrm>
          <a:prstGeom prst="rect">
            <a:avLst/>
          </a:prstGeom>
        </p:spPr>
      </p:pic>
      <p:sp>
        <p:nvSpPr>
          <p:cNvPr id="16" name="Rechteck 15">
            <a:extLst>
              <a:ext uri="{FF2B5EF4-FFF2-40B4-BE49-F238E27FC236}">
                <a16:creationId xmlns:a16="http://schemas.microsoft.com/office/drawing/2014/main" id="{389C88B0-2B00-407E-A150-C9CD32959C85}"/>
              </a:ext>
            </a:extLst>
          </p:cNvPr>
          <p:cNvSpPr/>
          <p:nvPr/>
        </p:nvSpPr>
        <p:spPr>
          <a:xfrm>
            <a:off x="8835185" y="3438114"/>
            <a:ext cx="533465" cy="5514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7" name="Rechteck 16">
            <a:extLst>
              <a:ext uri="{FF2B5EF4-FFF2-40B4-BE49-F238E27FC236}">
                <a16:creationId xmlns:a16="http://schemas.microsoft.com/office/drawing/2014/main" id="{0E7D39B4-A645-468A-AC95-40562921A0EF}"/>
              </a:ext>
            </a:extLst>
          </p:cNvPr>
          <p:cNvSpPr/>
          <p:nvPr/>
        </p:nvSpPr>
        <p:spPr>
          <a:xfrm>
            <a:off x="8515779" y="1536466"/>
            <a:ext cx="399200" cy="551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8" name="Rechteck 17">
            <a:extLst>
              <a:ext uri="{FF2B5EF4-FFF2-40B4-BE49-F238E27FC236}">
                <a16:creationId xmlns:a16="http://schemas.microsoft.com/office/drawing/2014/main" id="{F3480D45-21D7-430B-AB08-F58E3E5E966D}"/>
              </a:ext>
            </a:extLst>
          </p:cNvPr>
          <p:cNvSpPr/>
          <p:nvPr/>
        </p:nvSpPr>
        <p:spPr>
          <a:xfrm>
            <a:off x="9030622" y="2432293"/>
            <a:ext cx="399200" cy="551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9" name="Rechteck 18">
            <a:extLst>
              <a:ext uri="{FF2B5EF4-FFF2-40B4-BE49-F238E27FC236}">
                <a16:creationId xmlns:a16="http://schemas.microsoft.com/office/drawing/2014/main" id="{5E5E4B79-7FCB-40B3-95CE-21030865A0BD}"/>
              </a:ext>
            </a:extLst>
          </p:cNvPr>
          <p:cNvSpPr/>
          <p:nvPr/>
        </p:nvSpPr>
        <p:spPr>
          <a:xfrm>
            <a:off x="8750179" y="3438198"/>
            <a:ext cx="399200" cy="5514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20" name="Rechteck 19">
            <a:extLst>
              <a:ext uri="{FF2B5EF4-FFF2-40B4-BE49-F238E27FC236}">
                <a16:creationId xmlns:a16="http://schemas.microsoft.com/office/drawing/2014/main" id="{BFFB3B3B-DDE3-4FAF-876C-1DB8CE431F71}"/>
              </a:ext>
            </a:extLst>
          </p:cNvPr>
          <p:cNvSpPr/>
          <p:nvPr/>
        </p:nvSpPr>
        <p:spPr>
          <a:xfrm>
            <a:off x="8016228" y="3061222"/>
            <a:ext cx="2305858" cy="12480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50608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53" presetClass="entr" presetSubtype="16"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16" grpId="0" animBg="1"/>
      <p:bldP spid="17" grpId="0" animBg="1"/>
      <p:bldP spid="18"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847207"/>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gültigen Erststimmen werden vom Schriftführer </a:t>
            </a:r>
            <a:br>
              <a:rPr lang="de-DE" sz="2400" spc="-95" dirty="0">
                <a:cs typeface="Arial"/>
              </a:rPr>
            </a:br>
            <a:r>
              <a:rPr lang="de-DE" sz="2400" spc="-95" dirty="0">
                <a:cs typeface="Arial"/>
              </a:rPr>
              <a:t>als Zwischensumme II (ZS II) unter Abschnitt 4 in die Briefwahlniederschrift eingetragen, </a:t>
            </a:r>
          </a:p>
          <a:p>
            <a:pPr marL="893763" lvl="1" indent="-355600">
              <a:spcAft>
                <a:spcPts val="600"/>
              </a:spcAft>
              <a:buBlip>
                <a:blip r:embed="rId3"/>
              </a:buBlip>
              <a:tabLst>
                <a:tab pos="174625" algn="l"/>
                <a:tab pos="623888" algn="l"/>
              </a:tabLst>
            </a:pPr>
            <a:r>
              <a:rPr lang="de-DE" sz="2400" spc="-95" dirty="0">
                <a:cs typeface="Arial"/>
              </a:rPr>
              <a:t>die ungültigen Erststimmen </a:t>
            </a:r>
            <a:br>
              <a:rPr lang="de-DE" sz="2400" spc="-95" dirty="0">
                <a:cs typeface="Arial"/>
              </a:rPr>
            </a:br>
            <a:r>
              <a:rPr lang="de-DE" sz="2400" spc="-95" dirty="0">
                <a:cs typeface="Arial"/>
              </a:rPr>
              <a:t>bei Kennbuchstabe C.</a:t>
            </a:r>
          </a:p>
          <a:p>
            <a:pPr marL="893763" lvl="1" indent="-355600">
              <a:spcAft>
                <a:spcPts val="600"/>
              </a:spcAft>
              <a:buBlip>
                <a:blip r:embed="rId3"/>
              </a:buBlip>
              <a:tabLst>
                <a:tab pos="174625" algn="l"/>
                <a:tab pos="623888" algn="l"/>
              </a:tabLst>
            </a:pPr>
            <a:r>
              <a:rPr lang="de-DE" sz="2400" spc="-95" dirty="0">
                <a:cs typeface="Arial"/>
              </a:rPr>
              <a:t>Es ist darauf zu achten, </a:t>
            </a:r>
            <a:br>
              <a:rPr lang="de-DE" sz="2400" spc="-95" dirty="0">
                <a:cs typeface="Arial"/>
              </a:rPr>
            </a:br>
            <a:r>
              <a:rPr lang="de-DE" sz="2400" spc="-95" dirty="0">
                <a:cs typeface="Arial"/>
              </a:rPr>
              <a:t>dass die Stimmenzahlen in </a:t>
            </a:r>
            <a:br>
              <a:rPr lang="de-DE" sz="2400" spc="-95" dirty="0">
                <a:cs typeface="Arial"/>
              </a:rPr>
            </a:br>
            <a:r>
              <a:rPr lang="de-DE" sz="2400" spc="-95" dirty="0">
                <a:cs typeface="Arial"/>
              </a:rPr>
              <a:t>Abschnitt 4 der Briefwahlniederschrift </a:t>
            </a:r>
            <a:br>
              <a:rPr lang="de-DE" sz="2400" spc="-95" dirty="0">
                <a:cs typeface="Arial"/>
              </a:rPr>
            </a:br>
            <a:r>
              <a:rPr lang="de-DE" sz="2400" spc="-95" dirty="0">
                <a:cs typeface="Arial"/>
              </a:rPr>
              <a:t>nur unter dem Ergebnis der </a:t>
            </a:r>
            <a:br>
              <a:rPr lang="de-DE" sz="2400" spc="-95" dirty="0">
                <a:cs typeface="Arial"/>
              </a:rPr>
            </a:br>
            <a:r>
              <a:rPr lang="de-DE" sz="2400" spc="-95" dirty="0">
                <a:cs typeface="Arial"/>
              </a:rPr>
              <a:t>Erststimmen erscheinen dürfen.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35. Eintragen Stimmen Stapel b - Erststimmen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34</a:t>
            </a:fld>
            <a:endParaRPr lang="de-DE" dirty="0"/>
          </a:p>
        </p:txBody>
      </p:sp>
      <p:pic>
        <p:nvPicPr>
          <p:cNvPr id="4" name="Grafik 3">
            <a:extLst>
              <a:ext uri="{FF2B5EF4-FFF2-40B4-BE49-F238E27FC236}">
                <a16:creationId xmlns:a16="http://schemas.microsoft.com/office/drawing/2014/main" id="{A53830F3-CEBB-4780-B2FA-C17BF3721B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8" t="31879" r="3020" b="3691"/>
          <a:stretch/>
        </p:blipFill>
        <p:spPr>
          <a:xfrm>
            <a:off x="5665938" y="2336800"/>
            <a:ext cx="4648201" cy="4876800"/>
          </a:xfrm>
          <a:prstGeom prst="rect">
            <a:avLst/>
          </a:prstGeom>
        </p:spPr>
      </p:pic>
      <p:sp>
        <p:nvSpPr>
          <p:cNvPr id="6" name="Rechteck 5">
            <a:extLst>
              <a:ext uri="{FF2B5EF4-FFF2-40B4-BE49-F238E27FC236}">
                <a16:creationId xmlns:a16="http://schemas.microsoft.com/office/drawing/2014/main" id="{FA5C8566-B166-4267-B16F-69F276C9DCC6}"/>
              </a:ext>
            </a:extLst>
          </p:cNvPr>
          <p:cNvSpPr/>
          <p:nvPr/>
        </p:nvSpPr>
        <p:spPr>
          <a:xfrm>
            <a:off x="8464550" y="3479800"/>
            <a:ext cx="609600" cy="914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C558115E-334F-4FA3-83B8-9D0403122F4E}"/>
              </a:ext>
            </a:extLst>
          </p:cNvPr>
          <p:cNvSpPr/>
          <p:nvPr/>
        </p:nvSpPr>
        <p:spPr>
          <a:xfrm>
            <a:off x="8464550" y="2829807"/>
            <a:ext cx="609600" cy="4975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77599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63176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Bei Stimmzettelumschlägen und Stimmzetteln, die Anlass zu Bedenken geben, entscheidet </a:t>
            </a:r>
            <a:r>
              <a:rPr lang="de-DE" sz="2400" b="1" spc="-95" dirty="0">
                <a:cs typeface="Arial"/>
              </a:rPr>
              <a:t>der gesamte Briefwahlvorstand</a:t>
            </a:r>
            <a:r>
              <a:rPr lang="de-DE" sz="2400" spc="-95" dirty="0">
                <a:cs typeface="Arial"/>
              </a:rPr>
              <a:t>.</a:t>
            </a:r>
          </a:p>
          <a:p>
            <a:pPr marL="893763" lvl="1" indent="-355600">
              <a:spcAft>
                <a:spcPts val="600"/>
              </a:spcAft>
              <a:buBlip>
                <a:blip r:embed="rId3"/>
              </a:buBlip>
              <a:tabLst>
                <a:tab pos="174625" algn="l"/>
                <a:tab pos="623888" algn="l"/>
              </a:tabLst>
            </a:pPr>
            <a:r>
              <a:rPr lang="de-DE" sz="2400" spc="-95" dirty="0">
                <a:cs typeface="Arial"/>
              </a:rPr>
              <a:t>Enthält ein Stimmzettelumschlag mehrere Stimmzettel (Stapel d), dann:</a:t>
            </a:r>
          </a:p>
          <a:p>
            <a:pPr marL="1350963" lvl="2" indent="-355600">
              <a:spcAft>
                <a:spcPts val="600"/>
              </a:spcAft>
              <a:buBlip>
                <a:blip r:embed="rId3"/>
              </a:buBlip>
              <a:tabLst>
                <a:tab pos="174625" algn="l"/>
                <a:tab pos="623888" algn="l"/>
              </a:tabLst>
            </a:pPr>
            <a:r>
              <a:rPr lang="de-DE" sz="2400" spc="-95" dirty="0">
                <a:cs typeface="Arial"/>
              </a:rPr>
              <a:t>gelten sie als </a:t>
            </a:r>
            <a:r>
              <a:rPr lang="de-DE" sz="2400" u="sng" spc="-95" dirty="0">
                <a:cs typeface="Arial"/>
              </a:rPr>
              <a:t>eine</a:t>
            </a:r>
            <a:r>
              <a:rPr lang="de-DE" sz="2400" spc="-95" dirty="0">
                <a:cs typeface="Arial"/>
              </a:rPr>
              <a:t> gültige Stimme, wenn sie gleich lauten oder </a:t>
            </a:r>
            <a:br>
              <a:rPr lang="de-DE" sz="2400" spc="-95" dirty="0">
                <a:cs typeface="Arial"/>
              </a:rPr>
            </a:br>
            <a:r>
              <a:rPr lang="de-DE" sz="2400" spc="-95" dirty="0">
                <a:cs typeface="Arial"/>
              </a:rPr>
              <a:t>nur einer der Stimmzettel gekennzeichnet ist,</a:t>
            </a:r>
          </a:p>
          <a:p>
            <a:pPr marL="1350963" lvl="2" indent="-355600">
              <a:spcAft>
                <a:spcPts val="600"/>
              </a:spcAft>
              <a:buBlip>
                <a:blip r:embed="rId3"/>
              </a:buBlip>
              <a:tabLst>
                <a:tab pos="174625" algn="l"/>
                <a:tab pos="623888" algn="l"/>
              </a:tabLst>
            </a:pPr>
            <a:r>
              <a:rPr lang="de-DE" sz="2400" spc="-95" dirty="0">
                <a:cs typeface="Arial"/>
              </a:rPr>
              <a:t>ansonsten gelten sie als Stimmzettel mit zwei ungültigen </a:t>
            </a:r>
            <a:br>
              <a:rPr lang="de-DE" sz="2400" spc="-95" dirty="0">
                <a:cs typeface="Arial"/>
              </a:rPr>
            </a:br>
            <a:r>
              <a:rPr lang="de-DE" sz="2400" spc="-95" dirty="0">
                <a:cs typeface="Arial"/>
              </a:rPr>
              <a:t>Stimmen (Erst- und Zweitstimme ungültig).</a:t>
            </a:r>
          </a:p>
          <a:p>
            <a:pPr marL="893763" lvl="1" indent="-355600">
              <a:spcAft>
                <a:spcPts val="600"/>
              </a:spcAft>
              <a:buBlip>
                <a:blip r:embed="rId3"/>
              </a:buBlip>
              <a:tabLst>
                <a:tab pos="174625" algn="l"/>
                <a:tab pos="623888" algn="l"/>
              </a:tabLst>
            </a:pPr>
            <a:r>
              <a:rPr lang="de-DE" sz="2400" spc="-95" dirty="0">
                <a:cs typeface="Arial"/>
              </a:rPr>
              <a:t>Diese Stimmzettel müssen fest miteinander verbunden werden (mit Heftklammer oder Klebeband) und verbleiben beim Stapel c.</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35. Prüfen der Stimmzettelumschläge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35</a:t>
            </a:fld>
            <a:endParaRPr lang="de-DE" dirty="0"/>
          </a:p>
        </p:txBody>
      </p:sp>
      <p:pic>
        <p:nvPicPr>
          <p:cNvPr id="2" name="Grafik 1">
            <a:extLst>
              <a:ext uri="{FF2B5EF4-FFF2-40B4-BE49-F238E27FC236}">
                <a16:creationId xmlns:a16="http://schemas.microsoft.com/office/drawing/2014/main" id="{767ED5B5-0B15-233E-A1EE-1CF1257AF7A2}"/>
              </a:ext>
            </a:extLst>
          </p:cNvPr>
          <p:cNvPicPr>
            <a:picLocks noChangeAspect="1"/>
          </p:cNvPicPr>
          <p:nvPr/>
        </p:nvPicPr>
        <p:blipFill>
          <a:blip r:embed="rId5"/>
          <a:stretch>
            <a:fillRect/>
          </a:stretch>
        </p:blipFill>
        <p:spPr>
          <a:xfrm>
            <a:off x="865498" y="4919357"/>
            <a:ext cx="8949704" cy="2249619"/>
          </a:xfrm>
          <a:prstGeom prst="rect">
            <a:avLst/>
          </a:prstGeom>
        </p:spPr>
      </p:pic>
    </p:spTree>
    <p:extLst>
      <p:ext uri="{BB962C8B-B14F-4D97-AF65-F5344CB8AC3E}">
        <p14:creationId xmlns:p14="http://schemas.microsoft.com/office/powerpoint/2010/main" val="37548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077492"/>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Bei den Stimmzetteln, die Anlass zu Bedenken geben, </a:t>
            </a:r>
            <a:br>
              <a:rPr lang="de-DE" sz="2400" spc="-95" dirty="0">
                <a:cs typeface="Arial"/>
              </a:rPr>
            </a:br>
            <a:r>
              <a:rPr lang="de-DE" sz="2400" spc="-95" dirty="0">
                <a:cs typeface="Arial"/>
              </a:rPr>
              <a:t>entscheidet der </a:t>
            </a:r>
            <a:r>
              <a:rPr lang="de-DE" sz="2400" b="1" spc="-95" dirty="0">
                <a:cs typeface="Arial"/>
              </a:rPr>
              <a:t>gesamte Briefwahlvorstand</a:t>
            </a:r>
            <a:r>
              <a:rPr lang="de-DE" sz="2400" spc="-95" dirty="0">
                <a:cs typeface="Arial"/>
              </a:rPr>
              <a:t>.</a:t>
            </a:r>
          </a:p>
          <a:p>
            <a:pPr marL="893763" lvl="1" indent="-355600">
              <a:spcAft>
                <a:spcPts val="600"/>
              </a:spcAft>
              <a:buBlip>
                <a:blip r:embed="rId3"/>
              </a:buBlip>
              <a:tabLst>
                <a:tab pos="174625" algn="l"/>
                <a:tab pos="623888" algn="l"/>
              </a:tabLst>
            </a:pPr>
            <a:r>
              <a:rPr lang="de-DE" sz="2400" spc="-95" dirty="0">
                <a:cs typeface="Arial"/>
              </a:rPr>
              <a:t>Ein Stimmzettel ist insgesamt, also mit Erst- und Zweitstimme, ungültig, wenn:</a:t>
            </a:r>
          </a:p>
          <a:p>
            <a:pPr marL="1350963" lvl="2" indent="-355600">
              <a:spcAft>
                <a:spcPts val="600"/>
              </a:spcAft>
              <a:buBlip>
                <a:blip r:embed="rId3"/>
              </a:buBlip>
              <a:tabLst>
                <a:tab pos="174625" algn="l"/>
                <a:tab pos="623888" algn="l"/>
              </a:tabLst>
            </a:pPr>
            <a:r>
              <a:rPr lang="de-DE" sz="2400" spc="-95" dirty="0">
                <a:cs typeface="Arial"/>
              </a:rPr>
              <a:t>er nicht amtlich hergestellt ist,</a:t>
            </a:r>
          </a:p>
          <a:p>
            <a:pPr marL="1350963" lvl="2" indent="-355600">
              <a:spcAft>
                <a:spcPts val="600"/>
              </a:spcAft>
              <a:buBlip>
                <a:blip r:embed="rId3"/>
              </a:buBlip>
              <a:tabLst>
                <a:tab pos="174625" algn="l"/>
                <a:tab pos="623888" algn="l"/>
              </a:tabLst>
            </a:pPr>
            <a:r>
              <a:rPr lang="de-DE" sz="2400" spc="-95" dirty="0">
                <a:cs typeface="Arial"/>
              </a:rPr>
              <a:t>er für einen Wahlkreis aus einem anderen Bundesland gültig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36</a:t>
            </a:fld>
            <a:endParaRPr lang="de-DE" dirty="0"/>
          </a:p>
        </p:txBody>
      </p:sp>
    </p:spTree>
    <p:extLst>
      <p:ext uri="{BB962C8B-B14F-4D97-AF65-F5344CB8AC3E}">
        <p14:creationId xmlns:p14="http://schemas.microsoft.com/office/powerpoint/2010/main" val="200314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1</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37</a:t>
            </a:fld>
            <a:endParaRPr lang="de-DE" dirty="0"/>
          </a:p>
        </p:txBody>
      </p:sp>
      <p:sp>
        <p:nvSpPr>
          <p:cNvPr id="6" name="Rechteck 5"/>
          <p:cNvSpPr/>
          <p:nvPr/>
        </p:nvSpPr>
        <p:spPr>
          <a:xfrm>
            <a:off x="319866" y="1120304"/>
            <a:ext cx="3109134" cy="2308324"/>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den Willen des Wählers, sowohl bei der Erst-, als auch bei der Zweitstimme, nicht zweifelsfrei erkennen lässt, </a:t>
            </a:r>
          </a:p>
        </p:txBody>
      </p:sp>
      <p:sp>
        <p:nvSpPr>
          <p:cNvPr id="2" name="Rechteck 1">
            <a:extLst>
              <a:ext uri="{FF2B5EF4-FFF2-40B4-BE49-F238E27FC236}">
                <a16:creationId xmlns:a16="http://schemas.microsoft.com/office/drawing/2014/main" id="{E23E7016-278F-4065-B1A9-DD65C60CE726}"/>
              </a:ext>
            </a:extLst>
          </p:cNvPr>
          <p:cNvSpPr/>
          <p:nvPr/>
        </p:nvSpPr>
        <p:spPr>
          <a:xfrm>
            <a:off x="6564486" y="1912392"/>
            <a:ext cx="1368152"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9" name="Grafik 8" descr="Ein Bild, das Text, Screenshot, Webseite, Website enthält.&#10;&#10;Automatisch generierte Beschreibung">
            <a:extLst>
              <a:ext uri="{FF2B5EF4-FFF2-40B4-BE49-F238E27FC236}">
                <a16:creationId xmlns:a16="http://schemas.microsoft.com/office/drawing/2014/main" id="{395FD1BF-5D26-0059-4B01-34169800F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1331" y="1099944"/>
            <a:ext cx="6772808" cy="6069032"/>
          </a:xfrm>
          <a:prstGeom prst="rect">
            <a:avLst/>
          </a:prstGeom>
        </p:spPr>
      </p:pic>
    </p:spTree>
    <p:extLst>
      <p:ext uri="{BB962C8B-B14F-4D97-AF65-F5344CB8AC3E}">
        <p14:creationId xmlns:p14="http://schemas.microsoft.com/office/powerpoint/2010/main" val="161875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2</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38</a:t>
            </a:fld>
            <a:endParaRPr lang="de-DE" dirty="0"/>
          </a:p>
        </p:txBody>
      </p:sp>
      <p:sp>
        <p:nvSpPr>
          <p:cNvPr id="4" name="Rechteck 3"/>
          <p:cNvSpPr/>
          <p:nvPr/>
        </p:nvSpPr>
        <p:spPr>
          <a:xfrm>
            <a:off x="311150" y="1099850"/>
            <a:ext cx="3352800" cy="1200329"/>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Zusatz enthält, </a:t>
            </a:r>
            <a:br>
              <a:rPr lang="de-DE" sz="2400" spc="-95" dirty="0">
                <a:cs typeface="Arial"/>
              </a:rPr>
            </a:br>
            <a:r>
              <a:rPr lang="de-DE" sz="2400" spc="-95" dirty="0">
                <a:cs typeface="Arial"/>
              </a:rPr>
              <a:t>der sich auf beide Stimmen bezieht, </a:t>
            </a:r>
          </a:p>
        </p:txBody>
      </p:sp>
      <p:pic>
        <p:nvPicPr>
          <p:cNvPr id="9" name="Grafik 8" descr="Ein Bild, das Text, Screenshot, Webseite, Website enthält.&#10;&#10;Automatisch generierte Beschreibung">
            <a:extLst>
              <a:ext uri="{FF2B5EF4-FFF2-40B4-BE49-F238E27FC236}">
                <a16:creationId xmlns:a16="http://schemas.microsoft.com/office/drawing/2014/main" id="{B389F0EC-CF82-C106-5556-00C7A7AB40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0149" y="1045551"/>
            <a:ext cx="6773989" cy="6053528"/>
          </a:xfrm>
          <a:prstGeom prst="rect">
            <a:avLst/>
          </a:prstGeom>
        </p:spPr>
      </p:pic>
    </p:spTree>
    <p:extLst>
      <p:ext uri="{BB962C8B-B14F-4D97-AF65-F5344CB8AC3E}">
        <p14:creationId xmlns:p14="http://schemas.microsoft.com/office/powerpoint/2010/main" val="4222593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3</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39</a:t>
            </a:fld>
            <a:endParaRPr lang="de-DE" dirty="0"/>
          </a:p>
        </p:txBody>
      </p:sp>
      <p:sp>
        <p:nvSpPr>
          <p:cNvPr id="2" name="Rechteck 1"/>
          <p:cNvSpPr/>
          <p:nvPr/>
        </p:nvSpPr>
        <p:spPr>
          <a:xfrm>
            <a:off x="311150" y="1087091"/>
            <a:ext cx="2895600" cy="1569660"/>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Vorbehalt enthält, der sich auf beide Stimmen bezieht, </a:t>
            </a:r>
          </a:p>
        </p:txBody>
      </p:sp>
      <p:pic>
        <p:nvPicPr>
          <p:cNvPr id="7" name="Grafik 6" descr="Ein Bild, das Text, Screenshot, Schrift, Webseite enthält.&#10;&#10;Automatisch generierte Beschreibung">
            <a:extLst>
              <a:ext uri="{FF2B5EF4-FFF2-40B4-BE49-F238E27FC236}">
                <a16:creationId xmlns:a16="http://schemas.microsoft.com/office/drawing/2014/main" id="{6A4711F8-4798-6A7C-C507-CC42F0787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9159" y="1063210"/>
            <a:ext cx="6775964" cy="6078438"/>
          </a:xfrm>
          <a:prstGeom prst="rect">
            <a:avLst/>
          </a:prstGeom>
        </p:spPr>
      </p:pic>
    </p:spTree>
    <p:extLst>
      <p:ext uri="{BB962C8B-B14F-4D97-AF65-F5344CB8AC3E}">
        <p14:creationId xmlns:p14="http://schemas.microsoft.com/office/powerpoint/2010/main" val="1582539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2. Briefwahlvorstand</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a:t>
            </a:fld>
            <a:endParaRPr lang="de-DE" dirty="0"/>
          </a:p>
        </p:txBody>
      </p:sp>
      <p:sp>
        <p:nvSpPr>
          <p:cNvPr id="6" name="object 6"/>
          <p:cNvSpPr txBox="1"/>
          <p:nvPr/>
        </p:nvSpPr>
        <p:spPr>
          <a:xfrm>
            <a:off x="539750" y="1117600"/>
            <a:ext cx="9774389" cy="4832092"/>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Zusammensetzung</a:t>
            </a:r>
          </a:p>
          <a:p>
            <a:pPr marL="893763" lvl="1" indent="-355600">
              <a:spcAft>
                <a:spcPts val="600"/>
              </a:spcAft>
              <a:buBlip>
                <a:blip r:embed="rId4"/>
              </a:buBlip>
              <a:tabLst>
                <a:tab pos="174625" algn="l"/>
                <a:tab pos="623888" algn="l"/>
              </a:tabLst>
            </a:pPr>
            <a:r>
              <a:rPr lang="de-DE" sz="2400" spc="-95" dirty="0">
                <a:cs typeface="Arial"/>
              </a:rPr>
              <a:t>Briefwahlvorsteher + Stellvertreter</a:t>
            </a:r>
          </a:p>
          <a:p>
            <a:pPr marL="893763" lvl="1" indent="-355600">
              <a:spcAft>
                <a:spcPts val="600"/>
              </a:spcAft>
              <a:buBlip>
                <a:blip r:embed="rId4"/>
              </a:buBlip>
              <a:tabLst>
                <a:tab pos="174625" algn="l"/>
                <a:tab pos="623888" algn="l"/>
              </a:tabLst>
            </a:pPr>
            <a:r>
              <a:rPr lang="de-DE" sz="2400" spc="-95" dirty="0">
                <a:cs typeface="Arial"/>
              </a:rPr>
              <a:t>Schriftführer + Stellvertreter</a:t>
            </a:r>
          </a:p>
          <a:p>
            <a:pPr marL="893763" lvl="1" indent="-355600">
              <a:spcAft>
                <a:spcPts val="600"/>
              </a:spcAft>
              <a:buBlip>
                <a:blip r:embed="rId4"/>
              </a:buBlip>
              <a:tabLst>
                <a:tab pos="174625" algn="l"/>
                <a:tab pos="623888" algn="l"/>
              </a:tabLst>
            </a:pPr>
            <a:r>
              <a:rPr lang="de-DE" sz="2400" spc="-95" dirty="0">
                <a:cs typeface="Arial"/>
              </a:rPr>
              <a:t>1 bis 5 weitere Beisitzer</a:t>
            </a:r>
          </a:p>
          <a:p>
            <a:pPr marL="436563" indent="-355600">
              <a:spcAft>
                <a:spcPts val="600"/>
              </a:spcAft>
              <a:buBlip>
                <a:blip r:embed="rId4"/>
              </a:buBlip>
              <a:tabLst>
                <a:tab pos="174625" algn="l"/>
                <a:tab pos="623888" algn="l"/>
              </a:tabLst>
            </a:pPr>
            <a:r>
              <a:rPr lang="de-DE" sz="2400" spc="-95" dirty="0">
                <a:cs typeface="Arial"/>
              </a:rPr>
              <a:t>Allgemeine Tätigkeiten, Rechte und Pflichten des Briefwahlvorstands</a:t>
            </a:r>
          </a:p>
          <a:p>
            <a:pPr marL="893763" lvl="1" indent="-355600">
              <a:spcAft>
                <a:spcPts val="600"/>
              </a:spcAft>
              <a:buBlip>
                <a:blip r:embed="rId4"/>
              </a:buBlip>
              <a:tabLst>
                <a:tab pos="174625" algn="l"/>
                <a:tab pos="623888" algn="l"/>
              </a:tabLst>
            </a:pPr>
            <a:r>
              <a:rPr lang="de-DE" sz="2400" spc="-95" dirty="0">
                <a:cs typeface="Arial"/>
              </a:rPr>
              <a:t>Ehrenamtliche Tätigkeit</a:t>
            </a:r>
          </a:p>
          <a:p>
            <a:pPr marL="893763" lvl="1" indent="-355600">
              <a:spcAft>
                <a:spcPts val="600"/>
              </a:spcAft>
              <a:buBlip>
                <a:blip r:embed="rId4"/>
              </a:buBlip>
              <a:tabLst>
                <a:tab pos="174625" algn="l"/>
                <a:tab pos="623888" algn="l"/>
              </a:tabLst>
            </a:pPr>
            <a:r>
              <a:rPr lang="de-DE" sz="2400" spc="-95" dirty="0">
                <a:cs typeface="Arial"/>
              </a:rPr>
              <a:t>Soll jegliche Beeinflussung verhindern</a:t>
            </a:r>
          </a:p>
          <a:p>
            <a:pPr marL="893763" lvl="1" indent="-355600">
              <a:spcAft>
                <a:spcPts val="600"/>
              </a:spcAft>
              <a:buBlip>
                <a:blip r:embed="rId4"/>
              </a:buBlip>
              <a:tabLst>
                <a:tab pos="174625" algn="l"/>
                <a:tab pos="623888" algn="l"/>
              </a:tabLst>
            </a:pPr>
            <a:r>
              <a:rPr lang="de-DE" sz="2400" spc="-95" dirty="0">
                <a:cs typeface="Arial"/>
              </a:rPr>
              <a:t>Wahrt Neutralität; keine Zeichen politischer Überzeugung</a:t>
            </a:r>
          </a:p>
          <a:p>
            <a:pPr marL="893763" lvl="1" indent="-355600">
              <a:spcAft>
                <a:spcPts val="600"/>
              </a:spcAft>
              <a:buBlip>
                <a:blip r:embed="rId4"/>
              </a:buBlip>
              <a:tabLst>
                <a:tab pos="174625" algn="l"/>
                <a:tab pos="623888" algn="l"/>
              </a:tabLst>
            </a:pPr>
            <a:r>
              <a:rPr lang="de-DE" sz="2400" spc="-95" dirty="0">
                <a:cs typeface="Arial"/>
              </a:rPr>
              <a:t>Verschwiegenheitspflicht in Ausübung des Amtes</a:t>
            </a:r>
          </a:p>
          <a:p>
            <a:pPr marL="893763" lvl="1" indent="-355600">
              <a:spcAft>
                <a:spcPts val="600"/>
              </a:spcAft>
              <a:buBlip>
                <a:blip r:embed="rId4"/>
              </a:buBlip>
              <a:tabLst>
                <a:tab pos="174625" algn="l"/>
                <a:tab pos="623888" algn="l"/>
              </a:tabLst>
            </a:pPr>
            <a:r>
              <a:rPr lang="de-DE" sz="2400" spc="-95" dirty="0">
                <a:cs typeface="Arial"/>
              </a:rPr>
              <a:t>Verhüllungsverbot</a:t>
            </a:r>
          </a:p>
          <a:p>
            <a:pPr marL="893763" lvl="1" indent="-355600">
              <a:spcAft>
                <a:spcPts val="600"/>
              </a:spcAft>
              <a:buBlip>
                <a:blip r:embed="rId4"/>
              </a:buBlip>
              <a:tabLst>
                <a:tab pos="174625" algn="l"/>
                <a:tab pos="623888" algn="l"/>
              </a:tabLst>
            </a:pPr>
            <a:r>
              <a:rPr lang="de-DE" sz="2400" spc="-95" dirty="0">
                <a:cs typeface="Arial"/>
              </a:rPr>
              <a:t>Hat das Hausrecht im Auszählungsraum</a:t>
            </a:r>
          </a:p>
        </p:txBody>
      </p:sp>
    </p:spTree>
    <p:extLst>
      <p:ext uri="{BB962C8B-B14F-4D97-AF65-F5344CB8AC3E}">
        <p14:creationId xmlns:p14="http://schemas.microsoft.com/office/powerpoint/2010/main" val="140921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4</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40</a:t>
            </a:fld>
            <a:endParaRPr lang="de-DE" dirty="0"/>
          </a:p>
        </p:txBody>
      </p:sp>
      <p:sp>
        <p:nvSpPr>
          <p:cNvPr id="2" name="Rechteck 1"/>
          <p:cNvSpPr/>
          <p:nvPr/>
        </p:nvSpPr>
        <p:spPr>
          <a:xfrm>
            <a:off x="311150" y="1090618"/>
            <a:ext cx="3012976" cy="2385268"/>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auf der Rückseite beschrieben oder sonst irgendwie gekennzeichnet ist</a:t>
            </a:r>
          </a:p>
          <a:p>
            <a:pPr marL="436563" indent="-355600">
              <a:spcAft>
                <a:spcPts val="600"/>
              </a:spcAft>
              <a:buBlip>
                <a:blip r:embed="rId4"/>
              </a:buBlip>
              <a:tabLst>
                <a:tab pos="174625" algn="l"/>
                <a:tab pos="623888" algn="l"/>
              </a:tabLst>
            </a:pPr>
            <a:r>
              <a:rPr lang="de-DE" sz="2400" spc="-95" dirty="0">
                <a:cs typeface="Arial"/>
              </a:rPr>
              <a:t>oder er völlig durchgestrichen ist.</a:t>
            </a:r>
          </a:p>
        </p:txBody>
      </p:sp>
      <p:sp>
        <p:nvSpPr>
          <p:cNvPr id="8" name="Rechteck 7">
            <a:extLst>
              <a:ext uri="{FF2B5EF4-FFF2-40B4-BE49-F238E27FC236}">
                <a16:creationId xmlns:a16="http://schemas.microsoft.com/office/drawing/2014/main" id="{E3EB4023-A014-444D-8028-DB91C182A7A7}"/>
              </a:ext>
            </a:extLst>
          </p:cNvPr>
          <p:cNvSpPr/>
          <p:nvPr/>
        </p:nvSpPr>
        <p:spPr>
          <a:xfrm>
            <a:off x="6479158" y="1973367"/>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1" name="Rechteck 10">
            <a:extLst>
              <a:ext uri="{FF2B5EF4-FFF2-40B4-BE49-F238E27FC236}">
                <a16:creationId xmlns:a16="http://schemas.microsoft.com/office/drawing/2014/main" id="{6831BFF8-A0DF-44C1-95FB-79F38B6DCCAF}"/>
              </a:ext>
            </a:extLst>
          </p:cNvPr>
          <p:cNvSpPr/>
          <p:nvPr/>
        </p:nvSpPr>
        <p:spPr>
          <a:xfrm>
            <a:off x="6486271" y="1942880"/>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7" name="Grafik 6" descr="Ein Bild, das Text, Screenshot, Schrift, Reihe enthält.&#10;&#10;Automatisch generierte Beschreibung">
            <a:extLst>
              <a:ext uri="{FF2B5EF4-FFF2-40B4-BE49-F238E27FC236}">
                <a16:creationId xmlns:a16="http://schemas.microsoft.com/office/drawing/2014/main" id="{415C5E6B-152C-8044-FE71-7389DEC28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0859" y="1090618"/>
            <a:ext cx="6861482" cy="6115851"/>
          </a:xfrm>
          <a:prstGeom prst="rect">
            <a:avLst/>
          </a:prstGeom>
        </p:spPr>
      </p:pic>
    </p:spTree>
    <p:extLst>
      <p:ext uri="{BB962C8B-B14F-4D97-AF65-F5344CB8AC3E}">
        <p14:creationId xmlns:p14="http://schemas.microsoft.com/office/powerpoint/2010/main" val="1549829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2"/>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3" name="Foliennummernplatzhalter 2"/>
          <p:cNvSpPr>
            <a:spLocks noGrp="1"/>
          </p:cNvSpPr>
          <p:nvPr>
            <p:ph type="sldNum" sz="quarter" idx="4"/>
          </p:nvPr>
        </p:nvSpPr>
        <p:spPr/>
        <p:txBody>
          <a:bodyPr/>
          <a:lstStyle/>
          <a:p>
            <a:r>
              <a:rPr lang="de-DE" dirty="0"/>
              <a:t>     </a:t>
            </a:r>
            <a:fld id="{B6F15528-21DE-4FAA-801E-634DDDAF4B2B}" type="slidenum">
              <a:rPr lang="de-DE" smtClean="0"/>
              <a:pPr/>
              <a:t>41</a:t>
            </a:fld>
            <a:endParaRPr lang="de-DE" dirty="0"/>
          </a:p>
        </p:txBody>
      </p:sp>
      <p:sp>
        <p:nvSpPr>
          <p:cNvPr id="5" name="object 6">
            <a:extLst>
              <a:ext uri="{FF2B5EF4-FFF2-40B4-BE49-F238E27FC236}">
                <a16:creationId xmlns:a16="http://schemas.microsoft.com/office/drawing/2014/main" id="{81BE7829-17A1-4013-A06D-078FD9B96A9E}"/>
              </a:ext>
            </a:extLst>
          </p:cNvPr>
          <p:cNvSpPr txBox="1"/>
          <p:nvPr/>
        </p:nvSpPr>
        <p:spPr>
          <a:xfrm>
            <a:off x="539750" y="1193800"/>
            <a:ext cx="9774389" cy="1184940"/>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Ein Stimmzettel ist dann teilweise gültig und teilweise ungültig, wenn:</a:t>
            </a:r>
          </a:p>
          <a:p>
            <a:pPr marL="1350963" lvl="2" indent="-355600">
              <a:spcAft>
                <a:spcPts val="600"/>
              </a:spcAft>
              <a:buBlip>
                <a:blip r:embed="rId3"/>
              </a:buBlip>
              <a:tabLst>
                <a:tab pos="174625" algn="l"/>
                <a:tab pos="623888" algn="l"/>
              </a:tabLst>
            </a:pPr>
            <a:r>
              <a:rPr lang="de-DE" sz="2400" spc="-95" dirty="0">
                <a:cs typeface="Arial"/>
              </a:rPr>
              <a:t>er für einen anderen Wahlkreis innerhalb eines Bundeslandes gilt, denn dann ist die Erststimme ungültig und die Zweitstimme ist gültig.</a:t>
            </a:r>
          </a:p>
        </p:txBody>
      </p:sp>
    </p:spTree>
    <p:extLst>
      <p:ext uri="{BB962C8B-B14F-4D97-AF65-F5344CB8AC3E}">
        <p14:creationId xmlns:p14="http://schemas.microsoft.com/office/powerpoint/2010/main" val="128038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5</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42</a:t>
            </a:fld>
            <a:endParaRPr lang="de-DE" dirty="0"/>
          </a:p>
        </p:txBody>
      </p:sp>
      <p:sp>
        <p:nvSpPr>
          <p:cNvPr id="6" name="Rechteck 5"/>
          <p:cNvSpPr/>
          <p:nvPr/>
        </p:nvSpPr>
        <p:spPr>
          <a:xfrm>
            <a:off x="311150" y="1059739"/>
            <a:ext cx="3200400" cy="3416320"/>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sich der Wille des Wählers nur bei einer der beiden abgegebenen Stimmen nicht zweifelsfrei erkennen lässt, dann ist diese Stimme ungültig und die andere ist gültig.</a:t>
            </a:r>
          </a:p>
        </p:txBody>
      </p:sp>
      <p:pic>
        <p:nvPicPr>
          <p:cNvPr id="10" name="Grafik 9" descr="Ein Bild, das Text, Screenshot, Webseite, Website enthält.&#10;&#10;Automatisch generierte Beschreibung">
            <a:extLst>
              <a:ext uri="{FF2B5EF4-FFF2-40B4-BE49-F238E27FC236}">
                <a16:creationId xmlns:a16="http://schemas.microsoft.com/office/drawing/2014/main" id="{9A2FAAAB-06CB-7321-30CD-C19BD5EE2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550" y="1048470"/>
            <a:ext cx="6804880" cy="6050624"/>
          </a:xfrm>
          <a:prstGeom prst="rect">
            <a:avLst/>
          </a:prstGeom>
        </p:spPr>
      </p:pic>
    </p:spTree>
    <p:extLst>
      <p:ext uri="{BB962C8B-B14F-4D97-AF65-F5344CB8AC3E}">
        <p14:creationId xmlns:p14="http://schemas.microsoft.com/office/powerpoint/2010/main" val="676055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6</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43</a:t>
            </a:fld>
            <a:endParaRPr lang="de-DE" dirty="0"/>
          </a:p>
        </p:txBody>
      </p:sp>
      <p:sp>
        <p:nvSpPr>
          <p:cNvPr id="6" name="Rechteck 5"/>
          <p:cNvSpPr/>
          <p:nvPr/>
        </p:nvSpPr>
        <p:spPr>
          <a:xfrm>
            <a:off x="311150" y="1059739"/>
            <a:ext cx="3200400" cy="3416320"/>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sich der Wille des Wählers nur bei einer der beiden abgegebenen Stimmen nicht zweifelsfrei erkennen lässt, dann ist diese Stimme ungültig und die andere ist gültig.</a:t>
            </a:r>
          </a:p>
        </p:txBody>
      </p:sp>
      <p:sp>
        <p:nvSpPr>
          <p:cNvPr id="8" name="Rechteck 7">
            <a:extLst>
              <a:ext uri="{FF2B5EF4-FFF2-40B4-BE49-F238E27FC236}">
                <a16:creationId xmlns:a16="http://schemas.microsoft.com/office/drawing/2014/main" id="{D7A5002A-7971-46CF-B9C8-2FA4A750C3D2}"/>
              </a:ext>
            </a:extLst>
          </p:cNvPr>
          <p:cNvSpPr/>
          <p:nvPr/>
        </p:nvSpPr>
        <p:spPr>
          <a:xfrm>
            <a:off x="6429952" y="1942880"/>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0" name="Grafik 9" descr="Ein Bild, das Text, Screenshot, Schrift, Webseite enthält.&#10;&#10;Automatisch generierte Beschreibung">
            <a:extLst>
              <a:ext uri="{FF2B5EF4-FFF2-40B4-BE49-F238E27FC236}">
                <a16:creationId xmlns:a16="http://schemas.microsoft.com/office/drawing/2014/main" id="{A0D434AB-E8BC-D0CE-44BD-81B673AB3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550" y="1059740"/>
            <a:ext cx="6814130" cy="6065324"/>
          </a:xfrm>
          <a:prstGeom prst="rect">
            <a:avLst/>
          </a:prstGeom>
        </p:spPr>
      </p:pic>
    </p:spTree>
    <p:extLst>
      <p:ext uri="{BB962C8B-B14F-4D97-AF65-F5344CB8AC3E}">
        <p14:creationId xmlns:p14="http://schemas.microsoft.com/office/powerpoint/2010/main" val="3568877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7</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44</a:t>
            </a:fld>
            <a:endParaRPr lang="de-DE" dirty="0"/>
          </a:p>
        </p:txBody>
      </p:sp>
      <p:sp>
        <p:nvSpPr>
          <p:cNvPr id="6" name="Rechteck 5"/>
          <p:cNvSpPr/>
          <p:nvPr/>
        </p:nvSpPr>
        <p:spPr>
          <a:xfrm>
            <a:off x="311150" y="1059739"/>
            <a:ext cx="3200400" cy="2677656"/>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Zusatz enthält, der sich eindeutig nur auf eine Stimme bezieht, dann ist diese Stimme ungültig und die andere ist gültig,</a:t>
            </a:r>
          </a:p>
        </p:txBody>
      </p:sp>
      <p:sp>
        <p:nvSpPr>
          <p:cNvPr id="8" name="Rechteck 7">
            <a:extLst>
              <a:ext uri="{FF2B5EF4-FFF2-40B4-BE49-F238E27FC236}">
                <a16:creationId xmlns:a16="http://schemas.microsoft.com/office/drawing/2014/main" id="{84FA57C5-E373-4280-8C74-657B3F5D523C}"/>
              </a:ext>
            </a:extLst>
          </p:cNvPr>
          <p:cNvSpPr/>
          <p:nvPr/>
        </p:nvSpPr>
        <p:spPr>
          <a:xfrm>
            <a:off x="6450794" y="1901359"/>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0" name="Grafik 9" descr="Ein Bild, das Text, Screenshot, Webseite, Website enthält.&#10;&#10;Automatisch generierte Beschreibung">
            <a:extLst>
              <a:ext uri="{FF2B5EF4-FFF2-40B4-BE49-F238E27FC236}">
                <a16:creationId xmlns:a16="http://schemas.microsoft.com/office/drawing/2014/main" id="{4707C344-BC17-CF36-06FF-343B25751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550" y="1047132"/>
            <a:ext cx="6801610" cy="6054181"/>
          </a:xfrm>
          <a:prstGeom prst="rect">
            <a:avLst/>
          </a:prstGeom>
        </p:spPr>
      </p:pic>
    </p:spTree>
    <p:extLst>
      <p:ext uri="{BB962C8B-B14F-4D97-AF65-F5344CB8AC3E}">
        <p14:creationId xmlns:p14="http://schemas.microsoft.com/office/powerpoint/2010/main" val="4163030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8</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45</a:t>
            </a:fld>
            <a:endParaRPr lang="de-DE" dirty="0"/>
          </a:p>
        </p:txBody>
      </p:sp>
      <p:sp>
        <p:nvSpPr>
          <p:cNvPr id="6" name="Rechteck 5"/>
          <p:cNvSpPr/>
          <p:nvPr/>
        </p:nvSpPr>
        <p:spPr>
          <a:xfrm>
            <a:off x="311150" y="1059739"/>
            <a:ext cx="3200400" cy="2677656"/>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er einen Vorbehalt enthält, der sich eindeutig nur auf eine Stimme bezieht, dann ist diese Stimme ungültig und die andere ist gültig,</a:t>
            </a:r>
          </a:p>
        </p:txBody>
      </p:sp>
      <p:pic>
        <p:nvPicPr>
          <p:cNvPr id="10" name="Grafik 9" descr="Ein Bild, das Text, Screenshot, Schrift, Webseite enthält.&#10;&#10;Automatisch generierte Beschreibung">
            <a:extLst>
              <a:ext uri="{FF2B5EF4-FFF2-40B4-BE49-F238E27FC236}">
                <a16:creationId xmlns:a16="http://schemas.microsoft.com/office/drawing/2014/main" id="{300AE2E2-011D-28FA-D5C8-FDA1317B4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358" y="1045898"/>
            <a:ext cx="6789781" cy="6038114"/>
          </a:xfrm>
          <a:prstGeom prst="rect">
            <a:avLst/>
          </a:prstGeom>
        </p:spPr>
      </p:pic>
    </p:spTree>
    <p:extLst>
      <p:ext uri="{BB962C8B-B14F-4D97-AF65-F5344CB8AC3E}">
        <p14:creationId xmlns:p14="http://schemas.microsoft.com/office/powerpoint/2010/main" val="2403878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37. Stimmzettelbeispiel 9</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46</a:t>
            </a:fld>
            <a:endParaRPr lang="de-DE" dirty="0"/>
          </a:p>
        </p:txBody>
      </p:sp>
      <p:sp>
        <p:nvSpPr>
          <p:cNvPr id="6" name="Rechteck 5"/>
          <p:cNvSpPr/>
          <p:nvPr/>
        </p:nvSpPr>
        <p:spPr>
          <a:xfrm>
            <a:off x="311150" y="1059739"/>
            <a:ext cx="3200400" cy="4524315"/>
          </a:xfrm>
          <a:prstGeom prst="rect">
            <a:avLst/>
          </a:prstGeom>
        </p:spPr>
        <p:txBody>
          <a:bodyPr wrap="square">
            <a:spAutoFit/>
          </a:bodyPr>
          <a:lstStyle/>
          <a:p>
            <a:pPr marL="436563" indent="-355600">
              <a:spcAft>
                <a:spcPts val="600"/>
              </a:spcAft>
              <a:buBlip>
                <a:blip r:embed="rId4"/>
              </a:buBlip>
              <a:tabLst>
                <a:tab pos="174625" algn="l"/>
                <a:tab pos="623888" algn="l"/>
              </a:tabLst>
            </a:pPr>
            <a:r>
              <a:rPr lang="de-DE" sz="2400" spc="-95" dirty="0">
                <a:cs typeface="Arial"/>
              </a:rPr>
              <a:t>nur die Erststimmen völlig durchgestrichen sind und die nicht durchgestrichenen Zweitstimmen eine Kennzeichnung enthalten, die den Wählerwillen zweifelsfrei erkennen lassen (Gleiches gilt auch im umgekehrten Fall).</a:t>
            </a:r>
          </a:p>
        </p:txBody>
      </p:sp>
      <p:sp>
        <p:nvSpPr>
          <p:cNvPr id="8" name="Rechteck 7">
            <a:extLst>
              <a:ext uri="{FF2B5EF4-FFF2-40B4-BE49-F238E27FC236}">
                <a16:creationId xmlns:a16="http://schemas.microsoft.com/office/drawing/2014/main" id="{FB996170-1212-4F3A-81C6-FD1B753383C9}"/>
              </a:ext>
            </a:extLst>
          </p:cNvPr>
          <p:cNvSpPr/>
          <p:nvPr/>
        </p:nvSpPr>
        <p:spPr>
          <a:xfrm>
            <a:off x="6450794" y="1901359"/>
            <a:ext cx="2880320" cy="216024"/>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10" name="Grafik 9" descr="Ein Bild, das Text, Screenshot, Schrift, Zahl enthält.&#10;&#10;Automatisch generierte Beschreibung">
            <a:extLst>
              <a:ext uri="{FF2B5EF4-FFF2-40B4-BE49-F238E27FC236}">
                <a16:creationId xmlns:a16="http://schemas.microsoft.com/office/drawing/2014/main" id="{0E007C79-CFEE-6258-593D-50A9215AD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336" y="1034562"/>
            <a:ext cx="6808803" cy="6062406"/>
          </a:xfrm>
          <a:prstGeom prst="rect">
            <a:avLst/>
          </a:prstGeom>
        </p:spPr>
      </p:pic>
    </p:spTree>
    <p:extLst>
      <p:ext uri="{BB962C8B-B14F-4D97-AF65-F5344CB8AC3E}">
        <p14:creationId xmlns:p14="http://schemas.microsoft.com/office/powerpoint/2010/main" val="1965283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5601533"/>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Weitere Verfahrensweise:</a:t>
            </a:r>
          </a:p>
          <a:p>
            <a:pPr marL="893763" lvl="1" indent="-355600">
              <a:spcAft>
                <a:spcPts val="600"/>
              </a:spcAft>
              <a:buBlip>
                <a:blip r:embed="rId3"/>
              </a:buBlip>
              <a:tabLst>
                <a:tab pos="174625" algn="l"/>
                <a:tab pos="623888" algn="l"/>
              </a:tabLst>
            </a:pPr>
            <a:r>
              <a:rPr lang="de-DE" sz="2000" spc="-95" dirty="0">
                <a:cs typeface="Arial"/>
              </a:rPr>
              <a:t>Über jeden Stimmzettel bzw. jede Stimmabgabe muss der Briefwahlvorstand einzeln Beschluss fassen.</a:t>
            </a:r>
          </a:p>
          <a:p>
            <a:pPr marL="893763" lvl="1" indent="-355600">
              <a:spcAft>
                <a:spcPts val="600"/>
              </a:spcAft>
              <a:buBlip>
                <a:blip r:embed="rId3"/>
              </a:buBlip>
              <a:tabLst>
                <a:tab pos="174625" algn="l"/>
                <a:tab pos="623888" algn="l"/>
              </a:tabLst>
            </a:pPr>
            <a:r>
              <a:rPr lang="de-DE" sz="2000" spc="-95" dirty="0">
                <a:cs typeface="Arial"/>
              </a:rPr>
              <a:t>Der Briefwahlvorstand entscheidet mit Mehrheitsbeschluss über die Gültigkeit </a:t>
            </a:r>
            <a:br>
              <a:rPr lang="de-DE" sz="2000" spc="-95" dirty="0">
                <a:cs typeface="Arial"/>
              </a:rPr>
            </a:br>
            <a:r>
              <a:rPr lang="de-DE" sz="2000" spc="-95" dirty="0">
                <a:cs typeface="Arial"/>
              </a:rPr>
              <a:t>oder Ungültigkeit jedes einzelnen Stimmzettels bzw. der einzelnen Stimmen.</a:t>
            </a:r>
          </a:p>
          <a:p>
            <a:pPr marL="893763" lvl="1" indent="-355600">
              <a:spcAft>
                <a:spcPts val="600"/>
              </a:spcAft>
              <a:buBlip>
                <a:blip r:embed="rId3"/>
              </a:buBlip>
              <a:tabLst>
                <a:tab pos="174625" algn="l"/>
                <a:tab pos="623888" algn="l"/>
              </a:tabLst>
            </a:pPr>
            <a:r>
              <a:rPr lang="de-DE" sz="2000" spc="-95" dirty="0">
                <a:cs typeface="Arial"/>
              </a:rPr>
              <a:t>Bei Stimmengleichheit entscheidet die Stimme des Briefwahlvorstehers.</a:t>
            </a:r>
          </a:p>
          <a:p>
            <a:pPr marL="893763" lvl="1" indent="-355600">
              <a:spcAft>
                <a:spcPts val="600"/>
              </a:spcAft>
              <a:buBlip>
                <a:blip r:embed="rId3"/>
              </a:buBlip>
              <a:tabLst>
                <a:tab pos="174625" algn="l"/>
                <a:tab pos="623888" algn="l"/>
              </a:tabLst>
            </a:pPr>
            <a:r>
              <a:rPr lang="de-DE" sz="2000" spc="-95" dirty="0">
                <a:cs typeface="Arial"/>
              </a:rPr>
              <a:t>Der Briefwahlvorsteher gibt die Entscheidungen mündlich bekannt und sagt bei gültigen Stimmen an, für welchen Bewerber oder für welche Landesliste die Stimme abgegeben worden ist.</a:t>
            </a:r>
          </a:p>
          <a:p>
            <a:pPr marL="893763" lvl="1" indent="-355600">
              <a:spcAft>
                <a:spcPts val="600"/>
              </a:spcAft>
              <a:buBlip>
                <a:blip r:embed="rId3"/>
              </a:buBlip>
              <a:tabLst>
                <a:tab pos="174625" algn="l"/>
                <a:tab pos="623888" algn="l"/>
              </a:tabLst>
            </a:pPr>
            <a:r>
              <a:rPr lang="de-DE" sz="2000" spc="-95" dirty="0">
                <a:cs typeface="Arial"/>
              </a:rPr>
              <a:t>Er vermerkt auf der Rückseite jedes Stimmzettels, wie entschieden wurde.</a:t>
            </a:r>
          </a:p>
          <a:p>
            <a:pPr marL="893763" lvl="1" indent="-355600">
              <a:spcAft>
                <a:spcPts val="600"/>
              </a:spcAft>
              <a:buBlip>
                <a:blip r:embed="rId3"/>
              </a:buBlip>
              <a:tabLst>
                <a:tab pos="174625" algn="l"/>
                <a:tab pos="623888" algn="l"/>
              </a:tabLst>
            </a:pPr>
            <a:r>
              <a:rPr lang="de-DE" sz="2000" spc="-95" dirty="0">
                <a:cs typeface="Arial"/>
              </a:rPr>
              <a:t>Die Stimmzettel, über die der Briefwahlvorstand beschlossen hat, sind mit fortlaufenden Nummern zu versehen.</a:t>
            </a:r>
          </a:p>
          <a:p>
            <a:pPr marL="893763" lvl="1" indent="-355600">
              <a:spcAft>
                <a:spcPts val="600"/>
              </a:spcAft>
              <a:buBlip>
                <a:blip r:embed="rId3"/>
              </a:buBlip>
              <a:tabLst>
                <a:tab pos="174625" algn="l"/>
                <a:tab pos="623888" algn="l"/>
              </a:tabLst>
            </a:pPr>
            <a:r>
              <a:rPr lang="de-DE" sz="2000" spc="-95" dirty="0">
                <a:cs typeface="Arial"/>
              </a:rPr>
              <a:t>Der Grund für die Gültigkeit oder Ungültigkeit bzw. das Abstimmungsergebnis sollte zur besseren Nachvollziehbarkeit der Entscheidung vermerkt werden.</a:t>
            </a:r>
          </a:p>
          <a:p>
            <a:pPr marL="893763" lvl="1" indent="-355600">
              <a:spcAft>
                <a:spcPts val="600"/>
              </a:spcAft>
              <a:buBlip>
                <a:blip r:embed="rId3"/>
              </a:buBlip>
              <a:tabLst>
                <a:tab pos="174625" algn="l"/>
                <a:tab pos="623888" algn="l"/>
              </a:tabLst>
            </a:pPr>
            <a:r>
              <a:rPr lang="de-DE" sz="2000" spc="-95" dirty="0">
                <a:cs typeface="Arial"/>
              </a:rPr>
              <a:t>Sonstige Bemerkungen und Hinweise für die Auswertung dürfen nicht angebracht werden, lediglich Beschlussaufkleber auf der Rückseite der Stimmzettel sind gestattet.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47</a:t>
            </a:fld>
            <a:endParaRPr lang="de-DE" dirty="0"/>
          </a:p>
        </p:txBody>
      </p:sp>
    </p:spTree>
    <p:extLst>
      <p:ext uri="{BB962C8B-B14F-4D97-AF65-F5344CB8AC3E}">
        <p14:creationId xmlns:p14="http://schemas.microsoft.com/office/powerpoint/2010/main" val="22095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107996"/>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Sonstige Bemerkungen und Hinweise für die Auswertung dürfen nicht angebracht werden, lediglich Beschlussaufkleber auf der Rückseite der Stimmzettel sind gestattet.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37. Stimmzettel mit Anlass zu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48</a:t>
            </a:fld>
            <a:endParaRPr lang="de-DE" dirty="0"/>
          </a:p>
        </p:txBody>
      </p:sp>
      <p:pic>
        <p:nvPicPr>
          <p:cNvPr id="2" name="Grafik 1">
            <a:extLst>
              <a:ext uri="{FF2B5EF4-FFF2-40B4-BE49-F238E27FC236}">
                <a16:creationId xmlns:a16="http://schemas.microsoft.com/office/drawing/2014/main" id="{82C8B1A1-0FCD-F0FB-8A25-DF6753C1A104}"/>
              </a:ext>
            </a:extLst>
          </p:cNvPr>
          <p:cNvPicPr>
            <a:picLocks noChangeAspect="1"/>
          </p:cNvPicPr>
          <p:nvPr/>
        </p:nvPicPr>
        <p:blipFill>
          <a:blip r:embed="rId5"/>
          <a:stretch>
            <a:fillRect/>
          </a:stretch>
        </p:blipFill>
        <p:spPr>
          <a:xfrm>
            <a:off x="2048224" y="2297850"/>
            <a:ext cx="6584251" cy="4871126"/>
          </a:xfrm>
          <a:prstGeom prst="rect">
            <a:avLst/>
          </a:prstGeom>
        </p:spPr>
      </p:pic>
    </p:spTree>
    <p:extLst>
      <p:ext uri="{BB962C8B-B14F-4D97-AF65-F5344CB8AC3E}">
        <p14:creationId xmlns:p14="http://schemas.microsoft.com/office/powerpoint/2010/main" val="2292003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801314"/>
          </a:xfrm>
          <a:prstGeom prst="rect">
            <a:avLst/>
          </a:prstGeom>
        </p:spPr>
        <p:txBody>
          <a:bodyPr vert="horz" wrap="square" lIns="0" tIns="0" rIns="0" bIns="0" rtlCol="0">
            <a:spAutoFit/>
          </a:bodyPr>
          <a:lstStyle/>
          <a:p>
            <a:pPr marL="436563" indent="-355600">
              <a:buBlip>
                <a:blip r:embed="rId3"/>
              </a:buBlip>
              <a:tabLst>
                <a:tab pos="174625" algn="l"/>
                <a:tab pos="623888" algn="l"/>
              </a:tabLst>
            </a:pPr>
            <a:r>
              <a:rPr lang="de-DE" sz="2400" spc="-95" dirty="0">
                <a:cs typeface="Arial"/>
              </a:rPr>
              <a:t>Die gültigen und ungültigen Stimmen der beschlussmäßig behandelten Stimmzettel  und Stimmzettelumschläge (Stapel d und e) werden vom Schriftführer als Zwischensumme III (ZS III) in Nr. 4 der Briefwahlniederschrift bei dem jeweiligen </a:t>
            </a:r>
            <a:br>
              <a:rPr lang="de-DE" sz="2400" spc="-95" dirty="0">
                <a:cs typeface="Arial"/>
              </a:rPr>
            </a:br>
            <a:r>
              <a:rPr lang="de-DE" sz="2400" spc="-95" dirty="0">
                <a:cs typeface="Arial"/>
              </a:rPr>
              <a:t>Kennbuchstaben eintragen.</a:t>
            </a:r>
          </a:p>
          <a:p>
            <a:pPr marL="80963">
              <a:tabLst>
                <a:tab pos="174625" algn="l"/>
                <a:tab pos="623888" algn="l"/>
              </a:tabLst>
            </a:pPr>
            <a:endParaRPr lang="de-DE" sz="2400" spc="-95" dirty="0">
              <a:cs typeface="Arial"/>
            </a:endParaRPr>
          </a:p>
          <a:p>
            <a:pPr marL="436563" indent="-355600">
              <a:buBlip>
                <a:blip r:embed="rId3"/>
              </a:buBlip>
              <a:tabLst>
                <a:tab pos="174625" algn="l"/>
                <a:tab pos="623888" algn="l"/>
              </a:tabLst>
            </a:pPr>
            <a:r>
              <a:rPr lang="de-DE" sz="2400" spc="-95" dirty="0">
                <a:cs typeface="Arial"/>
              </a:rPr>
              <a:t>Es ist dabei besonders </a:t>
            </a:r>
            <a:br>
              <a:rPr lang="de-DE" sz="2400" spc="-95" dirty="0">
                <a:cs typeface="Arial"/>
              </a:rPr>
            </a:br>
            <a:r>
              <a:rPr lang="de-DE" sz="2400" spc="-95" dirty="0">
                <a:cs typeface="Arial"/>
              </a:rPr>
              <a:t>darauf zu achten, ob auf </a:t>
            </a:r>
            <a:br>
              <a:rPr lang="de-DE" sz="2400" spc="-95" dirty="0">
                <a:cs typeface="Arial"/>
              </a:rPr>
            </a:br>
            <a:r>
              <a:rPr lang="de-DE" sz="2400" spc="-95" dirty="0">
                <a:cs typeface="Arial"/>
              </a:rPr>
              <a:t>dem Stimmzettel beide Stimmen </a:t>
            </a:r>
            <a:br>
              <a:rPr lang="de-DE" sz="2400" spc="-95" dirty="0">
                <a:cs typeface="Arial"/>
              </a:rPr>
            </a:br>
            <a:r>
              <a:rPr lang="de-DE" sz="2400" spc="-95" dirty="0">
                <a:cs typeface="Arial"/>
              </a:rPr>
              <a:t>(Erst- und Zweitstimme)</a:t>
            </a:r>
            <a:br>
              <a:rPr lang="de-DE" sz="2400" spc="-95" dirty="0">
                <a:cs typeface="Arial"/>
              </a:rPr>
            </a:br>
            <a:r>
              <a:rPr lang="de-DE" sz="2400" spc="-95" dirty="0">
                <a:cs typeface="Arial"/>
              </a:rPr>
              <a:t>gültig bzw. ungültig sind oder </a:t>
            </a:r>
            <a:br>
              <a:rPr lang="de-DE" sz="2400" spc="-95" dirty="0">
                <a:cs typeface="Arial"/>
              </a:rPr>
            </a:br>
            <a:r>
              <a:rPr lang="de-DE" sz="2400" spc="-95" dirty="0">
                <a:cs typeface="Arial"/>
              </a:rPr>
              <a:t>nur die Erst- oder </a:t>
            </a:r>
            <a:br>
              <a:rPr lang="de-DE" sz="2400" spc="-95" dirty="0">
                <a:cs typeface="Arial"/>
              </a:rPr>
            </a:br>
            <a:r>
              <a:rPr lang="de-DE" sz="2400" spc="-95" dirty="0">
                <a:cs typeface="Arial"/>
              </a:rPr>
              <a:t>nur die Zweitstimme </a:t>
            </a:r>
            <a:br>
              <a:rPr lang="de-DE" sz="2400" spc="-95" dirty="0">
                <a:cs typeface="Arial"/>
              </a:rPr>
            </a:br>
            <a:r>
              <a:rPr lang="de-DE" sz="2400" spc="-95" dirty="0">
                <a:cs typeface="Arial"/>
              </a:rPr>
              <a:t>gültig bzw. ungültig ist.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38. Eintragung der Stimmen mit Bedenken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49</a:t>
            </a:fld>
            <a:endParaRPr lang="de-DE" dirty="0"/>
          </a:p>
        </p:txBody>
      </p:sp>
      <p:pic>
        <p:nvPicPr>
          <p:cNvPr id="4" name="Grafik 3">
            <a:extLst>
              <a:ext uri="{FF2B5EF4-FFF2-40B4-BE49-F238E27FC236}">
                <a16:creationId xmlns:a16="http://schemas.microsoft.com/office/drawing/2014/main" id="{D14A981C-5D75-44CD-BFC3-2361895C6B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39" t="34698" r="5867" b="4698"/>
          <a:stretch/>
        </p:blipFill>
        <p:spPr>
          <a:xfrm>
            <a:off x="5818338" y="2550160"/>
            <a:ext cx="4495801" cy="4587240"/>
          </a:xfrm>
          <a:prstGeom prst="rect">
            <a:avLst/>
          </a:prstGeom>
        </p:spPr>
      </p:pic>
      <p:sp>
        <p:nvSpPr>
          <p:cNvPr id="6" name="Rechteck 5">
            <a:extLst>
              <a:ext uri="{FF2B5EF4-FFF2-40B4-BE49-F238E27FC236}">
                <a16:creationId xmlns:a16="http://schemas.microsoft.com/office/drawing/2014/main" id="{4BDCA9A9-53DC-4A81-B970-B17758A5F162}"/>
              </a:ext>
            </a:extLst>
          </p:cNvPr>
          <p:cNvSpPr/>
          <p:nvPr/>
        </p:nvSpPr>
        <p:spPr>
          <a:xfrm>
            <a:off x="9011920" y="3022600"/>
            <a:ext cx="44323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8" name="Rechteck 7">
            <a:extLst>
              <a:ext uri="{FF2B5EF4-FFF2-40B4-BE49-F238E27FC236}">
                <a16:creationId xmlns:a16="http://schemas.microsoft.com/office/drawing/2014/main" id="{150065B8-C83A-4236-8D39-CE8469C277AC}"/>
              </a:ext>
            </a:extLst>
          </p:cNvPr>
          <p:cNvSpPr/>
          <p:nvPr/>
        </p:nvSpPr>
        <p:spPr>
          <a:xfrm>
            <a:off x="9011920" y="3555998"/>
            <a:ext cx="429260" cy="8382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9" name="Rechteck 8">
            <a:extLst>
              <a:ext uri="{FF2B5EF4-FFF2-40B4-BE49-F238E27FC236}">
                <a16:creationId xmlns:a16="http://schemas.microsoft.com/office/drawing/2014/main" id="{90CF7F25-041E-4C7D-942D-27965078885C}"/>
              </a:ext>
            </a:extLst>
          </p:cNvPr>
          <p:cNvSpPr/>
          <p:nvPr/>
        </p:nvSpPr>
        <p:spPr>
          <a:xfrm>
            <a:off x="9011920" y="5876954"/>
            <a:ext cx="429260" cy="8794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
        <p:nvSpPr>
          <p:cNvPr id="10" name="Rechteck 9">
            <a:extLst>
              <a:ext uri="{FF2B5EF4-FFF2-40B4-BE49-F238E27FC236}">
                <a16:creationId xmlns:a16="http://schemas.microsoft.com/office/drawing/2014/main" id="{F49B86B6-589B-460B-9843-AD6D033BF715}"/>
              </a:ext>
            </a:extLst>
          </p:cNvPr>
          <p:cNvSpPr/>
          <p:nvPr/>
        </p:nvSpPr>
        <p:spPr>
          <a:xfrm>
            <a:off x="9011920" y="5333395"/>
            <a:ext cx="44323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spTree>
    <p:extLst>
      <p:ext uri="{BB962C8B-B14F-4D97-AF65-F5344CB8AC3E}">
        <p14:creationId xmlns:p14="http://schemas.microsoft.com/office/powerpoint/2010/main" val="39491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p:bldP spid="6"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2"/>
              </a:buBlip>
            </a:pPr>
            <a:r>
              <a:rPr lang="de-DE" dirty="0">
                <a:solidFill>
                  <a:schemeClr val="tx1">
                    <a:lumMod val="65000"/>
                    <a:lumOff val="35000"/>
                  </a:schemeClr>
                </a:solidFill>
                <a:latin typeface="+mj-lt"/>
              </a:rPr>
              <a:t>2. Briefwahlvorstand</a:t>
            </a:r>
            <a:endParaRPr dirty="0">
              <a:solidFill>
                <a:schemeClr val="tx1">
                  <a:lumMod val="65000"/>
                  <a:lumOff val="35000"/>
                </a:schemeClr>
              </a:solidFill>
              <a:latin typeface="+mj-lt"/>
            </a:endParaRPr>
          </a:p>
        </p:txBody>
      </p:sp>
      <p:sp>
        <p:nvSpPr>
          <p:cNvPr id="3" name="Foliennummernplatzhalter 2"/>
          <p:cNvSpPr>
            <a:spLocks noGrp="1"/>
          </p:cNvSpPr>
          <p:nvPr>
            <p:ph type="sldNum" sz="quarter" idx="4"/>
          </p:nvPr>
        </p:nvSpPr>
        <p:spPr/>
        <p:txBody>
          <a:bodyPr/>
          <a:lstStyle/>
          <a:p>
            <a:r>
              <a:rPr lang="de-DE" dirty="0"/>
              <a:t>     </a:t>
            </a:r>
            <a:fld id="{B6F15528-21DE-4FAA-801E-634DDDAF4B2B}" type="slidenum">
              <a:rPr lang="de-DE" smtClean="0"/>
              <a:pPr/>
              <a:t>5</a:t>
            </a:fld>
            <a:endParaRPr lang="de-DE" dirty="0"/>
          </a:p>
        </p:txBody>
      </p:sp>
      <p:sp>
        <p:nvSpPr>
          <p:cNvPr id="5" name="object 6"/>
          <p:cNvSpPr txBox="1"/>
          <p:nvPr/>
        </p:nvSpPr>
        <p:spPr>
          <a:xfrm>
            <a:off x="539750" y="1117600"/>
            <a:ext cx="9774389" cy="4154984"/>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Allgemeine Tätigkeiten, Rechte und Pflichten des Briefwahlvorstands </a:t>
            </a:r>
            <a:r>
              <a:rPr lang="de-DE" sz="2400" spc="-95" dirty="0">
                <a:solidFill>
                  <a:schemeClr val="bg1">
                    <a:lumMod val="50000"/>
                  </a:schemeClr>
                </a:solidFill>
                <a:cs typeface="Arial"/>
              </a:rPr>
              <a:t>(</a:t>
            </a:r>
            <a:r>
              <a:rPr lang="de-DE" sz="2400" i="1" spc="-95" dirty="0">
                <a:solidFill>
                  <a:schemeClr val="bg1">
                    <a:lumMod val="50000"/>
                  </a:schemeClr>
                </a:solidFill>
                <a:cs typeface="Arial"/>
              </a:rPr>
              <a:t>Fortsetzung</a:t>
            </a:r>
            <a:r>
              <a:rPr lang="de-DE" sz="2400" spc="-95" dirty="0">
                <a:solidFill>
                  <a:schemeClr val="bg1">
                    <a:lumMod val="50000"/>
                  </a:schemeClr>
                </a:solidFill>
                <a:cs typeface="Arial"/>
              </a:rPr>
              <a:t>)</a:t>
            </a:r>
          </a:p>
          <a:p>
            <a:pPr marL="893763" lvl="1" indent="-355600">
              <a:spcAft>
                <a:spcPts val="600"/>
              </a:spcAft>
              <a:buBlip>
                <a:blip r:embed="rId3"/>
              </a:buBlip>
              <a:tabLst>
                <a:tab pos="174625" algn="l"/>
                <a:tab pos="623888" algn="l"/>
              </a:tabLst>
            </a:pPr>
            <a:r>
              <a:rPr lang="de-DE" sz="2400" spc="-95" dirty="0">
                <a:cs typeface="Arial"/>
              </a:rPr>
              <a:t>Entscheidet über alle Fragen bei der Zulässigkeit der Wahlbriefe und der Ergebnisermittlung</a:t>
            </a:r>
          </a:p>
          <a:p>
            <a:pPr marL="893763" lvl="1" indent="-355600">
              <a:spcAft>
                <a:spcPts val="600"/>
              </a:spcAft>
              <a:buBlip>
                <a:blip r:embed="rId3"/>
              </a:buBlip>
              <a:tabLst>
                <a:tab pos="174625" algn="l"/>
                <a:tab pos="623888" algn="l"/>
              </a:tabLst>
            </a:pPr>
            <a:r>
              <a:rPr lang="de-DE" sz="2400" spc="-95" dirty="0">
                <a:cs typeface="Arial"/>
              </a:rPr>
              <a:t>Verhandelt, berät und entscheidet öffentlich</a:t>
            </a:r>
          </a:p>
          <a:p>
            <a:pPr marL="893763" lvl="1" indent="-355600">
              <a:spcAft>
                <a:spcPts val="600"/>
              </a:spcAft>
              <a:buBlip>
                <a:blip r:embed="rId3"/>
              </a:buBlip>
              <a:tabLst>
                <a:tab pos="174625" algn="l"/>
                <a:tab pos="623888" algn="l"/>
              </a:tabLst>
            </a:pPr>
            <a:r>
              <a:rPr lang="de-DE" sz="2400" spc="-95" dirty="0">
                <a:cs typeface="Arial"/>
              </a:rPr>
              <a:t>Entscheidet über die Gültigkeit der Stimmen</a:t>
            </a:r>
          </a:p>
          <a:p>
            <a:pPr marL="893763" lvl="1" indent="-355600">
              <a:spcAft>
                <a:spcPts val="600"/>
              </a:spcAft>
              <a:buBlip>
                <a:blip r:embed="rId3"/>
              </a:buBlip>
              <a:tabLst>
                <a:tab pos="174625" algn="l"/>
                <a:tab pos="623888" algn="l"/>
              </a:tabLst>
            </a:pPr>
            <a:r>
              <a:rPr lang="de-DE" sz="2400" spc="-95" dirty="0">
                <a:cs typeface="Arial"/>
              </a:rPr>
              <a:t>Entscheidet mit Stimmenmehrheit; </a:t>
            </a:r>
            <a:br>
              <a:rPr lang="de-DE" sz="2400" spc="-95" dirty="0">
                <a:cs typeface="Arial"/>
              </a:rPr>
            </a:br>
            <a:r>
              <a:rPr lang="de-DE" sz="2400" spc="-95" dirty="0">
                <a:cs typeface="Arial"/>
              </a:rPr>
              <a:t>bei Stimmengleichheit ist die Stimme des Briefwahlvorstehers ausschlaggebend</a:t>
            </a:r>
          </a:p>
          <a:p>
            <a:pPr marL="893763" lvl="1" indent="-355600">
              <a:spcAft>
                <a:spcPts val="600"/>
              </a:spcAft>
              <a:buBlip>
                <a:blip r:embed="rId3"/>
              </a:buBlip>
              <a:tabLst>
                <a:tab pos="174625" algn="l"/>
                <a:tab pos="623888" algn="l"/>
              </a:tabLst>
            </a:pPr>
            <a:r>
              <a:rPr lang="de-DE" sz="2400" spc="-95" dirty="0">
                <a:cs typeface="Arial"/>
              </a:rPr>
              <a:t>Stellt das Wahlergebnis im Briefwahlbezirk öffentlich fest</a:t>
            </a:r>
          </a:p>
          <a:p>
            <a:pPr marL="893763" lvl="1" indent="-355600">
              <a:spcAft>
                <a:spcPts val="600"/>
              </a:spcAft>
              <a:buBlip>
                <a:blip r:embed="rId3"/>
              </a:buBlip>
              <a:tabLst>
                <a:tab pos="174625" algn="l"/>
                <a:tab pos="623888" algn="l"/>
              </a:tabLst>
            </a:pPr>
            <a:r>
              <a:rPr lang="de-DE" sz="2400" spc="-95" dirty="0">
                <a:cs typeface="Arial"/>
              </a:rPr>
              <a:t>Es ist darauf zu achten, dass jede Beeinflussung des Wählers unterbleibt</a:t>
            </a:r>
          </a:p>
        </p:txBody>
      </p:sp>
    </p:spTree>
    <p:extLst>
      <p:ext uri="{BB962C8B-B14F-4D97-AF65-F5344CB8AC3E}">
        <p14:creationId xmlns:p14="http://schemas.microsoft.com/office/powerpoint/2010/main" val="19884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078039"/>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Abschließend werden vom Schriftführer die Zwischensummen </a:t>
            </a:r>
            <a:br>
              <a:rPr lang="de-DE" sz="2400" spc="-95" dirty="0">
                <a:cs typeface="Arial"/>
              </a:rPr>
            </a:br>
            <a:r>
              <a:rPr lang="de-DE" sz="2400" spc="-95" dirty="0">
                <a:cs typeface="Arial"/>
              </a:rPr>
              <a:t>ZS I, ZS II und ZS III in jeder Zeile gebildet und somit errechnet:</a:t>
            </a:r>
          </a:p>
          <a:p>
            <a:pPr marL="893763" lvl="1" indent="-355600">
              <a:spcAft>
                <a:spcPts val="600"/>
              </a:spcAft>
              <a:buBlip>
                <a:blip r:embed="rId3"/>
              </a:buBlip>
              <a:tabLst>
                <a:tab pos="174625" algn="l"/>
                <a:tab pos="623888" algn="l"/>
              </a:tabLst>
            </a:pPr>
            <a:r>
              <a:rPr lang="de-DE" sz="2400" spc="-95" dirty="0">
                <a:cs typeface="Arial"/>
              </a:rPr>
              <a:t>die jeweils ungültigen Erst- und Zweitstimmen,</a:t>
            </a:r>
          </a:p>
          <a:p>
            <a:pPr marL="893763" lvl="1" indent="-355600">
              <a:spcAft>
                <a:spcPts val="600"/>
              </a:spcAft>
              <a:buBlip>
                <a:blip r:embed="rId3"/>
              </a:buBlip>
              <a:tabLst>
                <a:tab pos="174625" algn="l"/>
                <a:tab pos="623888" algn="l"/>
              </a:tabLst>
            </a:pPr>
            <a:r>
              <a:rPr lang="de-DE" sz="2400" spc="-95" dirty="0">
                <a:cs typeface="Arial"/>
              </a:rPr>
              <a:t>die gültigen Erststimmen, </a:t>
            </a:r>
            <a:br>
              <a:rPr lang="de-DE" sz="2400" spc="-95" dirty="0">
                <a:cs typeface="Arial"/>
              </a:rPr>
            </a:br>
            <a:r>
              <a:rPr lang="de-DE" sz="2400" spc="-95" dirty="0">
                <a:cs typeface="Arial"/>
              </a:rPr>
              <a:t>jeweils für die einzelnen Bewerber und insgesamt,</a:t>
            </a:r>
          </a:p>
          <a:p>
            <a:pPr marL="893763" lvl="1" indent="-355600">
              <a:spcAft>
                <a:spcPts val="600"/>
              </a:spcAft>
              <a:buBlip>
                <a:blip r:embed="rId3"/>
              </a:buBlip>
              <a:tabLst>
                <a:tab pos="174625" algn="l"/>
                <a:tab pos="623888" algn="l"/>
              </a:tabLst>
            </a:pPr>
            <a:r>
              <a:rPr lang="de-DE" sz="2400" spc="-95" dirty="0">
                <a:cs typeface="Arial"/>
              </a:rPr>
              <a:t>die gültigen Zweitstimmen, </a:t>
            </a:r>
            <a:br>
              <a:rPr lang="de-DE" sz="2400" spc="-95" dirty="0">
                <a:cs typeface="Arial"/>
              </a:rPr>
            </a:br>
            <a:r>
              <a:rPr lang="de-DE" sz="2400" spc="-95" dirty="0">
                <a:cs typeface="Arial"/>
              </a:rPr>
              <a:t>jeweils für die einzelnen Landeslisten und insgesamt.</a:t>
            </a:r>
          </a:p>
          <a:p>
            <a:pPr marL="436563" indent="-355600">
              <a:spcAft>
                <a:spcPts val="600"/>
              </a:spcAft>
              <a:buBlip>
                <a:blip r:embed="rId3"/>
              </a:buBlip>
              <a:tabLst>
                <a:tab pos="174625" algn="l"/>
                <a:tab pos="623888" algn="l"/>
              </a:tabLst>
            </a:pPr>
            <a:r>
              <a:rPr lang="de-DE" sz="2400" spc="-95" dirty="0">
                <a:cs typeface="Arial"/>
              </a:rPr>
              <a:t>Der Briefwahlvorsteher bestimmt zwei Beisitzer, </a:t>
            </a:r>
            <a:br>
              <a:rPr lang="de-DE" sz="2400" spc="-95" dirty="0">
                <a:cs typeface="Arial"/>
              </a:rPr>
            </a:br>
            <a:r>
              <a:rPr lang="de-DE" sz="2400" spc="-95" dirty="0">
                <a:cs typeface="Arial"/>
              </a:rPr>
              <a:t>die diese Zusammenzählung überprüfen.</a:t>
            </a:r>
          </a:p>
          <a:p>
            <a:pPr marL="893763" lvl="1" indent="-355600">
              <a:spcAft>
                <a:spcPts val="600"/>
              </a:spcAft>
              <a:buBlip>
                <a:blip r:embed="rId3"/>
              </a:buBlip>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39. Summenbildung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50</a:t>
            </a:fld>
            <a:endParaRPr lang="de-DE" dirty="0"/>
          </a:p>
        </p:txBody>
      </p:sp>
    </p:spTree>
    <p:extLst>
      <p:ext uri="{BB962C8B-B14F-4D97-AF65-F5344CB8AC3E}">
        <p14:creationId xmlns:p14="http://schemas.microsoft.com/office/powerpoint/2010/main" val="359726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370975"/>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Beantragt ein Mitglied des Briefwahlvorstands vor der Unterzeichnung der Briefwahlniederschrift eine erneute Zählung der Stimmen, </a:t>
            </a:r>
            <a:br>
              <a:rPr lang="de-DE" sz="2400" spc="-95" dirty="0">
                <a:cs typeface="Arial"/>
              </a:rPr>
            </a:br>
            <a:r>
              <a:rPr lang="de-DE" sz="2400" spc="-95" dirty="0">
                <a:cs typeface="Arial"/>
              </a:rPr>
              <a:t>ist diese nach vorstehenden Ausführungen zu wiederholen.</a:t>
            </a:r>
          </a:p>
          <a:p>
            <a:pPr marL="1350963" lvl="2" indent="-355600">
              <a:spcAft>
                <a:spcPts val="600"/>
              </a:spcAft>
              <a:buBlip>
                <a:blip r:embed="rId3"/>
              </a:buBlip>
              <a:tabLst>
                <a:tab pos="174625" algn="l"/>
                <a:tab pos="623888" algn="l"/>
              </a:tabLst>
            </a:pPr>
            <a:r>
              <a:rPr lang="de-DE" sz="2400" spc="-95" dirty="0">
                <a:cs typeface="Arial"/>
              </a:rPr>
              <a:t>Hinzu kommt ein Vermerk in der Briefwahlniederschrift.</a:t>
            </a:r>
          </a:p>
          <a:p>
            <a:pPr marL="436563" indent="-355600">
              <a:spcAft>
                <a:spcPts val="600"/>
              </a:spcAft>
              <a:buBlip>
                <a:blip r:embed="rId3"/>
              </a:buBlip>
              <a:tabLst>
                <a:tab pos="174625" algn="l"/>
                <a:tab pos="623888" algn="l"/>
              </a:tabLst>
            </a:pPr>
            <a:r>
              <a:rPr lang="de-DE" sz="2400" spc="-95" dirty="0">
                <a:cs typeface="Arial"/>
              </a:rPr>
              <a:t>Die vom Briefwahlvorsteher bestimmten Beisitzer sammeln </a:t>
            </a:r>
            <a:br>
              <a:rPr lang="de-DE" sz="2400" spc="-95" dirty="0">
                <a:cs typeface="Arial"/>
              </a:rPr>
            </a:br>
            <a:r>
              <a:rPr lang="de-DE" sz="2400" spc="-95" dirty="0">
                <a:cs typeface="Arial"/>
              </a:rPr>
              <a:t>je für sich und behalten unter ihrer Aufsicht:</a:t>
            </a:r>
          </a:p>
          <a:p>
            <a:pPr marL="1350963" lvl="2" indent="-355600">
              <a:spcAft>
                <a:spcPts val="600"/>
              </a:spcAft>
              <a:buBlip>
                <a:blip r:embed="rId3"/>
              </a:buBlip>
              <a:tabLst>
                <a:tab pos="174625" algn="l"/>
                <a:tab pos="623888" algn="l"/>
              </a:tabLst>
            </a:pPr>
            <a:r>
              <a:rPr lang="de-DE" sz="2400" spc="-95" dirty="0">
                <a:cs typeface="Arial"/>
              </a:rPr>
              <a:t>die Stimmzettel, auf denen die Erst- und die Zweitstimme  oder nur die Erststimme abgegeben worden waren, getrennt nach den Bewerbern, denen die Erststimmen zugefallen waren (ohne die Stimmzettel, die Anlass zu Bedenken gegeben hatten),</a:t>
            </a:r>
          </a:p>
          <a:p>
            <a:pPr marL="1350963" lvl="2" indent="-355600">
              <a:spcAft>
                <a:spcPts val="600"/>
              </a:spcAft>
              <a:buBlip>
                <a:blip r:embed="rId3"/>
              </a:buBlip>
              <a:tabLst>
                <a:tab pos="174625" algn="l"/>
                <a:tab pos="623888" algn="l"/>
              </a:tabLst>
            </a:pPr>
            <a:r>
              <a:rPr lang="de-DE" sz="2400" spc="-95" dirty="0">
                <a:cs typeface="Arial"/>
              </a:rPr>
              <a:t>die Stimmzettel, auf denen nur die Zweitstimme abgegeben worden war, getrennt nach den Wahlvorschlägen </a:t>
            </a:r>
            <a:br>
              <a:rPr lang="de-DE" sz="2400" spc="-95" dirty="0">
                <a:cs typeface="Arial"/>
              </a:rPr>
            </a:br>
            <a:r>
              <a:rPr lang="de-DE" sz="2400" spc="-95" dirty="0">
                <a:cs typeface="Arial"/>
              </a:rPr>
              <a:t>(ohne die Stimmzettel, die Anlass zu Bedenken gegeben hatten),</a:t>
            </a:r>
          </a:p>
          <a:p>
            <a:pPr marL="1350963" lvl="2" indent="-355600">
              <a:spcAft>
                <a:spcPts val="600"/>
              </a:spcAft>
              <a:buBlip>
                <a:blip r:embed="rId3"/>
              </a:buBlip>
              <a:tabLst>
                <a:tab pos="174625" algn="l"/>
                <a:tab pos="623888" algn="l"/>
              </a:tabLst>
            </a:pPr>
            <a:r>
              <a:rPr lang="de-DE" sz="2400" spc="-95" dirty="0">
                <a:cs typeface="Arial"/>
              </a:rPr>
              <a:t>die ungekennzeichneten </a:t>
            </a:r>
            <a:r>
              <a:rPr lang="de-DE" sz="2400" spc="-95">
                <a:cs typeface="Arial"/>
              </a:rPr>
              <a:t>Stimmzettel und </a:t>
            </a:r>
            <a:r>
              <a:rPr lang="de-DE" sz="2400" spc="-95" dirty="0">
                <a:cs typeface="Arial"/>
              </a:rPr>
              <a:t>leer </a:t>
            </a:r>
            <a:r>
              <a:rPr lang="de-DE" sz="2400" spc="-95">
                <a:cs typeface="Arial"/>
              </a:rPr>
              <a:t>abgegebene Stimmzettelumschläge,</a:t>
            </a:r>
            <a:endParaRPr lang="de-DE" sz="2400" spc="-95" dirty="0">
              <a:cs typeface="Arial"/>
            </a:endParaRPr>
          </a:p>
          <a:p>
            <a:pPr marL="1350963" lvl="2" indent="-355600">
              <a:spcAft>
                <a:spcPts val="600"/>
              </a:spcAft>
              <a:buBlip>
                <a:blip r:embed="rId3"/>
              </a:buBlip>
              <a:tabLst>
                <a:tab pos="174625" algn="l"/>
                <a:tab pos="623888" algn="l"/>
              </a:tabLst>
            </a:pPr>
            <a:endParaRPr lang="de-DE" sz="2400" spc="-95" dirty="0">
              <a:cs typeface="Arial"/>
            </a:endParaRP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39. Summenbildung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51</a:t>
            </a:fld>
            <a:endParaRPr lang="de-DE" dirty="0"/>
          </a:p>
        </p:txBody>
      </p:sp>
    </p:spTree>
    <p:extLst>
      <p:ext uri="{BB962C8B-B14F-4D97-AF65-F5344CB8AC3E}">
        <p14:creationId xmlns:p14="http://schemas.microsoft.com/office/powerpoint/2010/main" val="185515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1477328"/>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die Stimmzettelumschläge, die Anlass zu Bedenken gegeben hatten sowie die Stimmzettelumschläge, die mehrere Stimmzettel enthalten hatten (= ursprüngliche Stapel d und e), als Anlagen unter fortlaufenden Nummern der Briefwahlniederschrift beizufügen.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39. Summenbildung</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52</a:t>
            </a:fld>
            <a:endParaRPr lang="de-DE" dirty="0"/>
          </a:p>
        </p:txBody>
      </p:sp>
    </p:spTree>
    <p:extLst>
      <p:ext uri="{BB962C8B-B14F-4D97-AF65-F5344CB8AC3E}">
        <p14:creationId xmlns:p14="http://schemas.microsoft.com/office/powerpoint/2010/main" val="359140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3554819"/>
          </a:xfrm>
          <a:prstGeom prst="rect">
            <a:avLst/>
          </a:prstGeom>
        </p:spPr>
        <p:txBody>
          <a:bodyPr vert="horz" wrap="square" lIns="0" tIns="0" rIns="0" bIns="0" rtlCol="0">
            <a:spAutoFit/>
          </a:bodyPr>
          <a:lstStyle/>
          <a:p>
            <a:pPr marL="436563" indent="-355600">
              <a:spcAft>
                <a:spcPts val="600"/>
              </a:spcAft>
              <a:buBlip>
                <a:blip r:embed="rId3"/>
              </a:buBlip>
              <a:tabLst>
                <a:tab pos="174625" algn="l"/>
                <a:tab pos="623888" algn="l"/>
              </a:tabLst>
            </a:pPr>
            <a:r>
              <a:rPr lang="de-DE" sz="2400" spc="-95" dirty="0">
                <a:cs typeface="Arial"/>
              </a:rPr>
              <a:t>Nach der Feststellung des Briefwahlergebnisses durch den Briefwahlvorstand gibt der Briefwahlvorsteher dieses Ergebnis mündlich bekannt.</a:t>
            </a:r>
          </a:p>
          <a:p>
            <a:pPr marL="436563" indent="-355600">
              <a:spcAft>
                <a:spcPts val="600"/>
              </a:spcAft>
              <a:buBlip>
                <a:blip r:embed="rId3"/>
              </a:buBlip>
              <a:tabLst>
                <a:tab pos="174625" algn="l"/>
                <a:tab pos="623888" algn="l"/>
              </a:tabLst>
            </a:pPr>
            <a:r>
              <a:rPr lang="de-DE" sz="2400" spc="-95" dirty="0">
                <a:cs typeface="Arial"/>
              </a:rPr>
              <a:t>Die Bekanntgabe muss in jedem Fall erfolgen, selbst wenn sich außer dem Briefwahlvorstand keine anderen Personen im Wahlraum befinden.</a:t>
            </a:r>
          </a:p>
          <a:p>
            <a:pPr marL="436563" indent="-355600">
              <a:spcAft>
                <a:spcPts val="600"/>
              </a:spcAft>
              <a:buBlip>
                <a:blip r:embed="rId3"/>
              </a:buBlip>
              <a:tabLst>
                <a:tab pos="174625" algn="l"/>
                <a:tab pos="623888" algn="l"/>
              </a:tabLst>
            </a:pPr>
            <a:r>
              <a:rPr lang="de-DE" sz="2400" spc="-95" dirty="0">
                <a:cs typeface="Arial"/>
              </a:rPr>
              <a:t>Zu beachten ist, dass das Ergebnis vor Unterzeichnung der Briefwahlniederschrift durch den Briefwahlvorstand nur der Gemeinde oder dem Kreiswahlleiter mitgeteilt werden darf und keinen anderen Stellen (Presse usw.).</a:t>
            </a:r>
          </a:p>
          <a:p>
            <a:pPr marL="436563" indent="-355600">
              <a:spcAft>
                <a:spcPts val="600"/>
              </a:spcAft>
              <a:buBlip>
                <a:blip r:embed="rId3"/>
              </a:buBlip>
              <a:tabLst>
                <a:tab pos="174625" algn="l"/>
                <a:tab pos="623888" algn="l"/>
              </a:tabLst>
            </a:pPr>
            <a:r>
              <a:rPr lang="de-DE" sz="2400" spc="-95" dirty="0">
                <a:cs typeface="Arial"/>
              </a:rPr>
              <a:t>Sollten jedoch Pressevertreter bei der Ergebnisbekanntgabe durch den Briefwahlvorsteher anwesend sein, so ist das wahlrechtlich nicht schädlich.</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40. Bekanntgabe der Wahlergebnisse</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53</a:t>
            </a:fld>
            <a:endParaRPr lang="de-DE" dirty="0"/>
          </a:p>
        </p:txBody>
      </p:sp>
    </p:spTree>
    <p:extLst>
      <p:ext uri="{BB962C8B-B14F-4D97-AF65-F5344CB8AC3E}">
        <p14:creationId xmlns:p14="http://schemas.microsoft.com/office/powerpoint/2010/main" val="357974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6078587"/>
          </a:xfrm>
          <a:prstGeom prst="rect">
            <a:avLst/>
          </a:prstGeom>
        </p:spPr>
        <p:txBody>
          <a:bodyPr vert="horz" wrap="square" lIns="0" tIns="0" rIns="0" bIns="0" rtlCol="0">
            <a:spAutoFit/>
          </a:bodyPr>
          <a:lstStyle/>
          <a:p>
            <a:pPr marL="452438" lvl="1" indent="-363538">
              <a:spcAft>
                <a:spcPts val="600"/>
              </a:spcAft>
              <a:buBlip>
                <a:blip r:embed="rId3"/>
              </a:buBlip>
              <a:tabLst>
                <a:tab pos="174625" algn="l"/>
                <a:tab pos="623888" algn="l"/>
              </a:tabLst>
            </a:pPr>
            <a:r>
              <a:rPr lang="de-DE" sz="2400" spc="-95" dirty="0">
                <a:solidFill>
                  <a:prstClr val="black"/>
                </a:solidFill>
                <a:cs typeface="Arial"/>
              </a:rPr>
              <a:t>Durchgabe der Schnellmeldung an die Gemeinde:</a:t>
            </a:r>
            <a:endParaRPr lang="de-DE" sz="2400" spc="-95" dirty="0">
              <a:cs typeface="Arial"/>
            </a:endParaRPr>
          </a:p>
          <a:p>
            <a:pPr marL="893763" lvl="1" indent="-355600">
              <a:spcAft>
                <a:spcPts val="600"/>
              </a:spcAft>
              <a:buBlip>
                <a:blip r:embed="rId3"/>
              </a:buBlip>
              <a:tabLst>
                <a:tab pos="174625" algn="l"/>
                <a:tab pos="623888" algn="l"/>
              </a:tabLst>
            </a:pPr>
            <a:r>
              <a:rPr lang="de-DE" sz="2400" spc="-95" dirty="0">
                <a:cs typeface="Arial"/>
              </a:rPr>
              <a:t>Ist das Briefwahlergebnis im Briefwahlbezirk festgestellt, überträgt der Schriftführer sofort die Zahlen aus der Briefwahlniederschrift (Abschnitt 4, Kennbuchstaben B bis F 1, F 2, F 3, F 4, usw.) in die Schnellmeldung.</a:t>
            </a:r>
          </a:p>
          <a:p>
            <a:pPr marL="893763" lvl="1" indent="-355600">
              <a:spcAft>
                <a:spcPts val="600"/>
              </a:spcAft>
              <a:buBlip>
                <a:blip r:embed="rId3"/>
              </a:buBlip>
              <a:tabLst>
                <a:tab pos="174625" algn="l"/>
                <a:tab pos="623888" algn="l"/>
              </a:tabLst>
            </a:pPr>
            <a:r>
              <a:rPr lang="de-DE" sz="2400" spc="-95" dirty="0">
                <a:cs typeface="Arial"/>
              </a:rPr>
              <a:t>Der Briefwahlvorsteher meldet damit das Ergebnis auf dem vereinbarten Weg </a:t>
            </a:r>
            <a:br>
              <a:rPr lang="de-DE" sz="2400" spc="-95" dirty="0">
                <a:cs typeface="Arial"/>
              </a:rPr>
            </a:br>
            <a:r>
              <a:rPr lang="de-DE" sz="2400" spc="-95" dirty="0">
                <a:cs typeface="Arial"/>
              </a:rPr>
              <a:t>(E-Mail, Telefon, Fax) an die Gemeinde.</a:t>
            </a:r>
          </a:p>
          <a:p>
            <a:pPr marL="893763" lvl="1" indent="-355600">
              <a:spcAft>
                <a:spcPts val="600"/>
              </a:spcAft>
              <a:buBlip>
                <a:blip r:embed="rId3"/>
              </a:buBlip>
              <a:tabLst>
                <a:tab pos="174625" algn="l"/>
                <a:tab pos="623888" algn="l"/>
              </a:tabLst>
            </a:pPr>
            <a:r>
              <a:rPr lang="de-DE" sz="2400" spc="-95" dirty="0">
                <a:cs typeface="Arial"/>
              </a:rPr>
              <a:t>Es ist unbedingt darauf zu achten, dass bei der Durchgabe die Reihenfolge </a:t>
            </a:r>
            <a:br>
              <a:rPr lang="de-DE" sz="2400" spc="-95" dirty="0">
                <a:cs typeface="Arial"/>
              </a:rPr>
            </a:br>
            <a:r>
              <a:rPr lang="de-DE" sz="2400" spc="-95" dirty="0">
                <a:cs typeface="Arial"/>
              </a:rPr>
              <a:t>der Angaben in dem Vordruck der Schnellmeldung eingehalten wird!</a:t>
            </a:r>
          </a:p>
          <a:p>
            <a:pPr marL="436563" indent="-355600">
              <a:spcAft>
                <a:spcPts val="600"/>
              </a:spcAft>
              <a:buBlip>
                <a:blip r:embed="rId3"/>
              </a:buBlip>
              <a:tabLst>
                <a:tab pos="174625" algn="l"/>
                <a:tab pos="623888" algn="l"/>
              </a:tabLst>
            </a:pPr>
            <a:r>
              <a:rPr lang="de-DE" sz="2400" spc="-95" dirty="0">
                <a:cs typeface="Arial"/>
              </a:rPr>
              <a:t>Abschließen der Briefwahlniederschrift:</a:t>
            </a:r>
          </a:p>
          <a:p>
            <a:pPr marL="893763" lvl="1" indent="-355600">
              <a:spcAft>
                <a:spcPts val="600"/>
              </a:spcAft>
              <a:buBlip>
                <a:blip r:embed="rId3"/>
              </a:buBlip>
              <a:tabLst>
                <a:tab pos="174625" algn="l"/>
                <a:tab pos="623888" algn="l"/>
              </a:tabLst>
            </a:pPr>
            <a:r>
              <a:rPr lang="de-DE" sz="2400" spc="-95" dirty="0">
                <a:cs typeface="Arial"/>
              </a:rPr>
              <a:t>Die Briefwahlniederschrift ist mit der Unterschrift von allen Briefwahlvorstandsmitgliedern abzuschließen.</a:t>
            </a:r>
          </a:p>
          <a:p>
            <a:pPr marL="893763" lvl="1" indent="-355600">
              <a:spcAft>
                <a:spcPts val="600"/>
              </a:spcAft>
              <a:buBlip>
                <a:blip r:embed="rId3"/>
              </a:buBlip>
              <a:tabLst>
                <a:tab pos="174625" algn="l"/>
                <a:tab pos="623888" algn="l"/>
              </a:tabLst>
            </a:pPr>
            <a:r>
              <a:rPr lang="de-DE" sz="2400" spc="-95" dirty="0">
                <a:cs typeface="Arial"/>
              </a:rPr>
              <a:t>Mit ihrer Unterschrift genehmigen die Mitglieder des Briefwahlvorstands </a:t>
            </a:r>
            <a:br>
              <a:rPr lang="de-DE" sz="2400" spc="-95" dirty="0">
                <a:cs typeface="Arial"/>
              </a:rPr>
            </a:br>
            <a:r>
              <a:rPr lang="de-DE" sz="2400" spc="-95" dirty="0">
                <a:cs typeface="Arial"/>
              </a:rPr>
              <a:t>die Briefwahlniederschrift.</a:t>
            </a:r>
          </a:p>
          <a:p>
            <a:pPr marL="893763" lvl="1" indent="-355600">
              <a:spcAft>
                <a:spcPts val="600"/>
              </a:spcAft>
              <a:buBlip>
                <a:blip r:embed="rId3"/>
              </a:buBlip>
              <a:tabLst>
                <a:tab pos="174625" algn="l"/>
                <a:tab pos="623888" algn="l"/>
              </a:tabLst>
            </a:pPr>
            <a:r>
              <a:rPr lang="de-DE" sz="2400" spc="-95" dirty="0">
                <a:cs typeface="Arial"/>
              </a:rPr>
              <a:t>Verweigert ein Mitglied des Briefwahlvorstands die Unterschrift, </a:t>
            </a:r>
            <a:br>
              <a:rPr lang="de-DE" sz="2400" spc="-95" dirty="0">
                <a:cs typeface="Arial"/>
              </a:rPr>
            </a:br>
            <a:r>
              <a:rPr lang="de-DE" sz="2400" spc="-95" dirty="0">
                <a:cs typeface="Arial"/>
              </a:rPr>
              <a:t>so ist der Grund hierfür in der Briefwahlniederschrift zu vermerken.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41. Schnellmeldung </a:t>
            </a:r>
            <a:r>
              <a:rPr lang="de-DE" dirty="0">
                <a:solidFill>
                  <a:schemeClr val="tx1">
                    <a:lumMod val="65000"/>
                    <a:lumOff val="35000"/>
                  </a:schemeClr>
                </a:solidFill>
              </a:rPr>
              <a:t>und Abschluss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54</a:t>
            </a:fld>
            <a:endParaRPr lang="de-DE" dirty="0"/>
          </a:p>
        </p:txBody>
      </p:sp>
    </p:spTree>
    <p:extLst>
      <p:ext uri="{BB962C8B-B14F-4D97-AF65-F5344CB8AC3E}">
        <p14:creationId xmlns:p14="http://schemas.microsoft.com/office/powerpoint/2010/main" val="53698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970591"/>
          </a:xfrm>
          <a:prstGeom prst="rect">
            <a:avLst/>
          </a:prstGeom>
        </p:spPr>
        <p:txBody>
          <a:bodyPr vert="horz" wrap="square" lIns="0" tIns="0" rIns="0" bIns="0" rtlCol="0">
            <a:spAutoFit/>
          </a:bodyPr>
          <a:lstStyle/>
          <a:p>
            <a:pPr marL="80963" lvl="1">
              <a:spcAft>
                <a:spcPts val="600"/>
              </a:spcAft>
              <a:tabLst>
                <a:tab pos="174625" algn="l"/>
                <a:tab pos="623888" algn="l"/>
              </a:tabLst>
            </a:pPr>
            <a:r>
              <a:rPr lang="de-DE" sz="2400" spc="-95" dirty="0">
                <a:cs typeface="Arial"/>
              </a:rPr>
              <a:t>Der Briefwahlniederschrift sind als Anlagen beizufügen:</a:t>
            </a:r>
          </a:p>
          <a:p>
            <a:pPr marL="893763" lvl="1" indent="-355600">
              <a:spcAft>
                <a:spcPts val="600"/>
              </a:spcAft>
              <a:buBlip>
                <a:blip r:embed="rId3"/>
              </a:buBlip>
              <a:tabLst>
                <a:tab pos="174625" algn="l"/>
                <a:tab pos="623888" algn="l"/>
              </a:tabLst>
            </a:pPr>
            <a:r>
              <a:rPr lang="de-DE" sz="2400" spc="-95" dirty="0">
                <a:cs typeface="Arial"/>
              </a:rPr>
              <a:t>die Stimmzettel und Stimmzettelumschläge, über deren Gültigkeit der Briefwahlvorstand besonders beschlossen hat,</a:t>
            </a:r>
          </a:p>
          <a:p>
            <a:pPr marL="893763" lvl="1" indent="-355600">
              <a:spcAft>
                <a:spcPts val="600"/>
              </a:spcAft>
              <a:buBlip>
                <a:blip r:embed="rId3"/>
              </a:buBlip>
              <a:tabLst>
                <a:tab pos="174625" algn="l"/>
                <a:tab pos="623888" algn="l"/>
              </a:tabLst>
            </a:pPr>
            <a:r>
              <a:rPr lang="de-DE" sz="2400" spc="-95" dirty="0">
                <a:cs typeface="Arial"/>
              </a:rPr>
              <a:t>die Wahlbriefe, die der Briefwahlvorstand zurückgewiesen hat,</a:t>
            </a:r>
          </a:p>
          <a:p>
            <a:pPr marL="893763" lvl="1" indent="-355600">
              <a:spcAft>
                <a:spcPts val="600"/>
              </a:spcAft>
              <a:buBlip>
                <a:blip r:embed="rId3"/>
              </a:buBlip>
              <a:tabLst>
                <a:tab pos="174625" algn="l"/>
                <a:tab pos="623888" algn="l"/>
              </a:tabLst>
            </a:pPr>
            <a:r>
              <a:rPr lang="de-DE" sz="2400" spc="-95" dirty="0">
                <a:cs typeface="Arial"/>
              </a:rPr>
              <a:t>die Wahlscheine, über die der Briefwahlvorstand besonders beschlossen hat, ohne dass die Wahlbriefe zurückgewiesen wurden,</a:t>
            </a:r>
          </a:p>
          <a:p>
            <a:pPr marL="893763" lvl="1" indent="-355600">
              <a:spcAft>
                <a:spcPts val="600"/>
              </a:spcAft>
              <a:buBlip>
                <a:blip r:embed="rId3"/>
              </a:buBlip>
              <a:tabLst>
                <a:tab pos="174625" algn="l"/>
                <a:tab pos="623888" algn="l"/>
              </a:tabLst>
            </a:pPr>
            <a:r>
              <a:rPr lang="de-DE" sz="2400" spc="-95" dirty="0">
                <a:cs typeface="Arial"/>
              </a:rPr>
              <a:t>etwaige Niederschriften über besondere Vorkommnisse.</a:t>
            </a:r>
          </a:p>
          <a:p>
            <a:pPr marL="85725" lvl="1">
              <a:spcAft>
                <a:spcPts val="600"/>
              </a:spcAft>
              <a:tabLst>
                <a:tab pos="174625" algn="l"/>
                <a:tab pos="623888" algn="l"/>
              </a:tabLst>
            </a:pPr>
            <a:endParaRPr lang="de-DE" sz="2400" spc="-95" dirty="0">
              <a:cs typeface="Arial"/>
            </a:endParaRPr>
          </a:p>
          <a:p>
            <a:pPr marL="85725" lvl="1">
              <a:spcAft>
                <a:spcPts val="600"/>
              </a:spcAft>
              <a:tabLst>
                <a:tab pos="174625" algn="l"/>
                <a:tab pos="623888" algn="l"/>
              </a:tabLst>
            </a:pPr>
            <a:r>
              <a:rPr lang="de-DE" sz="2400" spc="-95" dirty="0">
                <a:cs typeface="Arial"/>
              </a:rPr>
              <a:t>Die Briefwahlniederschrift mit den o.g. Anlagen ist mit dem Versandvordruck zu bündeln bzw. in die entsprechende Versandtasche zu legen.</a:t>
            </a:r>
          </a:p>
          <a:p>
            <a:pPr marL="85725" lvl="1">
              <a:spcAft>
                <a:spcPts val="600"/>
              </a:spcAft>
              <a:tabLst>
                <a:tab pos="174625" algn="l"/>
                <a:tab pos="623888" algn="l"/>
              </a:tabLst>
            </a:pPr>
            <a:r>
              <a:rPr lang="de-DE" sz="2400" spc="-95" dirty="0">
                <a:cs typeface="Arial"/>
              </a:rPr>
              <a:t>Der genaue Inhalt ist zu vermerken und vom Briefwahlvorsteher durch Unterschrift zu bestätigen.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41. Schnellmeldung und Abschluss</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55</a:t>
            </a:fld>
            <a:endParaRPr lang="de-DE" dirty="0"/>
          </a:p>
        </p:txBody>
      </p:sp>
    </p:spTree>
    <p:extLst>
      <p:ext uri="{BB962C8B-B14F-4D97-AF65-F5344CB8AC3E}">
        <p14:creationId xmlns:p14="http://schemas.microsoft.com/office/powerpoint/2010/main" val="399260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4524315"/>
          </a:xfrm>
          <a:prstGeom prst="rect">
            <a:avLst/>
          </a:prstGeom>
        </p:spPr>
        <p:txBody>
          <a:bodyPr vert="horz" wrap="square" lIns="0" tIns="0" rIns="0" bIns="0" rtlCol="0">
            <a:spAutoFit/>
          </a:bodyPr>
          <a:lstStyle/>
          <a:p>
            <a:pPr marL="80963">
              <a:spcAft>
                <a:spcPts val="600"/>
              </a:spcAft>
              <a:tabLst>
                <a:tab pos="174625" algn="l"/>
                <a:tab pos="623888" algn="l"/>
              </a:tabLst>
            </a:pPr>
            <a:r>
              <a:rPr lang="de-DE" sz="2400" spc="-95" dirty="0">
                <a:cs typeface="Arial"/>
              </a:rPr>
              <a:t>Hat der Briefwahlvorstand seine Aufgaben erledigt, verpackt und übergibt der Briefwahlvorsteher die Wahlunterlagen entsprechend der Briefwahlniederschrift.</a:t>
            </a:r>
          </a:p>
          <a:p>
            <a:pPr marL="436563" indent="-355600">
              <a:spcAft>
                <a:spcPts val="600"/>
              </a:spcAft>
              <a:buBlip>
                <a:blip r:embed="rId3"/>
              </a:buBlip>
              <a:tabLst>
                <a:tab pos="174625" algn="l"/>
                <a:tab pos="623888" algn="l"/>
              </a:tabLst>
            </a:pPr>
            <a:r>
              <a:rPr lang="de-DE" sz="2400" spc="-95" dirty="0">
                <a:cs typeface="Arial"/>
              </a:rPr>
              <a:t>Es werden alle Stimmzettel und Wahlscheine, die nicht der Briefwahlniederschrift als Anlagen beizufügen sind, wie folgt geordnet, gebündelt und in Papier verpackt:</a:t>
            </a:r>
          </a:p>
          <a:p>
            <a:pPr marL="1350963" lvl="2" indent="-355600">
              <a:spcAft>
                <a:spcPts val="600"/>
              </a:spcAft>
              <a:buBlip>
                <a:blip r:embed="rId3"/>
              </a:buBlip>
              <a:tabLst>
                <a:tab pos="174625" algn="l"/>
                <a:tab pos="623888" algn="l"/>
              </a:tabLst>
            </a:pPr>
            <a:r>
              <a:rPr lang="de-DE" sz="2400" spc="-95" dirty="0">
                <a:cs typeface="Arial"/>
              </a:rPr>
              <a:t>Ein Paket mit den Stimmzetteln, die nach den für die Wahlkreisbewerber abgegebenen Stimmen geordnet und gebündelt sind,</a:t>
            </a:r>
          </a:p>
          <a:p>
            <a:pPr marL="1350963" lvl="2" indent="-355600">
              <a:spcAft>
                <a:spcPts val="600"/>
              </a:spcAft>
              <a:buBlip>
                <a:blip r:embed="rId3"/>
              </a:buBlip>
              <a:tabLst>
                <a:tab pos="174625" algn="l"/>
                <a:tab pos="623888" algn="l"/>
              </a:tabLst>
            </a:pPr>
            <a:r>
              <a:rPr lang="de-DE" sz="2400" spc="-95" dirty="0">
                <a:cs typeface="Arial"/>
              </a:rPr>
              <a:t>ein Paket mit den Stimmzetteln, auf denen nur die Zweitstimme abgegeben worden ist, </a:t>
            </a:r>
          </a:p>
          <a:p>
            <a:pPr marL="1350963" lvl="2" indent="-355600">
              <a:spcAft>
                <a:spcPts val="600"/>
              </a:spcAft>
              <a:buBlip>
                <a:blip r:embed="rId3"/>
              </a:buBlip>
              <a:tabLst>
                <a:tab pos="174625" algn="l"/>
                <a:tab pos="623888" algn="l"/>
              </a:tabLst>
            </a:pPr>
            <a:r>
              <a:rPr lang="de-DE" sz="2400" spc="-95" dirty="0">
                <a:cs typeface="Arial"/>
              </a:rPr>
              <a:t>ein Paket mit den ungekennzeichneten Stimmzetteln, </a:t>
            </a:r>
          </a:p>
          <a:p>
            <a:pPr marL="1350963" lvl="2" indent="-355600">
              <a:spcAft>
                <a:spcPts val="600"/>
              </a:spcAft>
              <a:buBlip>
                <a:blip r:embed="rId3"/>
              </a:buBlip>
              <a:tabLst>
                <a:tab pos="174625" algn="l"/>
                <a:tab pos="623888" algn="l"/>
              </a:tabLst>
            </a:pPr>
            <a:r>
              <a:rPr lang="de-DE" sz="2400" spc="-95" dirty="0">
                <a:cs typeface="Arial"/>
              </a:rPr>
              <a:t>ein Paket mit den eingenommenen Wahlscheinen sowie</a:t>
            </a:r>
          </a:p>
          <a:p>
            <a:pPr marL="1350963" lvl="2" indent="-355600">
              <a:spcAft>
                <a:spcPts val="600"/>
              </a:spcAft>
              <a:buBlip>
                <a:blip r:embed="rId3"/>
              </a:buBlip>
              <a:tabLst>
                <a:tab pos="174625" algn="l"/>
                <a:tab pos="623888" algn="l"/>
              </a:tabLst>
            </a:pPr>
            <a:r>
              <a:rPr lang="de-DE" sz="2400" spc="-95" dirty="0">
                <a:cs typeface="Arial"/>
              </a:rPr>
              <a:t>ein Paket mit den leer abgegebenen Stimmzettelumschlägen.</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42. Ablieferung der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56</a:t>
            </a:fld>
            <a:endParaRPr lang="de-DE" dirty="0"/>
          </a:p>
        </p:txBody>
      </p:sp>
    </p:spTree>
    <p:extLst>
      <p:ext uri="{BB962C8B-B14F-4D97-AF65-F5344CB8AC3E}">
        <p14:creationId xmlns:p14="http://schemas.microsoft.com/office/powerpoint/2010/main" val="224278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369880"/>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Alle Pakete werden versiegelt und mit dem Namen der Gemeinde, der Nummer des Briefwahlbezirks und der Inhaltsangabe versehen.</a:t>
            </a:r>
          </a:p>
          <a:p>
            <a:pPr marL="893763" lvl="1" indent="-355600">
              <a:spcAft>
                <a:spcPts val="600"/>
              </a:spcAft>
              <a:buBlip>
                <a:blip r:embed="rId3"/>
              </a:buBlip>
              <a:tabLst>
                <a:tab pos="174625" algn="l"/>
                <a:tab pos="623888" algn="l"/>
              </a:tabLst>
            </a:pPr>
            <a:r>
              <a:rPr lang="de-DE" sz="2400" spc="-95" dirty="0">
                <a:cs typeface="Arial"/>
              </a:rPr>
              <a:t>Vor der Entgegennahme der Briefwahlniederschrift durch die Gemeinde darf sich der Briefwahlvorstand nicht auflösen!</a:t>
            </a:r>
          </a:p>
          <a:p>
            <a:pPr marL="893763" lvl="1" indent="-355600">
              <a:spcAft>
                <a:spcPts val="600"/>
              </a:spcAft>
              <a:buBlip>
                <a:blip r:embed="rId3"/>
              </a:buBlip>
              <a:tabLst>
                <a:tab pos="174625" algn="l"/>
                <a:tab pos="623888" algn="l"/>
              </a:tabLst>
            </a:pPr>
            <a:r>
              <a:rPr lang="de-DE" sz="2400" spc="-95" dirty="0">
                <a:cs typeface="Arial"/>
              </a:rPr>
              <a:t>Die Übernahme ist von einem Beauftragten der Gemeinde in der Briefwahlniederschrift zu bestätigen. </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42. Ablieferung der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57</a:t>
            </a:fld>
            <a:endParaRPr lang="de-DE" dirty="0"/>
          </a:p>
        </p:txBody>
      </p:sp>
    </p:spTree>
    <p:extLst>
      <p:ext uri="{BB962C8B-B14F-4D97-AF65-F5344CB8AC3E}">
        <p14:creationId xmlns:p14="http://schemas.microsoft.com/office/powerpoint/2010/main" val="339199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761571"/>
            <a:ext cx="9698189" cy="738664"/>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Fragen und Antworten</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58</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1410532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86B9EE44-B744-4681-A0F2-C7A24BBC8CF3}"/>
              </a:ext>
            </a:extLst>
          </p:cNvPr>
          <p:cNvSpPr txBox="1"/>
          <p:nvPr/>
        </p:nvSpPr>
        <p:spPr>
          <a:xfrm>
            <a:off x="311263" y="1134507"/>
            <a:ext cx="9972001" cy="4555093"/>
          </a:xfrm>
          <a:prstGeom prst="rect">
            <a:avLst/>
          </a:prstGeom>
        </p:spPr>
        <p:txBody>
          <a:bodyPr vert="horz" wrap="square" lIns="0" tIns="0" rIns="0" bIns="0" rtlCol="0">
            <a:spAutoFit/>
          </a:bodyPr>
          <a:lstStyle/>
          <a:p>
            <a:pPr marL="12700" algn="ctr">
              <a:lnSpc>
                <a:spcPct val="150000"/>
              </a:lnSpc>
            </a:pPr>
            <a:r>
              <a:rPr lang="de-DE" sz="4000" spc="45" dirty="0">
                <a:solidFill>
                  <a:schemeClr val="tx1">
                    <a:lumMod val="65000"/>
                    <a:lumOff val="35000"/>
                  </a:schemeClr>
                </a:solidFill>
                <a:cs typeface="Arial"/>
              </a:rPr>
              <a:t>Vielen Dank für Ihre Aufmerksamkeit!</a:t>
            </a:r>
          </a:p>
          <a:p>
            <a:pPr marL="12700" algn="ctr"/>
            <a:r>
              <a:rPr lang="de-DE" sz="4000" spc="45" dirty="0">
                <a:solidFill>
                  <a:schemeClr val="tx1">
                    <a:lumMod val="65000"/>
                    <a:lumOff val="35000"/>
                  </a:schemeClr>
                </a:solidFill>
                <a:cs typeface="Arial"/>
              </a:rPr>
              <a:t>Eine erfolgreiche Durchführung der Bundestagswahl 2025 </a:t>
            </a:r>
            <a:br>
              <a:rPr lang="de-DE" sz="4000" spc="45" dirty="0">
                <a:solidFill>
                  <a:schemeClr val="tx1">
                    <a:lumMod val="65000"/>
                    <a:lumOff val="35000"/>
                  </a:schemeClr>
                </a:solidFill>
                <a:cs typeface="Arial"/>
              </a:rPr>
            </a:br>
            <a:r>
              <a:rPr lang="de-DE" sz="4000" spc="45" dirty="0">
                <a:solidFill>
                  <a:schemeClr val="tx1">
                    <a:lumMod val="65000"/>
                    <a:lumOff val="35000"/>
                  </a:schemeClr>
                </a:solidFill>
                <a:cs typeface="Arial"/>
              </a:rPr>
              <a:t>wünschen Ihnen </a:t>
            </a:r>
          </a:p>
          <a:p>
            <a:pPr marL="12700" algn="ctr"/>
            <a:r>
              <a:rPr lang="de-DE" sz="4000" spc="45" dirty="0">
                <a:solidFill>
                  <a:schemeClr val="tx1">
                    <a:lumMod val="65000"/>
                    <a:lumOff val="35000"/>
                  </a:schemeClr>
                </a:solidFill>
                <a:cs typeface="Arial"/>
              </a:rPr>
              <a:t>Ihre Gemeindeverwaltung </a:t>
            </a:r>
            <a:br>
              <a:rPr lang="de-DE" sz="4000" spc="45" dirty="0">
                <a:solidFill>
                  <a:schemeClr val="tx1">
                    <a:lumMod val="65000"/>
                    <a:lumOff val="35000"/>
                  </a:schemeClr>
                </a:solidFill>
                <a:cs typeface="Arial"/>
              </a:rPr>
            </a:br>
            <a:r>
              <a:rPr lang="de-DE" sz="4000" spc="45" dirty="0">
                <a:solidFill>
                  <a:schemeClr val="tx1">
                    <a:lumMod val="65000"/>
                    <a:lumOff val="35000"/>
                  </a:schemeClr>
                </a:solidFill>
                <a:cs typeface="Arial"/>
              </a:rPr>
              <a:t>&amp; das Team</a:t>
            </a:r>
          </a:p>
          <a:p>
            <a:pPr marL="12700" algn="ctr">
              <a:lnSpc>
                <a:spcPct val="150000"/>
              </a:lnSpc>
            </a:pPr>
            <a:endParaRPr lang="de-DE" sz="2400" spc="15" dirty="0">
              <a:solidFill>
                <a:srgbClr val="5C5F5F"/>
              </a:solidFill>
              <a:latin typeface="Arial"/>
              <a:cs typeface="Arial"/>
            </a:endParaRPr>
          </a:p>
        </p:txBody>
      </p:sp>
      <p:pic>
        <p:nvPicPr>
          <p:cNvPr id="3" name="Grafik 2">
            <a:extLst>
              <a:ext uri="{FF2B5EF4-FFF2-40B4-BE49-F238E27FC236}">
                <a16:creationId xmlns:a16="http://schemas.microsoft.com/office/drawing/2014/main" id="{C3582630-27C0-49C5-AEBA-59FB8978D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348" y="5461000"/>
            <a:ext cx="3723829" cy="1201555"/>
          </a:xfrm>
          <a:prstGeom prst="rect">
            <a:avLst/>
          </a:prstGeom>
        </p:spPr>
      </p:pic>
    </p:spTree>
    <p:extLst>
      <p:ext uri="{BB962C8B-B14F-4D97-AF65-F5344CB8AC3E}">
        <p14:creationId xmlns:p14="http://schemas.microsoft.com/office/powerpoint/2010/main" val="2483712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6</a:t>
            </a:fld>
            <a:endParaRPr lang="de-DE" dirty="0"/>
          </a:p>
        </p:txBody>
      </p:sp>
      <p:sp>
        <p:nvSpPr>
          <p:cNvPr id="6" name="object 6"/>
          <p:cNvSpPr txBox="1"/>
          <p:nvPr/>
        </p:nvSpPr>
        <p:spPr>
          <a:xfrm>
            <a:off x="539750" y="1117600"/>
            <a:ext cx="9774389" cy="2154436"/>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Überlassung von Unterlagen anlässlich der </a:t>
            </a:r>
            <a:r>
              <a:rPr lang="de-DE" sz="2400" u="sng" spc="-95" dirty="0">
                <a:cs typeface="Arial"/>
              </a:rPr>
              <a:t>Wahlhelferschulung</a:t>
            </a:r>
            <a:r>
              <a:rPr lang="de-DE" sz="2400" spc="-95" dirty="0">
                <a:cs typeface="Arial"/>
              </a:rPr>
              <a:t>:</a:t>
            </a:r>
          </a:p>
          <a:p>
            <a:pPr marL="893763" lvl="1" indent="-355600">
              <a:spcAft>
                <a:spcPts val="600"/>
              </a:spcAft>
              <a:buBlip>
                <a:blip r:embed="rId4"/>
              </a:buBlip>
              <a:tabLst>
                <a:tab pos="174625" algn="l"/>
                <a:tab pos="623888" algn="l"/>
              </a:tabLst>
            </a:pPr>
            <a:r>
              <a:rPr lang="de-DE" sz="2400" spc="-95" dirty="0">
                <a:cs typeface="Arial"/>
              </a:rPr>
              <a:t>Vordruck der Briefwahlniederschrift (als Muster)</a:t>
            </a:r>
          </a:p>
          <a:p>
            <a:pPr marL="893763" lvl="1" indent="-355600">
              <a:spcAft>
                <a:spcPts val="600"/>
              </a:spcAft>
              <a:buBlip>
                <a:blip r:embed="rId4"/>
              </a:buBlip>
              <a:tabLst>
                <a:tab pos="174625" algn="l"/>
                <a:tab pos="623888" algn="l"/>
              </a:tabLst>
            </a:pPr>
            <a:r>
              <a:rPr lang="de-DE" sz="2400" spc="-95" dirty="0">
                <a:cs typeface="Arial"/>
              </a:rPr>
              <a:t>Liste über die Zusammensetzung des Briefwahlvorstands mit Telefonnummern</a:t>
            </a:r>
          </a:p>
          <a:p>
            <a:pPr marL="893763" lvl="1" indent="-355600">
              <a:spcAft>
                <a:spcPts val="600"/>
              </a:spcAft>
              <a:buBlip>
                <a:blip r:embed="rId4"/>
              </a:buBlip>
              <a:tabLst>
                <a:tab pos="174625" algn="l"/>
                <a:tab pos="623888" algn="l"/>
              </a:tabLst>
            </a:pPr>
            <a:r>
              <a:rPr lang="de-DE" sz="2400" spc="-95" dirty="0">
                <a:cs typeface="Arial"/>
              </a:rPr>
              <a:t>Wahlanweisung WA 2 (Briefwahl)</a:t>
            </a:r>
          </a:p>
          <a:p>
            <a:pPr marL="893763" lvl="1" indent="-355600">
              <a:spcAft>
                <a:spcPts val="600"/>
              </a:spcAft>
              <a:buBlip>
                <a:blip r:embed="rId4"/>
              </a:buBlip>
              <a:tabLst>
                <a:tab pos="174625" algn="l"/>
                <a:tab pos="623888" algn="l"/>
              </a:tabLst>
            </a:pPr>
            <a:r>
              <a:rPr lang="de-DE" sz="2400" spc="-95" dirty="0">
                <a:cs typeface="Arial"/>
              </a:rPr>
              <a:t>Leitfaden für den Briefwahlvorstand</a:t>
            </a:r>
          </a:p>
        </p:txBody>
      </p:sp>
    </p:spTree>
    <p:extLst>
      <p:ext uri="{BB962C8B-B14F-4D97-AF65-F5344CB8AC3E}">
        <p14:creationId xmlns:p14="http://schemas.microsoft.com/office/powerpoint/2010/main" val="9210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0" rIns="0" bIns="0" rtlCol="0">
            <a:spAutoFit/>
          </a:bodyPr>
          <a:lstStyle/>
          <a:p>
            <a:pPr marL="469900" indent="-457200">
              <a:lnSpc>
                <a:spcPct val="100000"/>
              </a:lnSpc>
              <a:buBlip>
                <a:blip r:embed="rId3"/>
              </a:buBlip>
            </a:pPr>
            <a:r>
              <a:rPr lang="de-DE" dirty="0">
                <a:solidFill>
                  <a:schemeClr val="tx1">
                    <a:lumMod val="65000"/>
                    <a:lumOff val="35000"/>
                  </a:schemeClr>
                </a:solidFill>
                <a:latin typeface="+mj-lt"/>
              </a:rPr>
              <a:t>3. Wahlunterlagen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7</a:t>
            </a:fld>
            <a:endParaRPr lang="de-DE" dirty="0"/>
          </a:p>
        </p:txBody>
      </p:sp>
      <p:sp>
        <p:nvSpPr>
          <p:cNvPr id="6" name="object 6"/>
          <p:cNvSpPr txBox="1"/>
          <p:nvPr/>
        </p:nvSpPr>
        <p:spPr>
          <a:xfrm>
            <a:off x="539750" y="1117600"/>
            <a:ext cx="9774389" cy="5047536"/>
          </a:xfrm>
          <a:prstGeom prst="rect">
            <a:avLst/>
          </a:prstGeom>
        </p:spPr>
        <p:txBody>
          <a:bodyPr vert="horz" wrap="square" lIns="0" tIns="0" rIns="0" bIns="0" rtlCol="0">
            <a:spAutoFit/>
          </a:bodyPr>
          <a:lstStyle/>
          <a:p>
            <a:pPr marL="436563" indent="-355600">
              <a:spcAft>
                <a:spcPts val="600"/>
              </a:spcAft>
              <a:buBlip>
                <a:blip r:embed="rId4"/>
              </a:buBlip>
              <a:tabLst>
                <a:tab pos="174625" algn="l"/>
                <a:tab pos="623888" algn="l"/>
              </a:tabLst>
            </a:pPr>
            <a:r>
              <a:rPr lang="de-DE" sz="2400" spc="-95" dirty="0">
                <a:cs typeface="Arial"/>
              </a:rPr>
              <a:t>Wahlunterlagen für den Wahltag im </a:t>
            </a:r>
            <a:r>
              <a:rPr lang="de-DE" sz="2400" u="sng" spc="-95" dirty="0">
                <a:cs typeface="Arial"/>
              </a:rPr>
              <a:t>Auszählungsraum</a:t>
            </a:r>
            <a:r>
              <a:rPr lang="de-DE" sz="2400" spc="-95" dirty="0">
                <a:cs typeface="Arial"/>
              </a:rPr>
              <a:t>:</a:t>
            </a:r>
          </a:p>
          <a:p>
            <a:pPr marL="893763" lvl="1" indent="-355600">
              <a:spcAft>
                <a:spcPts val="600"/>
              </a:spcAft>
              <a:buBlip>
                <a:blip r:embed="rId4"/>
              </a:buBlip>
              <a:tabLst>
                <a:tab pos="174625" algn="l"/>
                <a:tab pos="623888" algn="l"/>
              </a:tabLst>
            </a:pPr>
            <a:r>
              <a:rPr lang="de-DE" sz="2400" spc="-95" dirty="0">
                <a:cs typeface="Arial"/>
              </a:rPr>
              <a:t>ausgefüllter Wahlschein als Muster,</a:t>
            </a:r>
          </a:p>
          <a:p>
            <a:pPr marL="893763" lvl="1" indent="-355600">
              <a:spcAft>
                <a:spcPts val="600"/>
              </a:spcAft>
              <a:buBlip>
                <a:blip r:embed="rId4"/>
              </a:buBlip>
              <a:tabLst>
                <a:tab pos="174625" algn="l"/>
                <a:tab pos="623888" algn="l"/>
              </a:tabLst>
            </a:pPr>
            <a:r>
              <a:rPr lang="de-DE" sz="2400" spc="-95" dirty="0">
                <a:cs typeface="Arial"/>
              </a:rPr>
              <a:t>Verzeichnis der für ungültig erklärten Wahlscheine,</a:t>
            </a:r>
          </a:p>
          <a:p>
            <a:pPr marL="893763" lvl="1" indent="-355600">
              <a:spcAft>
                <a:spcPts val="600"/>
              </a:spcAft>
              <a:buBlip>
                <a:blip r:embed="rId4"/>
              </a:buBlip>
              <a:tabLst>
                <a:tab pos="174625" algn="l"/>
                <a:tab pos="623888" algn="l"/>
              </a:tabLst>
            </a:pPr>
            <a:r>
              <a:rPr lang="de-DE" sz="2400" spc="-95" dirty="0">
                <a:cs typeface="Arial"/>
              </a:rPr>
              <a:t>Vordruck der Briefwahlniederschrift, der Schnellmeldung und Versandvordruck bzw. Versandtasche für die Briefwahlniederschrift,</a:t>
            </a:r>
          </a:p>
          <a:p>
            <a:pPr marL="893763" lvl="1" indent="-355600">
              <a:spcAft>
                <a:spcPts val="600"/>
              </a:spcAft>
              <a:buBlip>
                <a:blip r:embed="rId4"/>
              </a:buBlip>
              <a:tabLst>
                <a:tab pos="174625" algn="l"/>
                <a:tab pos="623888" algn="l"/>
              </a:tabLst>
            </a:pPr>
            <a:r>
              <a:rPr lang="de-DE" sz="2400" spc="-95" dirty="0">
                <a:cs typeface="Arial"/>
              </a:rPr>
              <a:t>Textausgabe des Bundeswahlgesetzes und der Bundeswahlordnung,</a:t>
            </a:r>
          </a:p>
          <a:p>
            <a:pPr marL="893763" lvl="1" indent="-355600">
              <a:spcAft>
                <a:spcPts val="600"/>
              </a:spcAft>
              <a:buBlip>
                <a:blip r:embed="rId4"/>
              </a:buBlip>
              <a:tabLst>
                <a:tab pos="174625" algn="l"/>
                <a:tab pos="623888" algn="l"/>
              </a:tabLst>
            </a:pPr>
            <a:r>
              <a:rPr lang="de-DE" sz="2400" spc="-95" dirty="0">
                <a:cs typeface="Arial"/>
              </a:rPr>
              <a:t>falls erforderlich, Hinweisplakate und Richtungspfeile zur Kennzeichnung </a:t>
            </a:r>
            <a:br>
              <a:rPr lang="de-DE" sz="2400" spc="-95" dirty="0">
                <a:cs typeface="Arial"/>
              </a:rPr>
            </a:br>
            <a:r>
              <a:rPr lang="de-DE" sz="2400" spc="-95" dirty="0">
                <a:cs typeface="Arial"/>
              </a:rPr>
              <a:t>des Auszählungsraums,</a:t>
            </a:r>
          </a:p>
          <a:p>
            <a:pPr marL="893763" lvl="1" indent="-355600">
              <a:spcAft>
                <a:spcPts val="600"/>
              </a:spcAft>
              <a:buBlip>
                <a:blip r:embed="rId4"/>
              </a:buBlip>
              <a:tabLst>
                <a:tab pos="174625" algn="l"/>
                <a:tab pos="623888" algn="l"/>
              </a:tabLst>
            </a:pPr>
            <a:r>
              <a:rPr lang="de-DE" sz="2400" spc="-95" dirty="0">
                <a:cs typeface="Arial"/>
              </a:rPr>
              <a:t>Verpackungs- und Siegelmaterial zum Verpacken der Stimmzettel </a:t>
            </a:r>
            <a:br>
              <a:rPr lang="de-DE" sz="2400" spc="-95" dirty="0">
                <a:cs typeface="Arial"/>
              </a:rPr>
            </a:br>
            <a:r>
              <a:rPr lang="de-DE" sz="2400" spc="-95" dirty="0">
                <a:cs typeface="Arial"/>
              </a:rPr>
              <a:t>und Wahlscheine.</a:t>
            </a:r>
          </a:p>
          <a:p>
            <a:pPr marL="893763" lvl="1" indent="-355600">
              <a:spcAft>
                <a:spcPts val="600"/>
              </a:spcAft>
              <a:buBlip>
                <a:blip r:embed="rId4"/>
              </a:buBlip>
              <a:tabLst>
                <a:tab pos="174625" algn="l"/>
                <a:tab pos="623888" algn="l"/>
              </a:tabLst>
            </a:pPr>
            <a:endParaRPr lang="de-DE" sz="2400" spc="-95" dirty="0">
              <a:cs typeface="Arial"/>
            </a:endParaRPr>
          </a:p>
          <a:p>
            <a:pPr marL="538163" lvl="1">
              <a:spcAft>
                <a:spcPts val="600"/>
              </a:spcAft>
              <a:tabLst>
                <a:tab pos="174625" algn="l"/>
                <a:tab pos="623888" algn="l"/>
              </a:tabLst>
            </a:pPr>
            <a:endParaRPr lang="de-DE" sz="2400" spc="-95" dirty="0">
              <a:cs typeface="Arial"/>
            </a:endParaRPr>
          </a:p>
        </p:txBody>
      </p:sp>
    </p:spTree>
    <p:extLst>
      <p:ext uri="{BB962C8B-B14F-4D97-AF65-F5344CB8AC3E}">
        <p14:creationId xmlns:p14="http://schemas.microsoft.com/office/powerpoint/2010/main" val="312892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622AA2F6-06E3-4585-A006-98586D936BEF}"/>
              </a:ext>
            </a:extLst>
          </p:cNvPr>
          <p:cNvSpPr txBox="1"/>
          <p:nvPr/>
        </p:nvSpPr>
        <p:spPr>
          <a:xfrm>
            <a:off x="496905" y="3022907"/>
            <a:ext cx="9698189" cy="1477328"/>
          </a:xfrm>
          <a:prstGeom prst="rect">
            <a:avLst/>
          </a:prstGeom>
        </p:spPr>
        <p:txBody>
          <a:bodyPr vert="horz" wrap="square" lIns="0" tIns="0" rIns="0" bIns="0" rtlCol="0">
            <a:spAutoFit/>
          </a:bodyPr>
          <a:lstStyle>
            <a:defPPr>
              <a:defRPr lang="de-DE"/>
            </a:defPPr>
            <a:lvl1pPr marL="355600" indent="-342900">
              <a:lnSpc>
                <a:spcPct val="100000"/>
              </a:lnSpc>
              <a:buBlip>
                <a:blip r:embed="rId3"/>
              </a:buBlip>
              <a:tabLst>
                <a:tab pos="1076325" algn="l"/>
              </a:tabLst>
              <a:defRPr sz="2400" spc="-95">
                <a:solidFill>
                  <a:srgbClr val="5C5F5F"/>
                </a:solidFill>
                <a:latin typeface="Arial"/>
                <a:cs typeface="Arial"/>
              </a:defRPr>
            </a:lvl1pPr>
          </a:lstStyle>
          <a:p>
            <a:pPr marL="12700" indent="0" algn="ctr">
              <a:spcBef>
                <a:spcPts val="600"/>
              </a:spcBef>
              <a:spcAft>
                <a:spcPts val="1200"/>
              </a:spcAft>
              <a:buNone/>
            </a:pPr>
            <a:r>
              <a:rPr lang="de-DE" sz="4800" b="1" dirty="0">
                <a:solidFill>
                  <a:srgbClr val="00823C"/>
                </a:solidFill>
                <a:latin typeface="+mj-lt"/>
              </a:rPr>
              <a:t>Tätigkeiten des Briefwahlvorstands</a:t>
            </a:r>
            <a:br>
              <a:rPr lang="de-DE" sz="4800" b="1" dirty="0">
                <a:solidFill>
                  <a:srgbClr val="00823C"/>
                </a:solidFill>
                <a:latin typeface="+mj-lt"/>
              </a:rPr>
            </a:br>
            <a:r>
              <a:rPr lang="de-DE" sz="4800" b="1" dirty="0">
                <a:solidFill>
                  <a:srgbClr val="00823C"/>
                </a:solidFill>
                <a:latin typeface="+mj-lt"/>
              </a:rPr>
              <a:t>vor 18.00 Uhr</a:t>
            </a: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8</a:t>
            </a:fld>
            <a:endParaRPr lang="de-DE" dirty="0"/>
          </a:p>
        </p:txBody>
      </p:sp>
      <p:sp>
        <p:nvSpPr>
          <p:cNvPr id="4" name="object 4"/>
          <p:cNvSpPr/>
          <p:nvPr/>
        </p:nvSpPr>
        <p:spPr>
          <a:xfrm>
            <a:off x="360000" y="972005"/>
            <a:ext cx="9972001" cy="0"/>
          </a:xfrm>
          <a:custGeom>
            <a:avLst/>
            <a:gdLst/>
            <a:ahLst/>
            <a:cxnLst/>
            <a:rect l="l" t="t" r="r" b="b"/>
            <a:pathLst>
              <a:path w="9972001">
                <a:moveTo>
                  <a:pt x="0" y="0"/>
                </a:moveTo>
                <a:lnTo>
                  <a:pt x="9972001" y="0"/>
                </a:lnTo>
              </a:path>
            </a:pathLst>
          </a:custGeom>
          <a:ln w="25400">
            <a:solidFill>
              <a:srgbClr val="19A94B"/>
            </a:solidFill>
          </a:ln>
        </p:spPr>
        <p:txBody>
          <a:bodyPr wrap="square" lIns="0" tIns="0" rIns="0" bIns="0" rtlCol="0">
            <a:spAutoFit/>
          </a:bodyPr>
          <a:lstStyle/>
          <a:p>
            <a:endParaRPr dirty="0"/>
          </a:p>
        </p:txBody>
      </p:sp>
    </p:spTree>
    <p:extLst>
      <p:ext uri="{BB962C8B-B14F-4D97-AF65-F5344CB8AC3E}">
        <p14:creationId xmlns:p14="http://schemas.microsoft.com/office/powerpoint/2010/main" val="746445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81BE7829-17A1-4013-A06D-078FD9B96A9E}"/>
              </a:ext>
            </a:extLst>
          </p:cNvPr>
          <p:cNvSpPr txBox="1"/>
          <p:nvPr/>
        </p:nvSpPr>
        <p:spPr>
          <a:xfrm>
            <a:off x="539750" y="1193800"/>
            <a:ext cx="9774389" cy="2077492"/>
          </a:xfrm>
          <a:prstGeom prst="rect">
            <a:avLst/>
          </a:prstGeom>
        </p:spPr>
        <p:txBody>
          <a:bodyPr vert="horz" wrap="square" lIns="0" tIns="0" rIns="0" bIns="0" rtlCol="0">
            <a:spAutoFit/>
          </a:bodyPr>
          <a:lstStyle/>
          <a:p>
            <a:pPr marL="893763" lvl="1" indent="-355600">
              <a:spcAft>
                <a:spcPts val="600"/>
              </a:spcAft>
              <a:buBlip>
                <a:blip r:embed="rId3"/>
              </a:buBlip>
              <a:tabLst>
                <a:tab pos="174625" algn="l"/>
                <a:tab pos="623888" algn="l"/>
              </a:tabLst>
            </a:pPr>
            <a:r>
              <a:rPr lang="de-DE" sz="2400" spc="-95" dirty="0">
                <a:cs typeface="Arial"/>
              </a:rPr>
              <a:t>Zusammentreten des Briefwahlvorstands am Nachmittag</a:t>
            </a:r>
          </a:p>
          <a:p>
            <a:pPr marL="893763" lvl="1" indent="-355600">
              <a:spcAft>
                <a:spcPts val="600"/>
              </a:spcAft>
              <a:buBlip>
                <a:blip r:embed="rId3"/>
              </a:buBlip>
              <a:tabLst>
                <a:tab pos="174625" algn="l"/>
                <a:tab pos="623888" algn="l"/>
              </a:tabLst>
            </a:pPr>
            <a:r>
              <a:rPr lang="de-DE" sz="2400" spc="-95" dirty="0">
                <a:cs typeface="Arial"/>
              </a:rPr>
              <a:t>Briefwahlvorsteher verpflichtet die Beisitzer</a:t>
            </a:r>
          </a:p>
          <a:p>
            <a:pPr marL="893763" lvl="1" indent="-355600">
              <a:spcAft>
                <a:spcPts val="600"/>
              </a:spcAft>
              <a:buBlip>
                <a:blip r:embed="rId3"/>
              </a:buBlip>
              <a:tabLst>
                <a:tab pos="174625" algn="l"/>
                <a:tab pos="623888" algn="l"/>
              </a:tabLst>
            </a:pPr>
            <a:r>
              <a:rPr lang="de-DE" sz="2400" spc="-95" dirty="0">
                <a:cs typeface="Arial"/>
              </a:rPr>
              <a:t>Ausschilderung des Auszählungsraums</a:t>
            </a:r>
          </a:p>
          <a:p>
            <a:pPr marL="893763" lvl="1" indent="-355600">
              <a:spcAft>
                <a:spcPts val="600"/>
              </a:spcAft>
              <a:buBlip>
                <a:blip r:embed="rId3"/>
              </a:buBlip>
              <a:tabLst>
                <a:tab pos="174625" algn="l"/>
                <a:tab pos="623888" algn="l"/>
              </a:tabLst>
            </a:pPr>
            <a:r>
              <a:rPr lang="de-DE" sz="2400" spc="-95" dirty="0">
                <a:cs typeface="Arial"/>
              </a:rPr>
              <a:t>Briefwahlurne wird abgeschlossen und bis zur Ergebnisermittlung</a:t>
            </a:r>
            <a:br>
              <a:rPr lang="de-DE" sz="2400" spc="-95" dirty="0">
                <a:cs typeface="Arial"/>
              </a:rPr>
            </a:br>
            <a:r>
              <a:rPr lang="de-DE" sz="2400" spc="-95" dirty="0">
                <a:cs typeface="Arial"/>
              </a:rPr>
              <a:t>ab 18.00 Uhr nicht mehr geöffnet</a:t>
            </a:r>
          </a:p>
        </p:txBody>
      </p:sp>
      <p:sp>
        <p:nvSpPr>
          <p:cNvPr id="3" name="object 3"/>
          <p:cNvSpPr txBox="1">
            <a:spLocks noGrp="1"/>
          </p:cNvSpPr>
          <p:nvPr>
            <p:ph type="title"/>
          </p:nvPr>
        </p:nvSpPr>
        <p:spPr>
          <a:xfrm>
            <a:off x="360000" y="315770"/>
            <a:ext cx="9651828" cy="492443"/>
          </a:xfrm>
          <a:prstGeom prst="rect">
            <a:avLst/>
          </a:prstGeom>
        </p:spPr>
        <p:txBody>
          <a:bodyPr vert="horz" wrap="square" lIns="0" tIns="0" rIns="0" bIns="0" rtlCol="0">
            <a:spAutoFit/>
          </a:bodyPr>
          <a:lstStyle/>
          <a:p>
            <a:pPr marL="469900" indent="-457200">
              <a:lnSpc>
                <a:spcPct val="100000"/>
              </a:lnSpc>
              <a:buBlip>
                <a:blip r:embed="rId4"/>
              </a:buBlip>
            </a:pPr>
            <a:r>
              <a:rPr lang="de-DE" dirty="0">
                <a:solidFill>
                  <a:schemeClr val="tx1">
                    <a:lumMod val="65000"/>
                    <a:lumOff val="35000"/>
                  </a:schemeClr>
                </a:solidFill>
                <a:latin typeface="+mj-lt"/>
              </a:rPr>
              <a:t>14. Allgemeine Vorbereitungen</a:t>
            </a:r>
            <a:endParaRPr dirty="0">
              <a:solidFill>
                <a:schemeClr val="tx1">
                  <a:lumMod val="65000"/>
                  <a:lumOff val="35000"/>
                </a:schemeClr>
              </a:solidFill>
              <a:latin typeface="+mj-lt"/>
            </a:endParaRPr>
          </a:p>
        </p:txBody>
      </p:sp>
      <p:sp>
        <p:nvSpPr>
          <p:cNvPr id="5" name="Foliennummernplatzhalter 4"/>
          <p:cNvSpPr>
            <a:spLocks noGrp="1"/>
          </p:cNvSpPr>
          <p:nvPr>
            <p:ph type="sldNum" sz="quarter" idx="4"/>
          </p:nvPr>
        </p:nvSpPr>
        <p:spPr/>
        <p:txBody>
          <a:bodyPr/>
          <a:lstStyle/>
          <a:p>
            <a:r>
              <a:rPr lang="de-DE" dirty="0"/>
              <a:t>     </a:t>
            </a:r>
            <a:fld id="{B6F15528-21DE-4FAA-801E-634DDDAF4B2B}" type="slidenum">
              <a:rPr lang="de-DE" smtClean="0"/>
              <a:pPr/>
              <a:t>9</a:t>
            </a:fld>
            <a:endParaRPr lang="de-DE" dirty="0"/>
          </a:p>
        </p:txBody>
      </p:sp>
    </p:spTree>
    <p:extLst>
      <p:ext uri="{BB962C8B-B14F-4D97-AF65-F5344CB8AC3E}">
        <p14:creationId xmlns:p14="http://schemas.microsoft.com/office/powerpoint/2010/main" val="187206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EE4P_AGENDAWIZARD" val="&lt;ee4p&gt;&lt;layouts&gt;&lt;layout name=&quot;Box 2&quot; id=&quot;1_4&quot;&gt;&lt;standard&gt;&lt;textframe horizontalAnchor=&quot;1&quot; marginBottom=&quot;6&quot; marginLeft=&quot;0&quot; marginRight=&quot;0&quot; marginTop=&quot;6&quot; orientation=&quot;1&quot; verticalAnchor=&quot;1&quot; /&gt;&lt;font name=&quot;Arial&quot; bold=&quot;0&quot; italic=&quot;0&quot; color=&quot;#000000&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position left=&quot;31.125&quot; top=&quot;133.875&quot; width=&quot;657.75&quot; height=&quot;328.875&quot; /&gt;&lt;settings allowedSizingModeIds=&quot;1|2&quot; allowedFontSizes=&quot;8|9|10.5|11|12|14|16|18&quot; allowedTimeFormatIds=&quot;1|2|3&quot; slideLayout=&quot;11&quot; customLayoutName=&quot;Nur Titel|Title Only&quot; customLayoutIndex=&quot;&quot; showBreak=&quot;1&quot; singleAgendaSlideSelected=&quot;0&quot; backupSlideTitle=&quot;Backup: %agendaName%&quot; topMargin=&quot;0&quot; leftMargin=&quot;0&quot; alwaysSelectTopLevel=&quot;1&quot; /&gt;&lt;!-- Agenda item formats --&gt;&lt;cases&gt;&lt;case level=&quot;1&quot; selected=&quot;0&quot; break=&quot;0&quot; topMinSpacing=&quot;5&quot; topMaxSpacing=&quot;5&quot; bottomMinSpacing=&quot;0&quot; bottomMaxSpacing=&quot;0&quot;&gt;&lt;element type=&quot;autoshape&quot; autoShapeType=&quot;1&quot; value=&quot;&quot;&gt;&lt;position left=&quot;itemNoLeft+36.50472*scale*fontScale&quot; top=&quot;0&quot; width=&quot;agendaWidth-topicLeftSpacing-itemNoWidth&quot; height=&quot;itemHeight&quot; /&gt;&lt;fill foreColor=&quot;#D9D9D9&quot; visible=&quot;1&quot; /&gt;&lt;/element&gt;&lt;element type=&quot;autoshape&quot; autoShapeType=&quot;1&quot; value=&quot;&quot;&gt;&lt;position left=&quot;itemNoLeft&quot; top=&quot;0&quot; width=&quot;31.50472*scale*fontScale&quot; height=&quot;itemTotalHeight&quot; /&gt;&lt;fill foreColor=&quot;#808080&quot; visible=&quot;1&quot; /&gt;&lt;/element&gt;&lt;element field=&quot;itemno&quot; type=&quot;autoshape&quot; autoShapeType=&quot;1&quot;&gt;&lt;textframe marginLeft=&quot;6&quot; marginRight=&quot;6&quot; verticalAnchor=&quot;3&quot; /&gt;&lt;paragraphformat alignment=&quot;2&quot; /&gt;&lt;fill foreColor=&quot;#808080&quot; visible=&quot;1&quot; /&gt;&lt;font bold=&quot;1&quot; color=&quot;#ffffff&quot; /&gt;&lt;/element&gt;&lt;element field=&quot;topic&quot; type=&quot;autoshape&quot; autoShapeType=&quot;1&quot;&gt;&lt;paragraphformat alignment=&quot;1&quot; /&gt;&lt;textframe marginLeft=&quot;6&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itemno&quot; type=&quot;autoshape&quot; autoShape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gt;&lt;paragraphformat alignment=&quot;1&quot; /&gt;&lt;font color=&quot;14&quot; bold=&quot;1&quot; /&gt;&lt;textframe marginLeft=&quot;6&quot; /&gt;&lt;/element&gt;&lt;element field=&quot;responsible&quot; type=&quot;autoshape&quot; autoShapeType=&quot;1&quot;&gt;&lt;paragraphformat alignment=&quot;1&quot; /&gt;&lt;font color=&quot;14&quot; bold=&quot;1&quot; /&gt;&lt;/element&gt;&lt;element field=&quot;freecolumn&quot; type=&quot;autoshape&quot; autoShapeType=&quot;1&quot;&gt;&lt;paragraphformat alignment=&quot;1&quot; /&gt;&lt;font color=&quot;14&quot; bold=&quot;1&quot; /&gt;&lt;/element&gt;&lt;element field=&quot;timeslot&quot; type=&quot;autoshape&quot; autoShapeType=&quot;1&quot;&gt;&lt;paragraphformat alignment=&quot;1&quot; /&gt;&lt;font color=&quot;14&quot; bold=&quot;1&quot; /&gt;&lt;/element&gt;&lt;element field=&quot;pageno&quot; type=&quot;autoshape&quot; autoShapeType=&quot;1&quot;&gt;&lt;paragraphformat alignment=&quot;3&quot; /&gt;&lt;font color=&quot;14&quot; bold=&quot;1&quot; /&gt;&lt;/element&gt;&lt;/case&gt;&lt;case level=&quot;2&quot; selected=&quot;0&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808080&quot; visible=&quot;1&quot; /&gt;&lt;/element&gt;&lt;element field=&quot;topic&quot; type=&quot;autoshape&quot; autoShapeType=&quot;1&quot;&gt;&lt;paragraphformat alignment=&quot;1&quot; /&gt;&lt;font /&gt;&lt;textframe marginLeft=&quot;6&quot; /&gt;&lt;/element&gt;&lt;element field=&quot;responsible&quot; type=&quot;autoshape&quot; autoShapeType=&quot;1&quot;&gt;&lt;paragraphformat alignment=&quot;1&quot; /&gt;&lt;font /&gt;&lt;/element&gt;&lt;element field=&quot;freecolumn&quot; type=&quot;autoshape&quot; autoShapeType=&quot;1&quot;&gt;&lt;paragraphformat alignment=&quot;1&quot; /&gt;&lt;font /&gt;&lt;/element&gt;&lt;element field=&quot;timeslot&quot; type=&quot;autoshape&quot; autoShapeType=&quot;1&quot;&gt;&lt;paragraphformat alignment=&quot;1&quot; /&gt;&lt;font /&gt;&lt;/element&gt;&lt;element field=&quot;pageno&quot; type=&quot;autoshape&quot; autoShapeType=&quot;1&quot;&gt;&lt;paragraphformat alignment=&quot;3&quot; /&gt;&lt;font /&gt;&lt;/element&gt;&lt;/case&gt;&lt;case level=&quot;2&quot; selected=&quot;1&quot; break=&quot;0&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topic&quot; type=&quot;autoshape&quot; autoShapeType=&quot;1&quot;&gt;&lt;paragraphformat alignment=&quot;1&quot; /&gt;&lt;font color=&quot;14&quot; /&gt;&lt;textframe marginLeft=&quot;6&quot; /&gt;&lt;/element&gt;&lt;element field=&quot;responsible&quot; type=&quot;autoshape&quot; autoShapeType=&quot;1&quot;&gt;&lt;paragraphformat alignment=&quot;1&quot; /&gt;&lt;font color=&quot;14&quot; /&gt;&lt;/element&gt;&lt;element field=&quot;freecolumn&quot; type=&quot;autoshape&quot; autoShapeType=&quot;1&quot;&gt;&lt;paragraphformat alignment=&quot;1&quot; /&gt;&lt;font color=&quot;14&quot; /&gt;&lt;/element&gt;&lt;element field=&quot;timeslot&quot; type=&quot;autoshape&quot; autoShapeType=&quot;1&quot;&gt;&lt;paragraphformat alignment=&quot;1&quot; /&gt;&lt;font color=&quot;14&quot; /&gt;&lt;/element&gt;&lt;element field=&quot;pageno&quot; type=&quot;autoshape&quot; autoShapeType=&quot;1&quot;&gt;&lt;paragraphformat alignment=&quot;3&quot; /&gt;&lt;font color=&quot;14&quot; /&gt;&lt;/element&gt;&lt;/case&gt;&lt;case level=&quot;1&quot; selected=&quot;0&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ffffff&quot; /&gt;&lt;/element&gt;&lt;element field=&quot;topic&quot; type=&quot;autoshape&quot; autoShapeType=&quot;1&quot;&gt;&lt;paragraphformat alignment=&quot;1&quot; /&gt;&lt;textframe marginLeft=&quot;6&quot; /&gt;&lt;font italic=&quot;1&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ffffff&quot; visible=&quot;1&quot; /&gt;&lt;/element&gt;&lt;element field=&quot;itemno&quot; type=&quot;autoshape&quot; autoShapeType=&quot;1&quot;&gt;&lt;textframe marginLeft=&quot;6&quot; marginRight=&quot;6&quot; verticalAnchor=&quot;3&quot; /&gt;&lt;paragraphformat alignment=&quot;2&quot; /&gt;&lt;fill foreColor=&quot;#ffffff&quot; visible=&quot;1&quot; /&gt;&lt;font bold=&quot;1&quot; color=&quot;14&quot; italic=&quot;1&quot; /&gt;&lt;/element&gt;&lt;element field=&quot;topic&quot; type=&quot;autoshape&quot; autoShapeType=&quot;1&quot;&gt;&lt;paragraphformat alignment=&quot;1&quot; /&gt;&lt;font color=&quot;14&quot; bold=&quot;1&quot; italic=&quot;1&quot; /&gt;&lt;textframe marginLeft=&quot;6&quot; /&gt;&lt;/element&gt;&lt;element field=&quot;responsible&quot; type=&quot;autoshape&quot; autoShapeType=&quot;1&quot;&gt;&lt;paragraphformat alignment=&quot;1&quot; /&gt;&lt;font color=&quot;14&quot; bold=&quot;1&quot; italic=&quot;1&quot; /&gt;&lt;/element&gt;&lt;element field=&quot;freecolumn&quot; type=&quot;autoshape&quot; autoShapeType=&quot;1&quot;&gt;&lt;paragraphformat alignment=&quot;1&quot; /&gt;&lt;font color=&quot;14&quot; bold=&quot;1&quot; italic=&quot;1&quot; /&gt;&lt;/element&gt;&lt;element field=&quot;timeslot&quot; type=&quot;autoshape&quot; autoShapeType=&quot;1&quot;&gt;&lt;paragraphformat alignment=&quot;1&quot; /&gt;&lt;font color=&quot;14&quot; bold=&quot;1&quot; italic=&quot;1&quot; /&gt;&lt;/element&gt;&lt;element field=&quot;pageno&quot; type=&quot;autoshape&quot; autoShapeType=&quot;1&quot;&gt;&lt;paragraphformat alignment=&quot;3&quot; /&gt;&lt;font color=&quot;14&quot; bold=&quot;1&quot; italic=&quot;1&quot; /&gt;&lt;/element&gt;&lt;/case&gt;&lt;case level=&quot;2&quot; selected=&quot;0&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D9D9D9&quot; visible=&quot;1&quot; /&gt;&lt;/element&gt;&lt;element type=&quot;autoshape&quot; autoShapeType=&quot;1&quot; value=&quot;&quot;&gt;&lt;position left=&quot;0&quot; top=&quot;0&quot; width=&quot;31.50472*scale*fontScale&quot; height=&quot;itemTotalHeight&quot; /&gt;&lt;fill foreColor=&quot;#808080&quot; visible=&quot;1&quot; /&gt;&lt;/element&gt;&lt;element field=&quot;topic&quot; type=&quot;autoshape&quot; autoShapeType=&quot;1&quot;&gt;&lt;paragraphformat alignment=&quot;1&quot; /&gt;&lt;font italic=&quot;1&quot; /&gt;&lt;textframe marginLeft=&quot;6&quot; /&gt;&lt;/element&gt;&lt;element field=&quot;responsible&quot; type=&quot;autoshape&quot; autoShapeType=&quot;1&quot;&gt;&lt;paragraphformat alignment=&quot;1&quot; /&gt;&lt;font italic=&quot;1&quot; /&gt;&lt;/element&gt;&lt;element field=&quot;freecolumn&quot; type=&quot;autoshape&quot; autoShape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2&quot; selected=&quot;1&quot; break=&quot;1&quot; topMinSpacing=&quot;5&quot; topMaxSpacing=&quot;5&quot; bottomMinSpacing=&quot;0&quot; bottomMaxSpacing=&quot;0&quot;&gt;&lt;element type=&quot;autoshape&quot; autoShapeType=&quot;1&quot; value=&quot;&quot;&gt;&lt;position left=&quot;36.50472*scale*fontScale&quot; top=&quot;0&quot; width=&quot;agendaWidth-topicLeftSpacing-itemNoWidth&quot; height=&quot;itemHeight&quot; /&gt;&lt;fill foreColor=&quot;5&quot; visible=&quot;1&quot; /&gt;&lt;/element&gt;&lt;element type=&quot;autoshape&quot; autoShapeType=&quot;1&quot; value=&quot;&quot;&gt;&lt;position left=&quot;0&quot; top=&quot;0&quot; width=&quot;31.50472*scale*fontScale&quot; height=&quot;itemTotalHeight&quot; /&gt;&lt;fill foreColor=&quot;5&quot; visible=&quot;1&quot; /&gt;&lt;/element&gt;&lt;element field=&quot;topic&quot; type=&quot;autoshape&quot; autoShapeType=&quot;1&quot;&gt;&lt;paragraphformat alignment=&quot;1&quot; /&gt;&lt;font color=&quot;14&quot; italic=&quot;1&quot; /&gt;&lt;textframe marginLeft=&quot;6&quot; /&gt;&lt;/element&gt;&lt;element field=&quot;responsible&quot; type=&quot;autoshape&quot; autoShapeType=&quot;1&quot;&gt;&lt;paragraphformat alignment=&quot;1&quot; /&gt;&lt;font color=&quot;14&quot; italic=&quot;1&quot; /&gt;&lt;/element&gt;&lt;element field=&quot;freecolumn&quot; type=&quot;autoshape&quot; autoShapeType=&quot;1&quot;&gt;&lt;paragraphformat alignment=&quot;1&quot; /&gt;&lt;font color=&quot;14&quot; italic=&quot;1&quot; /&gt;&lt;/element&gt;&lt;element field=&quot;timeslot&quot; type=&quot;autoshape&quot; autoShapeType=&quot;1&quot;&gt;&lt;paragraphformat alignment=&quot;1&quot; /&gt;&lt;font color=&quot;14&quot; italic=&quot;1&quot; /&gt;&lt;/element&gt;&lt;element field=&quot;pageno&quot; type=&quot;autoshape&quot; autoShapeType=&quot;1&quot;&gt;&lt;paragraphformat alignment=&quot;3&quot; /&gt;&lt;font color=&quot;14&quo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BTW-Agenda&quot; title=&quot;Agenda&quot; subtitle=&quot;&quot; sizingModeId=&quot;2&quot; fontSize=&quot;18&quot; startTime=&quot;540&quot; timeFormatId=&quot;1&quot; startItemNo=&quot;1&quot; createSingleAgendaSlide=&quot;1&quot; createSeparatingSlides=&quot;1&quot; createBackupSlide=&quot;1&quot; layoutId=&quot;1_4&quot; fontSizeAuto=&quot;0&quot; createSections=&quot;1&quot; singleSlideId=&quot;2cdaf7f1-7532-4ffa-9f03-72aa976d3741&quot; backupSlideId=&quot;1a79ffaa-c6fd-4a9b-8a5b-2cae3d86662c&quot; backupSectionId=&quot;{26844E1F-CDB0-4556-A947-1DD9F509301A}&quot;&gt;&lt;columns&gt;&lt;column field=&quot;itemno&quot; label=&quot;No.&quot; checked=&quot;1&quot; leftSpacing=&quot;0&quot; rightSpacing=&quot;0&quot; dock=&quot;1&quot; fixedWidth=&quot;31.50472&quot; /&gt;&lt;column field=&quot;topic&quot; label=&quot;Topic&quot; leftSpacing=&quot;5.625&quot; rightDistribute=&quot;1&quot; dock=&quot;1&quot; rightSpacing=&quot;1117.43&quot; /&gt;&lt;column field=&quot;responsible&quot; label=&quot;Responsible&quot; visible=&quot;1&quot; checked=&quot;0&quot; leftSpacing=&quot;10&quot; rightDistribute=&quot;1&quot; dock=&quot;1&quot; /&gt;&lt;column field=&quot;freecolumn&quot; label=&quot;LINK&quot; visible=&quot;1&quot; checked=&quot;0&quot; leftSpacing=&quot;10&quot; rightDistribute=&quot;1&quot; dock=&quot;1&quot; rightSpacing=&quot;491.5144&quot; /&gt;&lt;column field=&quot;timeslot&quot; label=&quot;Time Slot&quot; visible=&quot;1&quot; checked=&quot;0&quot; leftSpacing=&quot;10&quot; rightSpacing=&quot;6&quot; dock=&quot;2&quot; /&gt;&lt;column field=&quot;pageno&quot; label=&quot;Page No.&quot; visible=&quot;1&quot; checked=&quot;1&quot; leftSpacing=&quot;11.25&quot; rightSpacing=&quot;6.75&quot; dock=&quot;2&quot; /&gt;&lt;/columns&gt;&lt;items&gt;&lt;item duration=&quot;30&quot; level=&quot;1&quot; generateAgendaSlide=&quot;1&quot; showAgendaItem=&quot;1&quot; isBreak=&quot;0&quot; itemNo=&quot;1&quot; subItemNo=&quot;0&quot; topic=&quot;Grundlagen&quot; agendaSlideId=&quot;03fed330-3af5-4a90-8007-08aad4ba9334&quot; sectionId=&quot;{11E916B1-97C5-4CFD-9172-68B7143CC654}&quot; /&gt;&lt;item duration=&quot;30&quot; level=&quot;1&quot; generateAgendaSlide=&quot;1&quot; showAgendaItem=&quot;1&quot; isBreak=&quot;0&quot; itemNo=&quot;2&quot; subItemNo=&quot;0&quot; topic=&quot;Termine&quot; agendaSlideId=&quot;2411dccd-e622-48bf-8122-59e81a9fdc59&quot; sectionId=&quot;{EE92F6E7-C080-4A38-9CCC-2F4437944AA8}&quot; /&gt;&lt;item duration=&quot;30&quot; level=&quot;1&quot; generateAgendaSlide=&quot;1&quot; showAgendaItem=&quot;1&quot; isBreak=&quot;0&quot; itemNo=&quot;3&quot; subItemNo=&quot;0&quot; topic=&quot;Wahlorgane&quot; agendaSlideId=&quot;56dd6bf5-07fe-4484-a612-98f6705c7654&quot; sectionId=&quot;{ACD381AB-3044-4606-9973-8288B9D51548}&quot; /&gt;&lt;item duration=&quot;30&quot; level=&quot;1&quot; generateAgendaSlide=&quot;1&quot; showAgendaItem=&quot;1&quot; isBreak=&quot;0&quot; itemNo=&quot;4&quot; subItemNo=&quot;0&quot; topic=&quot;Wahlbehörden&quot; agendaSlideId=&quot;5817d7e2-7f43-497e-b329-aa5a9f3a2b1f&quot; sectionId=&quot;{7EA31748-B8E8-4268-A538-45906220C37D}&quot; /&gt;&lt;item duration=&quot;30&quot; level=&quot;1&quot; generateAgendaSlide=&quot;1&quot; showAgendaItem=&quot;1&quot; isBreak=&quot;0&quot; itemNo=&quot;5&quot; subItemNo=&quot;0&quot; topic=&quot;Wahlbezirke&quot; agendaSlideId=&quot;87c32203-d93d-4575-970b-3c6e422bd8dc&quot; sectionId=&quot;{F575DE6B-4E08-46F6-AAF6-AD82C0A313B0}&quot; /&gt;&lt;item duration=&quot;30&quot; level=&quot;1&quot; generateAgendaSlide=&quot;1&quot; showAgendaItem=&quot;1&quot; isBreak=&quot;0&quot; itemNo=&quot;6&quot; subItemNo=&quot;0&quot; topic=&quot;Wahlvorschlagsverfahren&quot; agendaSlideId=&quot;6f034f4f-deda-4b5e-8efc-20dd0cdb9f9f&quot; sectionId=&quot;{5473EC54-ACC1-43A0-BC2D-C29277478418}&quot; /&gt;&lt;item duration=&quot;30&quot; level=&quot;1&quot; generateAgendaSlide=&quot;1&quot; showAgendaItem=&quot;1&quot; isBreak=&quot;0&quot; itemNo=&quot;7&quot; subItemNo=&quot;0&quot; topic=&quot;Bekanntmachungen&quot; agendaSlideId=&quot;b2542cc1-95f0-42d8-a7f8-807d2dfafc1d&quot; sectionId=&quot;{A5AE3974-A431-49DB-B27F-808903871D44}&quot; /&gt;&lt;item duration=&quot;30&quot; level=&quot;1&quot; generateAgendaSlide=&quot;1&quot; showAgendaItem=&quot;1&quot; isBreak=&quot;0&quot; itemNo=&quot;8&quot; subItemNo=&quot;0&quot; topic=&quot;Wählerverzeichnis&quot; agendaSlideId=&quot;424a9afb-d889-4e59-bc7f-ada4ed17dd8b&quot; sectionId=&quot;{73684BA2-AAA7-472F-98A6-57B3CB0E8BD8}&quot; /&gt;&lt;item duration=&quot;30&quot; level=&quot;1&quot; generateAgendaSlide=&quot;1&quot; showAgendaItem=&quot;1&quot; isBreak=&quot;0&quot; itemNo=&quot;9&quot; subItemNo=&quot;0&quot; topic=&quot;Wahlbenachrichtigung&quot; agendaSlideId=&quot;ba120bfc-fd2f-47ef-a333-b3f56bcfe09d&quot; sectionId=&quot;{6758FA70-19AE-4798-B330-5C83F3D97FF8}&quot; /&gt;&lt;item duration=&quot;30&quot; level=&quot;1&quot; generateAgendaSlide=&quot;1&quot; showAgendaItem=&quot;1&quot; isBreak=&quot;0&quot; itemNo=&quot;10&quot; subItemNo=&quot;0&quot; topic=&quot;Wahlschein und Briefwahl&quot; agendaSlideId=&quot;c083c1fd-d98f-4041-a8bd-1db9af79f534&quot; sectionId=&quot;{C444D45D-23B9-4027-A0B7-4E8A7621B145}&quot; /&gt;&lt;item duration=&quot;30&quot; level=&quot;1&quot; generateAgendaSlide=&quot;1&quot; showAgendaItem=&quot;1&quot; isBreak=&quot;0&quot; itemNo=&quot;11&quot; subItemNo=&quot;0&quot; topic=&quot;Wahltag und Wahllokal&quot; agendaSlideId=&quot;d73bd08c-fd60-49fb-87fb-96fa64f91a03&quot; sectionId=&quot;{1001F8F1-0FF3-4694-98B8-D76297A88D2A}&quot; /&gt;&lt;item duration=&quot;30&quot; level=&quot;1&quot; generateAgendaSlide=&quot;1&quot; showAgendaItem=&quot;1&quot; isBreak=&quot;0&quot; itemNo=&quot;12&quot; subItemNo=&quot;0&quot; topic=&quot;Ergebnisermittlung im Wahlvorstand&quot; agendaSlideId=&quot;49688a4b-e9f4-431a-ba12-1e3323a2c79e&quot; sectionId=&quot;{C60926D9-CF9F-49F0-9484-2F630AA3262F}&quot; /&gt;&lt;item duration=&quot;30&quot; level=&quot;1&quot; generateAgendaSlide=&quot;1&quot; showAgendaItem=&quot;1&quot; isBreak=&quot;0&quot; itemNo=&quot;13&quot; subItemNo=&quot;0&quot; topic=&quot;Ergebnisermittlung in der Gemeinde&quot; agendaSlideId=&quot;03160258-5037-4434-95fb-de86ebb47a33&quot; sectionId=&quot;{6DCC995C-78FF-445A-BE80-88E1E4432C80}&quot; /&gt;&lt;item duration=&quot;30&quot; level=&quot;1&quot; generateAgendaSlide=&quot;1&quot; showAgendaItem=&quot;1&quot; isBreak=&quot;0&quot; itemNo=&quot;14&quot; subItemNo=&quot;0&quot; topic=&quot;Aufgaben nach der Wahl&quot; agendaSlideId=&quot;3798b89f-7d7c-4096-849d-340784dc1910&quot; sectionId=&quot;{A06F8E2A-25A2-48B1-8C99-CF0938FD0292}&quot; /&gt;&lt;item duration=&quot;30&quot; level=&quot;1&quot; generateAgendaSlide=&quot;1&quot; showAgendaItem=&quot;1&quot; isBreak=&quot;0&quot; itemNo=&quot;15&quot; subItemNo=&quot;0&quot; topic=&quot;Präsentation&quot; agendaSlideId=&quot;1d8fa391-5a8f-4277-b1b0-6ced668067ef&quot; sectionId=&quot;{0ABEF190-D311-4F02-BA6E-F6319B5A01D8}&quot; /&gt;&lt;item duration=&quot;30&quot; level=&quot;1&quot; generateAgendaSlide=&quot;1&quot; showAgendaItem=&quot;1&quot; isBreak=&quot;0&quot; itemNo=&quot;16&quot; subItemNo=&quot;0&quot; topic=&quot;Hilfsmittel&quot; agendaSlideId=&quot;91edc1fb-a436-4c6a-8848-bc2234f0a1d4&quot; sectionId=&quot;{2D931086-0A8D-4EAD-981A-684F5FB82165}&quot; /&gt;&lt;item duration=&quot;30&quot; level=&quot;1&quot; generateAgendaSlide=&quot;1&quot; showAgendaItem=&quot;1&quot; isBreak=&quot;0&quot; itemNo=&quot;17&quot; subItemNo=&quot;0&quot; topic=&quot;Erfahrungsaustausch,&amp;#xD;&amp;#xA;Fragen &amp;amp; Antworten&quot; agendaSlideId=&quot;b7b0c1d1-c671-4f78-9a58-288b2aae322e&quot; sectionId=&quot;{8A4F7335-6069-4B16-82E3-8532080E061D}&quot; /&gt;&lt;item duration=&quot;30&quot; level=&quot;1&quot; generateAgendaSlide=&quot;1&quot; showAgendaItem=&quot;1&quot; isBreak=&quot;0&quot; itemNo=&quot;18&quot; subItemNo=&quot;0&quot; topic=&quot;Aufgaben &amp;amp; Beispiele&quot; agendaSlideId=&quot;e38fcc51-34be-4f9f-a520-dcf53977b049&quot; sectionId=&quot;{04B162EB-66BA-4D79-BFF5-55F6265DA869}&quot; /&gt;&lt;/items&gt;&lt;/agenda&gt;&lt;/contents&gt;&lt;/ee4p&gt;"/>
  <p:tag name="EE4P_AGENDAWIZARD_UPDATEPAGENUMBERS" val="1"/>
</p:tagLst>
</file>

<file path=ppt/theme/theme1.xml><?xml version="1.0" encoding="utf-8"?>
<a:theme xmlns:a="http://schemas.openxmlformats.org/drawingml/2006/main" nam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TaxCatchAll xmlns="1e030bf1-ff66-42fc-bd94-b92dd0135ff6" xsi:nil="true"/>
    <lcf76f155ced4ddcb4097134ff3c332f xmlns="00bd7b26-9085-4bf3-ac0c-8b3f2d7953a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2A8648D5EABCC44AEA9665131A0A0B0" ma:contentTypeVersion="16" ma:contentTypeDescription="Ein neues Dokument erstellen." ma:contentTypeScope="" ma:versionID="b57803bce528a76228f565b1a7dd8d8f">
  <xsd:schema xmlns:xsd="http://www.w3.org/2001/XMLSchema" xmlns:xs="http://www.w3.org/2001/XMLSchema" xmlns:p="http://schemas.microsoft.com/office/2006/metadata/properties" xmlns:ns2="00bd7b26-9085-4bf3-ac0c-8b3f2d7953aa" xmlns:ns3="1e030bf1-ff66-42fc-bd94-b92dd0135ff6" targetNamespace="http://schemas.microsoft.com/office/2006/metadata/properties" ma:root="true" ma:fieldsID="f92c74748d082bcf639d95193701d870" ns2:_="" ns3:_="">
    <xsd:import namespace="00bd7b26-9085-4bf3-ac0c-8b3f2d7953aa"/>
    <xsd:import namespace="1e030bf1-ff66-42fc-bd94-b92dd0135f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d7b26-9085-4bf3-ac0c-8b3f2d795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05bedb98-d7f3-4cf6-bd82-f023648257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030bf1-ff66-42fc-bd94-b92dd0135ff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6146237-87db-408a-8ebe-257552c13a0d}" ma:internalName="TaxCatchAll" ma:showField="CatchAllData" ma:web="1e030bf1-ff66-42fc-bd94-b92dd0135f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A4C6C7-147F-4425-9C27-620D79ADBD84}">
  <ds:schemaRefs>
    <ds:schemaRef ds:uri="http://schemas.microsoft.com/sharepoint/v3/contenttype/forms"/>
  </ds:schemaRefs>
</ds:datastoreItem>
</file>

<file path=customXml/itemProps2.xml><?xml version="1.0" encoding="utf-8"?>
<ds:datastoreItem xmlns:ds="http://schemas.openxmlformats.org/officeDocument/2006/customXml" ds:itemID="{8F39FA65-CB88-4945-9148-C7B86C7FB2B6}">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0D46275C-D8C3-4746-B999-AD3DB4D6B4A0}"/>
</file>

<file path=docProps/app.xml><?xml version="1.0" encoding="utf-8"?>
<Properties xmlns="http://schemas.openxmlformats.org/officeDocument/2006/extended-properties" xmlns:vt="http://schemas.openxmlformats.org/officeDocument/2006/docPropsVTypes">
  <Template/>
  <TotalTime>0</TotalTime>
  <Words>3697</Words>
  <Application>Microsoft Office PowerPoint</Application>
  <PresentationFormat>Benutzerdefiniert</PresentationFormat>
  <Paragraphs>352</Paragraphs>
  <Slides>59</Slides>
  <Notes>57</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59</vt:i4>
      </vt:variant>
    </vt:vector>
  </HeadingPairs>
  <TitlesOfParts>
    <vt:vector size="62" baseType="lpstr">
      <vt:lpstr>Arial</vt:lpstr>
      <vt:lpstr>Calibri</vt:lpstr>
      <vt:lpstr>MASTER</vt:lpstr>
      <vt:lpstr>Wahlschulung  zur Wahl des 21. Deutschen Bundestages am 23. Februar 2025*  Briefwahlvorstände</vt:lpstr>
      <vt:lpstr>Agenda</vt:lpstr>
      <vt:lpstr>1. Allgemeines</vt:lpstr>
      <vt:lpstr>2. Briefwahlvorstand</vt:lpstr>
      <vt:lpstr>2. Briefwahlvorstand</vt:lpstr>
      <vt:lpstr>3. Wahlunterlagen</vt:lpstr>
      <vt:lpstr>3. Wahlunterlagen</vt:lpstr>
      <vt:lpstr>PowerPoint-Präsentation</vt:lpstr>
      <vt:lpstr>14. Allgemeine Vorbereitungen</vt:lpstr>
      <vt:lpstr>15. Anwesenheitspflicht, Beschlussfähigkeit</vt:lpstr>
      <vt:lpstr>16. Öffentlichkeit, Wahlwerbung</vt:lpstr>
      <vt:lpstr>17. Ordnungsmaßnahmen</vt:lpstr>
      <vt:lpstr>18. Zählung, Vorprüfung</vt:lpstr>
      <vt:lpstr>19. Zulassung Wahlbriefe</vt:lpstr>
      <vt:lpstr>20. Zurückweisungsgründe für Wahlbriefe</vt:lpstr>
      <vt:lpstr>20. Zurückweisungsgründe Wahlbriefe</vt:lpstr>
      <vt:lpstr>21. Beschlussfassung zu Wahlbriefen</vt:lpstr>
      <vt:lpstr>PowerPoint-Präsentation</vt:lpstr>
      <vt:lpstr>25. Ermittlung des Briefwahlergebnisses</vt:lpstr>
      <vt:lpstr>26. Zählen der Stimmzettelumschläge</vt:lpstr>
      <vt:lpstr>29. Stapelbildung</vt:lpstr>
      <vt:lpstr>29. Stapelbildung</vt:lpstr>
      <vt:lpstr>29. Stapelbildung</vt:lpstr>
      <vt:lpstr>30. Vorbereitung und Zählen</vt:lpstr>
      <vt:lpstr>30. Vorbereitung und Zählen</vt:lpstr>
      <vt:lpstr>30. Vorbereitung und Zählen</vt:lpstr>
      <vt:lpstr>31. Vorbereitung und Zählen</vt:lpstr>
      <vt:lpstr>31. Eintragen der Stimmen aus Stapel a und c</vt:lpstr>
      <vt:lpstr>32. Ordnen und Zählen Stapel b - Zweitstimmen</vt:lpstr>
      <vt:lpstr>32. Ordnen und Zählen Stapel b - Zweitstimmen</vt:lpstr>
      <vt:lpstr>32. Ordnen und Zählen Stapel b - Zweitstimmen</vt:lpstr>
      <vt:lpstr>33. Eintragen Stimmen Stapel b - Zweitstimmen</vt:lpstr>
      <vt:lpstr>34. Ordnen und Zählen Stapel b - Erststimmen</vt:lpstr>
      <vt:lpstr>35. Eintragen Stimmen Stapel b - Erststimmen</vt:lpstr>
      <vt:lpstr>35. Prüfen der Stimmzettelumschläge</vt:lpstr>
      <vt:lpstr>37. Stimmzettel mit Anlass zu Bedenken</vt:lpstr>
      <vt:lpstr>37. Stimmzettelbeispiel 1</vt:lpstr>
      <vt:lpstr>37. Stimmzettelbeispiel 2</vt:lpstr>
      <vt:lpstr>37. Stimmzettelbeispiel 3</vt:lpstr>
      <vt:lpstr>37. Stimmzettelbeispiel 4</vt:lpstr>
      <vt:lpstr>37. Stimmzettel mit Anlass zu Bedenken</vt:lpstr>
      <vt:lpstr>37. Stimmzettelbeispiel 5</vt:lpstr>
      <vt:lpstr>37. Stimmzettelbeispiel 6</vt:lpstr>
      <vt:lpstr>37. Stimmzettelbeispiel 7</vt:lpstr>
      <vt:lpstr>37. Stimmzettelbeispiel 8</vt:lpstr>
      <vt:lpstr>37. Stimmzettelbeispiel 9</vt:lpstr>
      <vt:lpstr>37. Stimmzettel mit Anlass zu Bedenken</vt:lpstr>
      <vt:lpstr>37. Stimmzettel mit Anlass zu Bedenken</vt:lpstr>
      <vt:lpstr>38. Eintragung der Stimmen mit Bedenken</vt:lpstr>
      <vt:lpstr>39. Summenbildung</vt:lpstr>
      <vt:lpstr>39. Summenbildung</vt:lpstr>
      <vt:lpstr>39. Summenbildung</vt:lpstr>
      <vt:lpstr>40. Bekanntgabe der Wahlergebnisse</vt:lpstr>
      <vt:lpstr>41. Schnellmeldung und Abschluss</vt:lpstr>
      <vt:lpstr>41. Schnellmeldung und Abschluss</vt:lpstr>
      <vt:lpstr>42. Ablieferung der Wahlunterlagen</vt:lpstr>
      <vt:lpstr>42. Ablieferung der Wahlunterlagen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Wahlschulung BTW17</dc:title>
  <dc:creator>MC4PM</dc:creator>
  <cp:lastModifiedBy>Barbara Huber</cp:lastModifiedBy>
  <cp:revision>685</cp:revision>
  <cp:lastPrinted>2017-06-17T11:41:05Z</cp:lastPrinted>
  <dcterms:created xsi:type="dcterms:W3CDTF">2013-06-07T17:22:34Z</dcterms:created>
  <dcterms:modified xsi:type="dcterms:W3CDTF">2024-12-13T10:32:09Z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2013-06-06T00:00:00Z</vt:filetime>
  </property>
  <property fmtid="{D5CDD505-2E9C-101B-9397-08002B2CF9AE}" pid="3" name="LastSaved">
    <vt:filetime>2013-06-07T00:00:00Z</vt:filetime>
  </property>
  <property fmtid="{D5CDD505-2E9C-101B-9397-08002B2CF9AE}" pid="4" name="ContentTypeId">
    <vt:lpwstr>0x010100E2A8648D5EABCC44AEA9665131A0A0B0</vt:lpwstr>
  </property>
</Properties>
</file>