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8"/>
  </p:notesMasterIdLst>
  <p:handoutMasterIdLst>
    <p:handoutMasterId r:id="rId109"/>
  </p:handoutMasterIdLst>
  <p:sldIdLst>
    <p:sldId id="557" r:id="rId5"/>
    <p:sldId id="1074" r:id="rId6"/>
    <p:sldId id="1073" r:id="rId7"/>
    <p:sldId id="1070" r:id="rId8"/>
    <p:sldId id="1077" r:id="rId9"/>
    <p:sldId id="742" r:id="rId10"/>
    <p:sldId id="1087" r:id="rId11"/>
    <p:sldId id="1092" r:id="rId12"/>
    <p:sldId id="1095" r:id="rId13"/>
    <p:sldId id="1097" r:id="rId14"/>
    <p:sldId id="1093" r:id="rId15"/>
    <p:sldId id="1094" r:id="rId16"/>
    <p:sldId id="1111" r:id="rId17"/>
    <p:sldId id="1112" r:id="rId18"/>
    <p:sldId id="1113" r:id="rId19"/>
    <p:sldId id="1114" r:id="rId20"/>
    <p:sldId id="1115" r:id="rId21"/>
    <p:sldId id="1116" r:id="rId22"/>
    <p:sldId id="1202" r:id="rId23"/>
    <p:sldId id="1203" r:id="rId24"/>
    <p:sldId id="1204" r:id="rId25"/>
    <p:sldId id="1205" r:id="rId26"/>
    <p:sldId id="1206" r:id="rId27"/>
    <p:sldId id="1207" r:id="rId28"/>
    <p:sldId id="1209" r:id="rId29"/>
    <p:sldId id="1211" r:id="rId30"/>
    <p:sldId id="1213" r:id="rId31"/>
    <p:sldId id="1214" r:id="rId32"/>
    <p:sldId id="1215" r:id="rId33"/>
    <p:sldId id="1117" r:id="rId34"/>
    <p:sldId id="1118" r:id="rId35"/>
    <p:sldId id="1119" r:id="rId36"/>
    <p:sldId id="1120" r:id="rId37"/>
    <p:sldId id="1121" r:id="rId38"/>
    <p:sldId id="1122" r:id="rId39"/>
    <p:sldId id="1194" r:id="rId40"/>
    <p:sldId id="1297" r:id="rId41"/>
    <p:sldId id="1124" r:id="rId42"/>
    <p:sldId id="1298" r:id="rId43"/>
    <p:sldId id="1135" r:id="rId44"/>
    <p:sldId id="1136" r:id="rId45"/>
    <p:sldId id="1137" r:id="rId46"/>
    <p:sldId id="1217" r:id="rId47"/>
    <p:sldId id="1218" r:id="rId48"/>
    <p:sldId id="1219" r:id="rId49"/>
    <p:sldId id="1142" r:id="rId50"/>
    <p:sldId id="1231" r:id="rId51"/>
    <p:sldId id="1232" r:id="rId52"/>
    <p:sldId id="1233" r:id="rId53"/>
    <p:sldId id="1237" r:id="rId54"/>
    <p:sldId id="1238" r:id="rId55"/>
    <p:sldId id="1239" r:id="rId56"/>
    <p:sldId id="1240" r:id="rId57"/>
    <p:sldId id="1241" r:id="rId58"/>
    <p:sldId id="1242" r:id="rId59"/>
    <p:sldId id="1243" r:id="rId60"/>
    <p:sldId id="1244" r:id="rId61"/>
    <p:sldId id="1245" r:id="rId62"/>
    <p:sldId id="1246" r:id="rId63"/>
    <p:sldId id="1247" r:id="rId64"/>
    <p:sldId id="1252" r:id="rId65"/>
    <p:sldId id="1248" r:id="rId66"/>
    <p:sldId id="1249" r:id="rId67"/>
    <p:sldId id="1250" r:id="rId68"/>
    <p:sldId id="1251" r:id="rId69"/>
    <p:sldId id="1253" r:id="rId70"/>
    <p:sldId id="1254" r:id="rId71"/>
    <p:sldId id="1258" r:id="rId72"/>
    <p:sldId id="1257" r:id="rId73"/>
    <p:sldId id="1261" r:id="rId74"/>
    <p:sldId id="1265" r:id="rId75"/>
    <p:sldId id="1263" r:id="rId76"/>
    <p:sldId id="1266" r:id="rId77"/>
    <p:sldId id="1267" r:id="rId78"/>
    <p:sldId id="1268" r:id="rId79"/>
    <p:sldId id="1270" r:id="rId80"/>
    <p:sldId id="1273" r:id="rId81"/>
    <p:sldId id="1274" r:id="rId82"/>
    <p:sldId id="1275" r:id="rId83"/>
    <p:sldId id="1276" r:id="rId84"/>
    <p:sldId id="1271" r:id="rId85"/>
    <p:sldId id="1272" r:id="rId86"/>
    <p:sldId id="1277" r:id="rId87"/>
    <p:sldId id="1278" r:id="rId88"/>
    <p:sldId id="1279" r:id="rId89"/>
    <p:sldId id="1280" r:id="rId90"/>
    <p:sldId id="1281" r:id="rId91"/>
    <p:sldId id="1282" r:id="rId92"/>
    <p:sldId id="1283" r:id="rId93"/>
    <p:sldId id="1284" r:id="rId94"/>
    <p:sldId id="1285" r:id="rId95"/>
    <p:sldId id="1286" r:id="rId96"/>
    <p:sldId id="1287" r:id="rId97"/>
    <p:sldId id="1288" r:id="rId98"/>
    <p:sldId id="1289" r:id="rId99"/>
    <p:sldId id="1290" r:id="rId100"/>
    <p:sldId id="1291" r:id="rId101"/>
    <p:sldId id="1293" r:id="rId102"/>
    <p:sldId id="1294" r:id="rId103"/>
    <p:sldId id="1295" r:id="rId104"/>
    <p:sldId id="1296" r:id="rId105"/>
    <p:sldId id="1195" r:id="rId106"/>
    <p:sldId id="746" r:id="rId107"/>
  </p:sldIdLst>
  <p:sldSz cx="10680700" cy="7569200"/>
  <p:notesSz cx="6797675" cy="9926638"/>
  <p:custDataLst>
    <p:tags r:id="rId11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5F0465A-BFE1-420D-9EFF-5CEC80843639}">
          <p14:sldIdLst>
            <p14:sldId id="557"/>
          </p14:sldIdLst>
        </p14:section>
        <p14:section name="Agenda" id="{9FD731B3-BFB4-457A-9350-41444F7D63AA}">
          <p14:sldIdLst>
            <p14:sldId id="1074"/>
            <p14:sldId id="1073"/>
            <p14:sldId id="1070"/>
            <p14:sldId id="1077"/>
          </p14:sldIdLst>
        </p14:section>
        <p14:section name="1. Allgemeines" id="{AD5059F3-91D2-494E-BAEF-FCD0FD8163C2}">
          <p14:sldIdLst>
            <p14:sldId id="742"/>
          </p14:sldIdLst>
        </p14:section>
        <p14:section name="2. Urnen und Briefwahlvorstand" id="{A87F0ADD-B4C5-4260-8CBE-D1C51C9750D0}">
          <p14:sldIdLst>
            <p14:sldId id="1087"/>
          </p14:sldIdLst>
        </p14:section>
        <p14:section name="3. Wahlunterlagen" id="{593FB683-DFD1-4EE4-861B-D0BC53476248}">
          <p14:sldIdLst>
            <p14:sldId id="1092"/>
            <p14:sldId id="1095"/>
            <p14:sldId id="1097"/>
          </p14:sldIdLst>
        </p14:section>
        <p14:section name="4. Allgemeine Vorbereitungen" id="{BC48686F-9B6F-4B90-86EA-B8A97F17673A}">
          <p14:sldIdLst>
            <p14:sldId id="1093"/>
          </p14:sldIdLst>
        </p14:section>
        <p14:section name="5. Eröffnung der Wahlhandlungen" id="{AD31A530-614D-4507-A473-5373CA86CCF8}">
          <p14:sldIdLst>
            <p14:sldId id="1094"/>
            <p14:sldId id="1111"/>
          </p14:sldIdLst>
        </p14:section>
        <p14:section name="6. Anwesenheitspflicht, Beschlussfähigkeit" id="{040E71A6-1B43-4340-85DA-81291D783C9A}">
          <p14:sldIdLst>
            <p14:sldId id="1112"/>
          </p14:sldIdLst>
        </p14:section>
        <p14:section name="7. Öffentlichkeit, Wahlwerbung" id="{9103DA20-E6B5-4482-BBB6-11C2D23E66AC}">
          <p14:sldIdLst>
            <p14:sldId id="1113"/>
          </p14:sldIdLst>
        </p14:section>
        <p14:section name="8. Ordnungsmaßnahmen" id="{24FDD513-E012-48EC-974E-7528427E2236}">
          <p14:sldIdLst>
            <p14:sldId id="1114"/>
          </p14:sldIdLst>
        </p14:section>
        <p14:section name="9. Stimmabgaben" id="{49275792-40B3-49B0-9E78-BFE7D137CC5B}">
          <p14:sldIdLst>
            <p14:sldId id="1115"/>
            <p14:sldId id="1116"/>
            <p14:sldId id="1202"/>
            <p14:sldId id="1203"/>
            <p14:sldId id="1204"/>
            <p14:sldId id="1205"/>
            <p14:sldId id="1206"/>
            <p14:sldId id="1207"/>
            <p14:sldId id="1209"/>
            <p14:sldId id="1211"/>
            <p14:sldId id="1213"/>
            <p14:sldId id="1214"/>
            <p14:sldId id="1215"/>
            <p14:sldId id="1117"/>
            <p14:sldId id="1118"/>
            <p14:sldId id="1119"/>
            <p14:sldId id="1120"/>
          </p14:sldIdLst>
        </p14:section>
        <p14:section name="10. Zurückweisungsgründe" id="{2067DC20-3960-4EE9-B5DC-05EAECE6CD7F}">
          <p14:sldIdLst>
            <p14:sldId id="1121"/>
          </p14:sldIdLst>
        </p14:section>
        <p14:section name="11. Wähler erhält neuen Stimmzettel" id="{5847139A-50C5-47EE-8D75-7E1A107C9A1C}">
          <p14:sldIdLst>
            <p14:sldId id="1122"/>
          </p14:sldIdLst>
        </p14:section>
        <p14:section name="12. Briefwahlumschlag im Wahlraum" id="{731D64BA-AD55-4E56-A68A-12B25B4462A3}">
          <p14:sldIdLst>
            <p14:sldId id="1194"/>
          </p14:sldIdLst>
        </p14:section>
        <p14:section name="13. Sonderstimmbezirke" id="{DFEB3AD7-C260-44CF-BA5A-DC344AD093C0}">
          <p14:sldIdLst>
            <p14:sldId id="1297"/>
            <p14:sldId id="1124"/>
          </p14:sldIdLst>
        </p14:section>
        <p14:section name="14. Ende der Wahlhandlung" id="{CBAD695B-35C9-4D6F-B1DE-F20DD2AFCC68}">
          <p14:sldIdLst>
            <p14:sldId id="1298"/>
            <p14:sldId id="1135"/>
          </p14:sldIdLst>
        </p14:section>
        <p14:section name="15. Ermittlung des Wahlergebnisses" id="{A0F975F1-B7F8-4DD2-9B60-BEEB4FA2D2F0}">
          <p14:sldIdLst>
            <p14:sldId id="1136"/>
          </p14:sldIdLst>
        </p14:section>
        <p14:section name="16. Zahl der Stimmberechtigten" id="{BA09464A-D414-48DF-965F-3E9D21F3CA2E}">
          <p14:sldIdLst>
            <p14:sldId id="1137"/>
            <p14:sldId id="1217"/>
            <p14:sldId id="1218"/>
            <p14:sldId id="1219"/>
          </p14:sldIdLst>
        </p14:section>
        <p14:section name="17. Stimmzettel und Stapelbildung" id="{C426FAF4-147D-49D0-B430-6ACC97C8CD0D}">
          <p14:sldIdLst>
            <p14:sldId id="1142"/>
            <p14:sldId id="1231"/>
            <p14:sldId id="1232"/>
            <p14:sldId id="1233"/>
            <p14:sldId id="1237"/>
            <p14:sldId id="1238"/>
            <p14:sldId id="1239"/>
            <p14:sldId id="1240"/>
            <p14:sldId id="1241"/>
            <p14:sldId id="1242"/>
            <p14:sldId id="1243"/>
            <p14:sldId id="1244"/>
            <p14:sldId id="1245"/>
            <p14:sldId id="1246"/>
            <p14:sldId id="1247"/>
            <p14:sldId id="1252"/>
            <p14:sldId id="1248"/>
            <p14:sldId id="1249"/>
            <p14:sldId id="1250"/>
            <p14:sldId id="1251"/>
            <p14:sldId id="1253"/>
            <p14:sldId id="1254"/>
            <p14:sldId id="1258"/>
            <p14:sldId id="1257"/>
          </p14:sldIdLst>
        </p14:section>
        <p14:section name="18. Zählen der Stimmen in Arbeitsgruppen" id="{26BBAEC8-4573-4BE0-9B45-4745C8070CCF}">
          <p14:sldIdLst>
            <p14:sldId id="1261"/>
            <p14:sldId id="1265"/>
            <p14:sldId id="1263"/>
            <p14:sldId id="1266"/>
            <p14:sldId id="1267"/>
            <p14:sldId id="1268"/>
            <p14:sldId id="1270"/>
            <p14:sldId id="1273"/>
            <p14:sldId id="1274"/>
            <p14:sldId id="1275"/>
            <p14:sldId id="1276"/>
            <p14:sldId id="1271"/>
            <p14:sldId id="1272"/>
          </p14:sldIdLst>
        </p14:section>
        <p14:section name="19. Erste Schnellmeldung" id="{A4DF7783-19C7-4B56-9400-B55816B53C80}">
          <p14:sldIdLst>
            <p14:sldId id="1277"/>
          </p14:sldIdLst>
        </p14:section>
        <p14:section name="20. Zweitstimmen nach Bewerbern" id="{EA79237C-1FEC-42D8-A9AE-25508C71D605}">
          <p14:sldIdLst>
            <p14:sldId id="1278"/>
            <p14:sldId id="1279"/>
            <p14:sldId id="1280"/>
            <p14:sldId id="1281"/>
            <p14:sldId id="1282"/>
            <p14:sldId id="1283"/>
            <p14:sldId id="1284"/>
          </p14:sldIdLst>
        </p14:section>
        <p14:section name="32. Wahlniederschrift" id="{72E4B8D3-1BCF-4496-8D0B-A95A240B645D}">
          <p14:sldIdLst>
            <p14:sldId id="1285"/>
            <p14:sldId id="1286"/>
            <p14:sldId id="1287"/>
            <p14:sldId id="1288"/>
          </p14:sldIdLst>
        </p14:section>
        <p14:section name="33. Ergebnisfeststellung und Bekanntgabe" id="{B62DA62E-0444-439D-8A5B-FD4282DA3495}">
          <p14:sldIdLst>
            <p14:sldId id="1289"/>
          </p14:sldIdLst>
        </p14:section>
        <p14:section name="34. Abschluss der Arbeiten" id="{1E711D47-CCFC-4D4F-94F3-FB591067789F}">
          <p14:sldIdLst>
            <p14:sldId id="1290"/>
            <p14:sldId id="1291"/>
          </p14:sldIdLst>
        </p14:section>
        <p14:section name="35. Ablieferung der Wahlunterlagen" id="{77BB1B95-1345-483C-98F4-1F1F74331E3A}">
          <p14:sldIdLst>
            <p14:sldId id="1293"/>
            <p14:sldId id="1294"/>
          </p14:sldIdLst>
        </p14:section>
        <p14:section name="36. Hinweise zur Auswertung der Bezirkswahl" id="{5C3FE574-323C-40D1-B27D-D07B4988551A}">
          <p14:sldIdLst>
            <p14:sldId id="1295"/>
            <p14:sldId id="1296"/>
          </p14:sldIdLst>
        </p14:section>
        <p14:section name="FAQ" id="{4F3CD6D9-3874-42DC-A0E4-0B42BCE07671}">
          <p14:sldIdLst>
            <p14:sldId id="1195"/>
            <p14:sldId id="746"/>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as Martin" initials="MM" lastIdx="15" clrIdx="0">
    <p:extLst>
      <p:ext uri="{19B8F6BF-5375-455C-9EA6-DF929625EA0E}">
        <p15:presenceInfo xmlns:p15="http://schemas.microsoft.com/office/powerpoint/2012/main" userId="c2a86ac1473280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458D47"/>
    <a:srgbClr val="E8E7E5"/>
    <a:srgbClr val="FFFEFC"/>
    <a:srgbClr val="00823C"/>
    <a:srgbClr val="000099"/>
    <a:srgbClr val="33CC33"/>
    <a:srgbClr val="808080"/>
    <a:srgbClr val="FFCC66"/>
    <a:srgbClr val="FF94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6416" autoAdjust="0"/>
  </p:normalViewPr>
  <p:slideViewPr>
    <p:cSldViewPr>
      <p:cViewPr varScale="1">
        <p:scale>
          <a:sx n="90" d="100"/>
          <a:sy n="90" d="100"/>
        </p:scale>
        <p:origin x="1734" y="9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474" y="9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gs" Target="tags/tag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a:p>
        </p:txBody>
      </p:sp>
      <p:sp>
        <p:nvSpPr>
          <p:cNvPr id="3" name="Datumsplatzhalter 2"/>
          <p:cNvSpPr>
            <a:spLocks noGrp="1"/>
          </p:cNvSpPr>
          <p:nvPr>
            <p:ph type="dt" sz="quarter" idx="1"/>
          </p:nvPr>
        </p:nvSpPr>
        <p:spPr>
          <a:xfrm>
            <a:off x="3850467" y="3"/>
            <a:ext cx="2945188" cy="495499"/>
          </a:xfrm>
          <a:prstGeom prst="rect">
            <a:avLst/>
          </a:prstGeom>
        </p:spPr>
        <p:txBody>
          <a:bodyPr vert="horz" lIns="83392" tIns="41697" rIns="83392" bIns="41697" rtlCol="0"/>
          <a:lstStyle>
            <a:lvl1pPr algn="r">
              <a:defRPr sz="1100"/>
            </a:lvl1pPr>
          </a:lstStyle>
          <a:p>
            <a:endParaRPr lang="de-DE" dirty="0"/>
          </a:p>
        </p:txBody>
      </p:sp>
      <p:sp>
        <p:nvSpPr>
          <p:cNvPr id="4" name="Fußzeilenplatzhalter 3"/>
          <p:cNvSpPr>
            <a:spLocks noGrp="1"/>
          </p:cNvSpPr>
          <p:nvPr>
            <p:ph type="ftr" sz="quarter" idx="2"/>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a:p>
        </p:txBody>
      </p:sp>
      <p:sp>
        <p:nvSpPr>
          <p:cNvPr id="5" name="Foliennummernplatzhalter 4"/>
          <p:cNvSpPr>
            <a:spLocks noGrp="1"/>
          </p:cNvSpPr>
          <p:nvPr>
            <p:ph type="sldNum" sz="quarter" idx="3"/>
          </p:nvPr>
        </p:nvSpPr>
        <p:spPr>
          <a:xfrm>
            <a:off x="3850467" y="9429060"/>
            <a:ext cx="2945188" cy="495499"/>
          </a:xfrm>
          <a:prstGeom prst="rect">
            <a:avLst/>
          </a:prstGeom>
        </p:spPr>
        <p:txBody>
          <a:bodyPr vert="horz" lIns="83392" tIns="41697" rIns="83392" bIns="41697" rtlCol="0" anchor="b"/>
          <a:lstStyle>
            <a:lvl1pPr algn="r">
              <a:defRPr sz="1100"/>
            </a:lvl1pPr>
          </a:lstStyle>
          <a:p>
            <a:fld id="{EE695468-2DC6-4C34-9D3A-032DC71616B9}" type="slidenum">
              <a:rPr lang="de-DE" smtClean="0"/>
              <a:pPr/>
              <a:t>‹Nr.›</a:t>
            </a:fld>
            <a:endParaRPr lang="de-DE"/>
          </a:p>
        </p:txBody>
      </p:sp>
    </p:spTree>
    <p:extLst>
      <p:ext uri="{BB962C8B-B14F-4D97-AF65-F5344CB8AC3E}">
        <p14:creationId xmlns:p14="http://schemas.microsoft.com/office/powerpoint/2010/main" val="3045398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a:p>
        </p:txBody>
      </p:sp>
      <p:sp>
        <p:nvSpPr>
          <p:cNvPr id="3" name="Datumsplatzhalter 2"/>
          <p:cNvSpPr>
            <a:spLocks noGrp="1"/>
          </p:cNvSpPr>
          <p:nvPr>
            <p:ph type="dt" idx="1"/>
          </p:nvPr>
        </p:nvSpPr>
        <p:spPr>
          <a:xfrm>
            <a:off x="3850467" y="3"/>
            <a:ext cx="2945188" cy="495499"/>
          </a:xfrm>
          <a:prstGeom prst="rect">
            <a:avLst/>
          </a:prstGeom>
        </p:spPr>
        <p:txBody>
          <a:bodyPr vert="horz" lIns="83392" tIns="41697" rIns="83392" bIns="41697" rtlCol="0"/>
          <a:lstStyle>
            <a:lvl1pPr algn="r">
              <a:defRPr sz="1100"/>
            </a:lvl1pPr>
          </a:lstStyle>
          <a:p>
            <a:r>
              <a:rPr lang="de-DE" dirty="0"/>
              <a:t>BTW 2013 V014</a:t>
            </a:r>
          </a:p>
        </p:txBody>
      </p:sp>
      <p:sp>
        <p:nvSpPr>
          <p:cNvPr id="4" name="Folienbildplatzhalter 3"/>
          <p:cNvSpPr>
            <a:spLocks noGrp="1" noRot="1" noChangeAspect="1"/>
          </p:cNvSpPr>
          <p:nvPr>
            <p:ph type="sldImg" idx="2"/>
          </p:nvPr>
        </p:nvSpPr>
        <p:spPr>
          <a:xfrm>
            <a:off x="773113" y="744538"/>
            <a:ext cx="5251450" cy="3722687"/>
          </a:xfrm>
          <a:prstGeom prst="rect">
            <a:avLst/>
          </a:prstGeom>
          <a:noFill/>
          <a:ln w="12700">
            <a:solidFill>
              <a:prstClr val="black"/>
            </a:solidFill>
          </a:ln>
        </p:spPr>
        <p:txBody>
          <a:bodyPr vert="horz" lIns="83392" tIns="41697" rIns="83392" bIns="41697" rtlCol="0" anchor="ctr"/>
          <a:lstStyle/>
          <a:p>
            <a:endParaRPr lang="de-DE"/>
          </a:p>
        </p:txBody>
      </p:sp>
      <p:sp>
        <p:nvSpPr>
          <p:cNvPr id="5" name="Notizenplatzhalter 4"/>
          <p:cNvSpPr>
            <a:spLocks noGrp="1"/>
          </p:cNvSpPr>
          <p:nvPr>
            <p:ph type="body" sz="quarter" idx="3"/>
          </p:nvPr>
        </p:nvSpPr>
        <p:spPr>
          <a:xfrm>
            <a:off x="679971" y="4715571"/>
            <a:ext cx="5437736" cy="4465738"/>
          </a:xfrm>
          <a:prstGeom prst="rect">
            <a:avLst/>
          </a:prstGeom>
        </p:spPr>
        <p:txBody>
          <a:bodyPr vert="horz" lIns="83392" tIns="41697" rIns="83392" bIns="4169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a:p>
        </p:txBody>
      </p:sp>
      <p:sp>
        <p:nvSpPr>
          <p:cNvPr id="7" name="Foliennummernplatzhalter 6"/>
          <p:cNvSpPr>
            <a:spLocks noGrp="1"/>
          </p:cNvSpPr>
          <p:nvPr>
            <p:ph type="sldNum" sz="quarter" idx="5"/>
          </p:nvPr>
        </p:nvSpPr>
        <p:spPr>
          <a:xfrm>
            <a:off x="3850467" y="9429060"/>
            <a:ext cx="2945188" cy="495499"/>
          </a:xfrm>
          <a:prstGeom prst="rect">
            <a:avLst/>
          </a:prstGeom>
        </p:spPr>
        <p:txBody>
          <a:bodyPr vert="horz" lIns="83392" tIns="41697" rIns="83392" bIns="41697" rtlCol="0" anchor="b"/>
          <a:lstStyle>
            <a:lvl1pPr algn="r">
              <a:defRPr sz="1100"/>
            </a:lvl1pPr>
          </a:lstStyle>
          <a:p>
            <a:fld id="{378902CA-D9C2-4DE3-90EC-0427995EB6DB}" type="slidenum">
              <a:rPr lang="de-DE" smtClean="0"/>
              <a:pPr/>
              <a:t>‹Nr.›</a:t>
            </a:fld>
            <a:endParaRPr lang="de-DE"/>
          </a:p>
        </p:txBody>
      </p:sp>
    </p:spTree>
    <p:extLst>
      <p:ext uri="{BB962C8B-B14F-4D97-AF65-F5344CB8AC3E}">
        <p14:creationId xmlns:p14="http://schemas.microsoft.com/office/powerpoint/2010/main" val="818154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143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9694175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666428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37463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555688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5924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6756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97821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67503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036889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906396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56841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238693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72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0164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268494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64237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879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73325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67932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2804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23913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83868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52023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36355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39849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535373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78682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95355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24827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6886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58625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70858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09640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720267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575140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34560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911085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04735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05733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4681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34619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312814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509860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05266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74159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32416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971393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739133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09667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03252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21818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22017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80235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928394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40739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58661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51904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1814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698394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802543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82824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911458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034584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962467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175671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279526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406093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098814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04526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507095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92134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7486083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9936955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440805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633234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746641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7741455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574463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504319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3615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70102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855978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606220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141389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0136463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192123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114601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6648779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956436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9683823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7630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089543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2379380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18684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421956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172003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729129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738629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840897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663185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732394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99204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0954C1E5-64E6-40DD-AB49-73DE7E98BBC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8" name="Textfeld 7">
            <a:extLst>
              <a:ext uri="{FF2B5EF4-FFF2-40B4-BE49-F238E27FC236}">
                <a16:creationId xmlns:a16="http://schemas.microsoft.com/office/drawing/2014/main" id="{838BFF84-5C99-46B3-8C6B-EE2B9729B8B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Urnenwahlvorstände</a:t>
            </a:r>
          </a:p>
        </p:txBody>
      </p:sp>
      <p:sp>
        <p:nvSpPr>
          <p:cNvPr id="9" name="Holder 6">
            <a:extLst>
              <a:ext uri="{FF2B5EF4-FFF2-40B4-BE49-F238E27FC236}">
                <a16:creationId xmlns:a16="http://schemas.microsoft.com/office/drawing/2014/main" id="{8A418133-D3E3-429F-A5DD-58B0B6FBF1AD}"/>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304446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Z">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15" name="object 5">
            <a:extLst>
              <a:ext uri="{FF2B5EF4-FFF2-40B4-BE49-F238E27FC236}">
                <a16:creationId xmlns:a16="http://schemas.microsoft.com/office/drawing/2014/main" id="{052C398F-5CBF-416B-86D8-48DCA22DD9BD}"/>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16" name="Textfeld 15">
            <a:extLst>
              <a:ext uri="{FF2B5EF4-FFF2-40B4-BE49-F238E27FC236}">
                <a16:creationId xmlns:a16="http://schemas.microsoft.com/office/drawing/2014/main" id="{A65E3AC2-05FF-4B42-A7E2-CC231396CB42}"/>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Urnenwahlvorstände</a:t>
            </a:r>
          </a:p>
        </p:txBody>
      </p:sp>
      <p:sp>
        <p:nvSpPr>
          <p:cNvPr id="17" name="Holder 6">
            <a:extLst>
              <a:ext uri="{FF2B5EF4-FFF2-40B4-BE49-F238E27FC236}">
                <a16:creationId xmlns:a16="http://schemas.microsoft.com/office/drawing/2014/main" id="{0E0EC761-9C25-49AC-9BE8-29C081FB3D18}"/>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59639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2708F03-365B-41BB-A74D-AD202181D6C5}"/>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10" name="Textfeld 9">
            <a:extLst>
              <a:ext uri="{FF2B5EF4-FFF2-40B4-BE49-F238E27FC236}">
                <a16:creationId xmlns:a16="http://schemas.microsoft.com/office/drawing/2014/main" id="{16C52441-2732-4CD3-87E7-915A58964097}"/>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Urnenwahlvorstände</a:t>
            </a:r>
          </a:p>
        </p:txBody>
      </p:sp>
      <p:sp>
        <p:nvSpPr>
          <p:cNvPr id="11" name="Holder 6">
            <a:extLst>
              <a:ext uri="{FF2B5EF4-FFF2-40B4-BE49-F238E27FC236}">
                <a16:creationId xmlns:a16="http://schemas.microsoft.com/office/drawing/2014/main" id="{60B1E790-35C0-41BC-8C95-A2CF65E4251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0198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C0DAD5F9-B54B-4E04-AC63-7F8CB2150CF9}"/>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10" name="Textfeld 9">
            <a:extLst>
              <a:ext uri="{FF2B5EF4-FFF2-40B4-BE49-F238E27FC236}">
                <a16:creationId xmlns:a16="http://schemas.microsoft.com/office/drawing/2014/main" id="{B9088B23-6E77-4269-922A-835B250E5295}"/>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Urnenwahlvorstände</a:t>
            </a:r>
          </a:p>
        </p:txBody>
      </p:sp>
      <p:sp>
        <p:nvSpPr>
          <p:cNvPr id="11" name="Holder 6">
            <a:extLst>
              <a:ext uri="{FF2B5EF4-FFF2-40B4-BE49-F238E27FC236}">
                <a16:creationId xmlns:a16="http://schemas.microsoft.com/office/drawing/2014/main" id="{F57C4B62-236C-4D86-B63D-C5149F0F94C0}"/>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496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12" name="object 5">
            <a:extLst>
              <a:ext uri="{FF2B5EF4-FFF2-40B4-BE49-F238E27FC236}">
                <a16:creationId xmlns:a16="http://schemas.microsoft.com/office/drawing/2014/main" id="{0AE716F0-83F3-4D28-90C4-4FF9985B9354}"/>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13" name="Textfeld 12">
            <a:extLst>
              <a:ext uri="{FF2B5EF4-FFF2-40B4-BE49-F238E27FC236}">
                <a16:creationId xmlns:a16="http://schemas.microsoft.com/office/drawing/2014/main" id="{C52476CB-BE82-4FD8-8BAF-B99740BDC8F5}"/>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Urnenwahlvorstände</a:t>
            </a:r>
          </a:p>
        </p:txBody>
      </p:sp>
      <p:sp>
        <p:nvSpPr>
          <p:cNvPr id="14" name="Holder 6">
            <a:extLst>
              <a:ext uri="{FF2B5EF4-FFF2-40B4-BE49-F238E27FC236}">
                <a16:creationId xmlns:a16="http://schemas.microsoft.com/office/drawing/2014/main" id="{8828BBFF-CAF7-453F-BCB4-469EB4B3BBA4}"/>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ject 4"/>
          <p:cNvSpPr/>
          <p:nvPr userDrawn="1"/>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11" name="object 5"/>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pic>
        <p:nvPicPr>
          <p:cNvPr id="3" name="Grafik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15061" y="279400"/>
            <a:ext cx="1416940" cy="457200"/>
          </a:xfrm>
          <a:prstGeom prst="rect">
            <a:avLst/>
          </a:prstGeom>
        </p:spPr>
      </p:pic>
      <p:sp>
        <p:nvSpPr>
          <p:cNvPr id="5" name="object 5">
            <a:extLst>
              <a:ext uri="{FF2B5EF4-FFF2-40B4-BE49-F238E27FC236}">
                <a16:creationId xmlns:a16="http://schemas.microsoft.com/office/drawing/2014/main" id="{80CF8D4B-CB78-4830-8901-79113ECDE07C}"/>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7" name="Holder 6">
            <a:extLst>
              <a:ext uri="{FF2B5EF4-FFF2-40B4-BE49-F238E27FC236}">
                <a16:creationId xmlns:a16="http://schemas.microsoft.com/office/drawing/2014/main" id="{50CE45C2-07E7-4216-838B-F52067E140B8}"/>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 id="2147483670" r:id="rId3"/>
    <p:sldLayoutId id="2147483667" r:id="rId4"/>
    <p:sldLayoutId id="2147483662"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7.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8.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9.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0.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1.jpe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3.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4.jpe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6.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33.jpe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4.jpe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xfrm>
            <a:off x="7854950" y="7289800"/>
            <a:ext cx="2459189" cy="215444"/>
          </a:xfrm>
          <a:prstGeom prst="rect">
            <a:avLst/>
          </a:prstGeom>
        </p:spPr>
        <p:txBody>
          <a:bodyPr/>
          <a:lstStyle/>
          <a:p>
            <a:r>
              <a:rPr lang="de-DE" dirty="0"/>
              <a:t>     </a:t>
            </a:r>
            <a:fld id="{B6F15528-21DE-4FAA-801E-634DDDAF4B2B}" type="slidenum">
              <a:rPr lang="de-DE" smtClean="0"/>
              <a:pPr/>
              <a:t>1</a:t>
            </a:fld>
            <a:endParaRPr lang="de-DE" dirty="0"/>
          </a:p>
        </p:txBody>
      </p:sp>
      <p:sp>
        <p:nvSpPr>
          <p:cNvPr id="8" name="Titel 7"/>
          <p:cNvSpPr>
            <a:spLocks noGrp="1"/>
          </p:cNvSpPr>
          <p:nvPr>
            <p:ph type="title" idx="4294967295"/>
          </p:nvPr>
        </p:nvSpPr>
        <p:spPr>
          <a:xfrm>
            <a:off x="387350" y="1727200"/>
            <a:ext cx="9926789" cy="4572000"/>
          </a:xfrm>
          <a:prstGeom prst="rect">
            <a:avLst/>
          </a:prstGeom>
        </p:spPr>
        <p:txBody>
          <a:bodyPr/>
          <a:lstStyle/>
          <a:p>
            <a:pPr algn="ctr"/>
            <a:r>
              <a:rPr lang="de-DE" sz="4000" b="1" kern="1200" spc="-95" dirty="0">
                <a:solidFill>
                  <a:srgbClr val="00823C"/>
                </a:solidFill>
                <a:ea typeface="+mn-ea"/>
                <a:cs typeface="Arial"/>
              </a:rPr>
              <a:t>Wahlschulung</a:t>
            </a:r>
            <a:br>
              <a:rPr lang="de-DE" sz="4000" b="1" dirty="0">
                <a:solidFill>
                  <a:srgbClr val="00B050"/>
                </a:solidFill>
                <a:cs typeface="Arial" pitchFamily="34" charset="0"/>
              </a:rPr>
            </a:br>
            <a:br>
              <a:rPr lang="de-DE" sz="4000" b="1" spc="-59" dirty="0">
                <a:solidFill>
                  <a:srgbClr val="231F20"/>
                </a:solidFill>
                <a:cs typeface="Arial" pitchFamily="34" charset="0"/>
              </a:rPr>
            </a:br>
            <a:r>
              <a:rPr lang="de-DE" sz="4000" b="1" kern="1200" spc="-95" dirty="0">
                <a:solidFill>
                  <a:schemeClr val="tx1">
                    <a:lumMod val="65000"/>
                    <a:lumOff val="35000"/>
                  </a:schemeClr>
                </a:solidFill>
                <a:ea typeface="+mn-ea"/>
                <a:cs typeface="Arial"/>
              </a:rPr>
              <a:t>19. Landtagswahl in Bayern</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am 8. Oktober 2023</a:t>
            </a:r>
            <a:br>
              <a:rPr lang="de-DE" sz="4000" b="1" kern="1200" spc="-95" dirty="0">
                <a:solidFill>
                  <a:schemeClr val="tx1">
                    <a:lumMod val="65000"/>
                    <a:lumOff val="35000"/>
                  </a:schemeClr>
                </a:solidFill>
                <a:ea typeface="+mn-ea"/>
                <a:cs typeface="Arial"/>
              </a:rPr>
            </a:br>
            <a:br>
              <a:rPr lang="de-DE" sz="4000" b="1" kern="1200" spc="-95" dirty="0">
                <a:solidFill>
                  <a:schemeClr val="tx1">
                    <a:lumMod val="65000"/>
                    <a:lumOff val="35000"/>
                  </a:schemeClr>
                </a:solidFill>
                <a:ea typeface="+mn-ea"/>
                <a:cs typeface="Arial"/>
              </a:rPr>
            </a:br>
            <a:br>
              <a:rPr lang="de-DE" sz="4000" b="1" dirty="0">
                <a:solidFill>
                  <a:srgbClr val="00B050"/>
                </a:solidFill>
                <a:cs typeface="Arial" pitchFamily="34" charset="0"/>
              </a:rPr>
            </a:br>
            <a:r>
              <a:rPr lang="de-DE" sz="4000" b="1" kern="1200" spc="-95" dirty="0">
                <a:solidFill>
                  <a:srgbClr val="00823C"/>
                </a:solidFill>
                <a:ea typeface="+mn-ea"/>
                <a:cs typeface="Arial"/>
              </a:rPr>
              <a:t>Urnenwahlvorstände</a:t>
            </a:r>
          </a:p>
        </p:txBody>
      </p:sp>
    </p:spTree>
    <p:extLst>
      <p:ext uri="{BB962C8B-B14F-4D97-AF65-F5344CB8AC3E}">
        <p14:creationId xmlns:p14="http://schemas.microsoft.com/office/powerpoint/2010/main" val="428116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392239"/>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Urnenwahlvorstandes</a:t>
            </a:r>
            <a:br>
              <a:rPr lang="de-DE" sz="4800" b="1" dirty="0">
                <a:solidFill>
                  <a:srgbClr val="00823C"/>
                </a:solidFill>
                <a:latin typeface="+mj-lt"/>
              </a:rPr>
            </a:br>
            <a:r>
              <a:rPr lang="de-DE" sz="4800" b="1" dirty="0">
                <a:solidFill>
                  <a:srgbClr val="00823C"/>
                </a:solidFill>
                <a:latin typeface="+mj-lt"/>
              </a:rPr>
              <a:t>am Wahltag</a:t>
            </a:r>
            <a:br>
              <a:rPr lang="de-DE" sz="4800" b="1" dirty="0">
                <a:solidFill>
                  <a:srgbClr val="00823C"/>
                </a:solidFill>
                <a:latin typeface="+mj-lt"/>
              </a:rPr>
            </a:br>
            <a:r>
              <a:rPr lang="de-DE" sz="4800" b="1" dirty="0">
                <a:solidFill>
                  <a:srgbClr val="00823C"/>
                </a:solidFill>
                <a:latin typeface="+mj-lt"/>
              </a:rPr>
              <a:t>vor 08.00 Uhr</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10</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16575178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25. Hinweise zur Auswertung der Bezirkswahl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100</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6063198"/>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Sämtliche Bestimmungen und Ausführungen zur Landtagswahl gelten, bis auf folgende Ausnahmen, auch für die Bezirkswahl.</a:t>
            </a:r>
            <a:br>
              <a:rPr lang="de-DE" sz="2400" spc="-95" dirty="0">
                <a:cs typeface="Arial"/>
              </a:rPr>
            </a:br>
            <a:br>
              <a:rPr lang="de-DE" sz="2400" spc="-95" dirty="0">
                <a:cs typeface="Arial"/>
              </a:rPr>
            </a:br>
            <a:r>
              <a:rPr lang="de-DE" sz="2400" spc="-95" dirty="0">
                <a:cs typeface="Arial"/>
              </a:rPr>
              <a:t>Die Erste Schnellmeldung Bezirkswahl ist zwar auszufüllen, wird aber nicht sofort an die Gemeinde weitergemeldet, sondern ist erst nach Abschluss der Ergebnisermittlung für die Bezirkswahl mit der Wahlniederschrift und den anderen Unterlagen an die Gemeinde zu übergeben.</a:t>
            </a:r>
            <a:br>
              <a:rPr lang="de-DE" sz="2400" spc="-95" dirty="0">
                <a:cs typeface="Arial"/>
              </a:rPr>
            </a:br>
            <a:br>
              <a:rPr lang="de-DE" sz="2400" spc="-95" dirty="0">
                <a:cs typeface="Arial"/>
              </a:rPr>
            </a:br>
            <a:r>
              <a:rPr lang="de-DE" sz="2400" spc="-95" dirty="0">
                <a:cs typeface="Arial"/>
              </a:rPr>
              <a:t>Die Wahlscheine beschlussmäßig zurückgewiesener Wähler sind der Wahlniederschrift für die Landtagswahl beizufügen, da sie dann auch nicht mehr zur Bezirkswahl zugelassen worden sind. Im Gegensatz dazu sind die Wahlscheine beschlussmäßig zugelassener Wähler als Anlage der Wahlniederschrift für die Bezirkswahl beizufügen, da sie dann auch bei der Bezirkswahl wählen konnten.</a:t>
            </a:r>
          </a:p>
          <a:p>
            <a:pPr marL="436563" indent="-355600">
              <a:spcAft>
                <a:spcPts val="600"/>
              </a:spcAft>
              <a:buBlip>
                <a:blip r:embed="rId4"/>
              </a:buBlip>
              <a:tabLst>
                <a:tab pos="174625" algn="l"/>
                <a:tab pos="623888" algn="l"/>
              </a:tabLst>
            </a:pPr>
            <a:r>
              <a:rPr lang="de-DE" sz="2400" spc="-95" dirty="0">
                <a:cs typeface="Arial"/>
              </a:rPr>
              <a:t>Die für die Bezirkswahl zu verwendenden Vordrucke sind blau und ihre Bezeichnung hat den Zusatz „</a:t>
            </a:r>
            <a:r>
              <a:rPr lang="de-DE" sz="2400" spc="-95" dirty="0" err="1">
                <a:cs typeface="Arial"/>
              </a:rPr>
              <a:t>Bz</a:t>
            </a:r>
            <a:r>
              <a:rPr lang="de-DE" sz="2400" spc="-95" dirty="0">
                <a:cs typeface="Arial"/>
              </a:rPr>
              <a:t>“.</a:t>
            </a:r>
          </a:p>
          <a:p>
            <a:pPr marL="893763" lvl="1" indent="-355600">
              <a:spcAft>
                <a:spcPts val="600"/>
              </a:spcAft>
              <a:buBlip>
                <a:blip r:embed="rId4"/>
              </a:buBlip>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427906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25. Hinweise zur Auswertung der Bezirkswahl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101</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477328"/>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Die Wahlvorstände dürfen sich erst auflösen, </a:t>
            </a:r>
            <a:br>
              <a:rPr lang="de-DE" sz="2400" b="1" spc="-95" dirty="0">
                <a:cs typeface="Arial"/>
              </a:rPr>
            </a:br>
            <a:r>
              <a:rPr lang="de-DE" sz="2400" b="1" spc="-95" dirty="0">
                <a:cs typeface="Arial"/>
              </a:rPr>
              <a:t>wenn die Wahlniederschrift und die Wahlunterlagen für die Bezirkswahl </a:t>
            </a:r>
            <a:br>
              <a:rPr lang="de-DE" sz="2400" b="1" spc="-95" dirty="0">
                <a:cs typeface="Arial"/>
              </a:rPr>
            </a:br>
            <a:r>
              <a:rPr lang="de-DE" sz="2400" b="1" spc="-95" dirty="0">
                <a:cs typeface="Arial"/>
              </a:rPr>
              <a:t>von der Gemeinde entgegengenommen wurden, </a:t>
            </a:r>
            <a:br>
              <a:rPr lang="de-DE" sz="2400" b="1" spc="-95" dirty="0">
                <a:cs typeface="Arial"/>
              </a:rPr>
            </a:br>
            <a:r>
              <a:rPr lang="de-DE" sz="2400" b="1" spc="-95" dirty="0">
                <a:cs typeface="Arial"/>
              </a:rPr>
              <a:t>damit etwa erforderliche Ergänzungen sofort nachgeholt werden können!</a:t>
            </a:r>
          </a:p>
        </p:txBody>
      </p:sp>
    </p:spTree>
    <p:extLst>
      <p:ext uri="{BB962C8B-B14F-4D97-AF65-F5344CB8AC3E}">
        <p14:creationId xmlns:p14="http://schemas.microsoft.com/office/powerpoint/2010/main" val="1344633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Fragen und Antworten</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102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1410532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86B9EE44-B744-4681-A0F2-C7A24BBC8CF3}"/>
              </a:ext>
            </a:extLst>
          </p:cNvPr>
          <p:cNvSpPr txBox="1"/>
          <p:nvPr/>
        </p:nvSpPr>
        <p:spPr>
          <a:xfrm>
            <a:off x="311263" y="1134507"/>
            <a:ext cx="9972001" cy="4555093"/>
          </a:xfrm>
          <a:prstGeom prst="rect">
            <a:avLst/>
          </a:prstGeom>
        </p:spPr>
        <p:txBody>
          <a:bodyPr vert="horz" wrap="square" lIns="0" tIns="0" rIns="0" bIns="0" rtlCol="0">
            <a:spAutoFit/>
          </a:bodyPr>
          <a:lstStyle/>
          <a:p>
            <a:pPr marL="12700" algn="ctr">
              <a:lnSpc>
                <a:spcPct val="150000"/>
              </a:lnSpc>
            </a:pPr>
            <a:r>
              <a:rPr lang="de-DE" sz="4000" spc="45" dirty="0">
                <a:solidFill>
                  <a:schemeClr val="tx1">
                    <a:lumMod val="65000"/>
                    <a:lumOff val="35000"/>
                  </a:schemeClr>
                </a:solidFill>
                <a:cs typeface="Arial"/>
              </a:rPr>
              <a:t>Vielen Dank für Ihre Aufmerksamkeit!</a:t>
            </a:r>
          </a:p>
          <a:p>
            <a:pPr marL="12700" algn="ctr"/>
            <a:r>
              <a:rPr lang="de-DE" sz="4000" spc="45" dirty="0">
                <a:solidFill>
                  <a:schemeClr val="tx1">
                    <a:lumMod val="65000"/>
                    <a:lumOff val="35000"/>
                  </a:schemeClr>
                </a:solidFill>
                <a:cs typeface="Arial"/>
              </a:rPr>
              <a:t>Eine erfolgreiche Durchführung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der Landtags- und Bezirkswahlen 2023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wünschen Ihnen </a:t>
            </a:r>
          </a:p>
          <a:p>
            <a:pPr marL="12700" algn="ctr"/>
            <a:r>
              <a:rPr lang="de-DE" sz="4000" spc="45" dirty="0">
                <a:solidFill>
                  <a:schemeClr val="tx1">
                    <a:lumMod val="65000"/>
                    <a:lumOff val="35000"/>
                  </a:schemeClr>
                </a:solidFill>
                <a:cs typeface="Arial"/>
              </a:rPr>
              <a:t>Ihre Gemeindeverwaltung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&amp; das Team von</a:t>
            </a:r>
          </a:p>
          <a:p>
            <a:pPr marL="12700" algn="ctr">
              <a:lnSpc>
                <a:spcPct val="150000"/>
              </a:lnSpc>
            </a:pPr>
            <a:endParaRPr lang="de-DE" sz="2400" spc="15" dirty="0">
              <a:solidFill>
                <a:srgbClr val="5C5F5F"/>
              </a:solidFill>
              <a:latin typeface="Arial"/>
              <a:cs typeface="Arial"/>
            </a:endParaRPr>
          </a:p>
        </p:txBody>
      </p:sp>
      <p:pic>
        <p:nvPicPr>
          <p:cNvPr id="3" name="Grafik 2">
            <a:extLst>
              <a:ext uri="{FF2B5EF4-FFF2-40B4-BE49-F238E27FC236}">
                <a16:creationId xmlns:a16="http://schemas.microsoft.com/office/drawing/2014/main" id="{C3582630-27C0-49C5-AEBA-59FB8978DC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48" y="5461000"/>
            <a:ext cx="3723829" cy="1201555"/>
          </a:xfrm>
          <a:prstGeom prst="rect">
            <a:avLst/>
          </a:prstGeom>
        </p:spPr>
      </p:pic>
    </p:spTree>
    <p:extLst>
      <p:ext uri="{BB962C8B-B14F-4D97-AF65-F5344CB8AC3E}">
        <p14:creationId xmlns:p14="http://schemas.microsoft.com/office/powerpoint/2010/main" val="248371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4. Allgemeine Vorbereitungen</a:t>
            </a:r>
            <a:endParaRPr dirty="0">
              <a:solidFill>
                <a:schemeClr val="tx1">
                  <a:lumMod val="65000"/>
                  <a:lumOff val="35000"/>
                </a:schemeClr>
              </a:solidFill>
              <a:latin typeface="+mj-lt"/>
            </a:endParaRPr>
          </a:p>
        </p:txBody>
      </p:sp>
      <p:sp>
        <p:nvSpPr>
          <p:cNvPr id="6" name="object 6"/>
          <p:cNvSpPr txBox="1"/>
          <p:nvPr/>
        </p:nvSpPr>
        <p:spPr>
          <a:xfrm>
            <a:off x="539749" y="1351677"/>
            <a:ext cx="9774389" cy="5339923"/>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Prüfung, ob die sogenannte „befriedete Zone“ eingehalten wird.</a:t>
            </a:r>
          </a:p>
          <a:p>
            <a:pPr marL="893763" lvl="1" indent="-355600">
              <a:spcAft>
                <a:spcPts val="600"/>
              </a:spcAft>
              <a:buBlip>
                <a:blip r:embed="rId4"/>
              </a:buBlip>
              <a:tabLst>
                <a:tab pos="174625" algn="l"/>
                <a:tab pos="623888" algn="l"/>
              </a:tabLst>
            </a:pPr>
            <a:r>
              <a:rPr lang="de-DE" sz="2400" spc="-95" dirty="0">
                <a:cs typeface="Arial"/>
              </a:rPr>
              <a:t>Ausschilderung des Wahlraums</a:t>
            </a:r>
          </a:p>
          <a:p>
            <a:pPr marL="893763" lvl="1" indent="-355600">
              <a:spcAft>
                <a:spcPts val="600"/>
              </a:spcAft>
              <a:buBlip>
                <a:blip r:embed="rId4"/>
              </a:buBlip>
              <a:tabLst>
                <a:tab pos="174625" algn="l"/>
                <a:tab pos="623888" algn="l"/>
              </a:tabLst>
            </a:pPr>
            <a:r>
              <a:rPr lang="de-DE" sz="2400" spc="-95" dirty="0">
                <a:cs typeface="Arial"/>
              </a:rPr>
              <a:t>Abstimmungsbekanntmachung oder einen Auszug aus ihr anbringen. </a:t>
            </a:r>
            <a:br>
              <a:rPr lang="de-DE" sz="2400" spc="-95" dirty="0">
                <a:cs typeface="Arial"/>
              </a:rPr>
            </a:br>
            <a:r>
              <a:rPr lang="de-DE" sz="2400" spc="-95" dirty="0">
                <a:cs typeface="Arial"/>
              </a:rPr>
              <a:t>Dazu je ein Stimmzettel als Muster.</a:t>
            </a:r>
          </a:p>
          <a:p>
            <a:pPr marL="893763" lvl="1" indent="-355600">
              <a:spcAft>
                <a:spcPts val="600"/>
              </a:spcAft>
              <a:buBlip>
                <a:blip r:embed="rId4"/>
              </a:buBlip>
              <a:tabLst>
                <a:tab pos="174625" algn="l"/>
                <a:tab pos="623888" algn="l"/>
              </a:tabLst>
            </a:pPr>
            <a:r>
              <a:rPr lang="de-DE" sz="2400" spc="-95" dirty="0">
                <a:cs typeface="Arial"/>
              </a:rPr>
              <a:t>Aufstellen der Wahlkabinen, bzw. Tische mit Sichtblenden und Einrichten von Nebenräumen, die nur vom Wahlraum aus betreten werden können.</a:t>
            </a:r>
          </a:p>
          <a:p>
            <a:pPr marL="893763" lvl="1" indent="-355600">
              <a:spcAft>
                <a:spcPts val="600"/>
              </a:spcAft>
              <a:buBlip>
                <a:blip r:embed="rId4"/>
              </a:buBlip>
              <a:tabLst>
                <a:tab pos="174625" algn="l"/>
                <a:tab pos="623888" algn="l"/>
              </a:tabLst>
            </a:pPr>
            <a:r>
              <a:rPr lang="de-DE" sz="2400" spc="-95" dirty="0">
                <a:cs typeface="Arial"/>
              </a:rPr>
              <a:t>Die Wahlkabinen müssen überblickt, </a:t>
            </a:r>
            <a:br>
              <a:rPr lang="de-DE" sz="2400" spc="-95" dirty="0">
                <a:cs typeface="Arial"/>
              </a:rPr>
            </a:br>
            <a:r>
              <a:rPr lang="de-DE" sz="2400" spc="-95" dirty="0">
                <a:cs typeface="Arial"/>
              </a:rPr>
              <a:t>dürfen aber nicht eingesehen werden können.</a:t>
            </a:r>
          </a:p>
          <a:p>
            <a:pPr marL="893763" lvl="1" indent="-355600">
              <a:spcAft>
                <a:spcPts val="600"/>
              </a:spcAft>
              <a:buBlip>
                <a:blip r:embed="rId4"/>
              </a:buBlip>
              <a:tabLst>
                <a:tab pos="174625" algn="l"/>
                <a:tab pos="623888" algn="l"/>
              </a:tabLst>
            </a:pPr>
            <a:r>
              <a:rPr lang="de-DE" sz="2400" spc="-95" dirty="0">
                <a:cs typeface="Arial"/>
              </a:rPr>
              <a:t>Tisch des Wahlvorstands von allen Seiten zugänglich.</a:t>
            </a:r>
          </a:p>
          <a:p>
            <a:pPr marL="893763" lvl="1" indent="-355600">
              <a:spcAft>
                <a:spcPts val="600"/>
              </a:spcAft>
              <a:buBlip>
                <a:blip r:embed="rId4"/>
              </a:buBlip>
              <a:tabLst>
                <a:tab pos="174625" algn="l"/>
                <a:tab pos="623888" algn="l"/>
              </a:tabLst>
            </a:pPr>
            <a:r>
              <a:rPr lang="de-DE" sz="2400" spc="-95" dirty="0">
                <a:cs typeface="Arial"/>
              </a:rPr>
              <a:t>Wahlurnen werden abgeschlossen und bis zum Ende der Wahl </a:t>
            </a:r>
            <a:br>
              <a:rPr lang="de-DE" sz="2400" spc="-95" dirty="0">
                <a:cs typeface="Arial"/>
              </a:rPr>
            </a:br>
            <a:r>
              <a:rPr lang="de-DE" sz="2400" spc="-95" dirty="0">
                <a:cs typeface="Arial"/>
              </a:rPr>
              <a:t>nicht mehr geöffnet.</a:t>
            </a:r>
          </a:p>
          <a:p>
            <a:pPr marL="893763" lvl="1" indent="-355600">
              <a:spcAft>
                <a:spcPts val="600"/>
              </a:spcAft>
              <a:buBlip>
                <a:blip r:embed="rId4"/>
              </a:buBlip>
              <a:tabLst>
                <a:tab pos="174625" algn="l"/>
                <a:tab pos="623888" algn="l"/>
              </a:tabLst>
            </a:pPr>
            <a:r>
              <a:rPr lang="de-DE" sz="2400" spc="-95" dirty="0">
                <a:cs typeface="Arial"/>
              </a:rPr>
              <a:t>Stifte gleicher Farbe sind in den Wahlkabinen oder Tischen mit Sichtblenden auszulegen.</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11</a:t>
            </a:fld>
            <a:endParaRPr lang="de-DE" dirty="0"/>
          </a:p>
        </p:txBody>
      </p:sp>
    </p:spTree>
    <p:extLst>
      <p:ext uri="{BB962C8B-B14F-4D97-AF65-F5344CB8AC3E}">
        <p14:creationId xmlns:p14="http://schemas.microsoft.com/office/powerpoint/2010/main" val="7662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81615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eröffnet die Wahlhandlungen.</a:t>
            </a:r>
          </a:p>
          <a:p>
            <a:pPr marL="893763" lvl="1" indent="-355600">
              <a:spcAft>
                <a:spcPts val="600"/>
              </a:spcAft>
              <a:buBlip>
                <a:blip r:embed="rId3"/>
              </a:buBlip>
              <a:tabLst>
                <a:tab pos="174625" algn="l"/>
                <a:tab pos="623888" algn="l"/>
              </a:tabLst>
            </a:pPr>
            <a:r>
              <a:rPr lang="de-DE" sz="2400" spc="-95" dirty="0">
                <a:cs typeface="Arial"/>
              </a:rPr>
              <a:t>Das Wählerverzeichnis ist evtl. nach dem Verzeichnis der </a:t>
            </a:r>
            <a:br>
              <a:rPr lang="de-DE" sz="2400" spc="-95" dirty="0">
                <a:cs typeface="Arial"/>
              </a:rPr>
            </a:br>
            <a:r>
              <a:rPr lang="de-DE" sz="2400" spc="-95" dirty="0">
                <a:cs typeface="Arial"/>
              </a:rPr>
              <a:t>nachträglich ausgestellten Wahlscheine zu berichtigen.</a:t>
            </a:r>
          </a:p>
          <a:p>
            <a:pPr marL="893763" lvl="1" indent="-355600">
              <a:spcAft>
                <a:spcPts val="600"/>
              </a:spcAft>
              <a:buBlip>
                <a:blip r:embed="rId3"/>
              </a:buBlip>
              <a:tabLst>
                <a:tab pos="174625" algn="l"/>
                <a:tab pos="623888" algn="l"/>
              </a:tabLst>
            </a:pPr>
            <a:r>
              <a:rPr lang="de-DE" sz="2400" spc="-95" dirty="0">
                <a:cs typeface="Arial"/>
              </a:rPr>
              <a:t>Ebenfalls Berichtigung der Abschlussbeurkundung</a:t>
            </a:r>
            <a:br>
              <a:rPr lang="de-DE" sz="2400" spc="-95" dirty="0">
                <a:cs typeface="Arial"/>
              </a:rPr>
            </a:br>
            <a:r>
              <a:rPr lang="de-DE" sz="2400" spc="-95" dirty="0">
                <a:cs typeface="Arial"/>
              </a:rPr>
              <a:t>des Wählerverzeichnisses.</a:t>
            </a:r>
          </a:p>
          <a:p>
            <a:pPr marL="893763" lvl="1" indent="-355600">
              <a:spcAft>
                <a:spcPts val="600"/>
              </a:spcAft>
              <a:buBlip>
                <a:blip r:embed="rId3"/>
              </a:buBlip>
              <a:tabLst>
                <a:tab pos="174625" algn="l"/>
                <a:tab pos="623888" algn="l"/>
              </a:tabLst>
            </a:pPr>
            <a:r>
              <a:rPr lang="de-DE" sz="2400" spc="-95" dirty="0">
                <a:cs typeface="Arial"/>
              </a:rPr>
              <a:t>Ausstellung von Wahlscheinen </a:t>
            </a:r>
            <a:br>
              <a:rPr lang="de-DE" sz="2400" spc="-95" dirty="0">
                <a:cs typeface="Arial"/>
              </a:rPr>
            </a:br>
            <a:r>
              <a:rPr lang="de-DE" sz="2400" spc="-95" dirty="0">
                <a:cs typeface="Arial"/>
              </a:rPr>
              <a:t>bei nachgewiesener plötzlicher Erkrankung.</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5. Eröffnung der Wahlhandlungen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12</a:t>
            </a:fld>
            <a:endParaRPr lang="de-DE" dirty="0"/>
          </a:p>
        </p:txBody>
      </p:sp>
    </p:spTree>
    <p:extLst>
      <p:ext uri="{BB962C8B-B14F-4D97-AF65-F5344CB8AC3E}">
        <p14:creationId xmlns:p14="http://schemas.microsoft.com/office/powerpoint/2010/main" val="31095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022907"/>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Urnenwahlvorstandes</a:t>
            </a:r>
            <a:br>
              <a:rPr lang="de-DE" sz="4800" b="1" dirty="0">
                <a:solidFill>
                  <a:srgbClr val="00823C"/>
                </a:solidFill>
                <a:latin typeface="+mj-lt"/>
              </a:rPr>
            </a:br>
            <a:r>
              <a:rPr lang="de-DE" sz="4800" b="1" dirty="0">
                <a:solidFill>
                  <a:srgbClr val="00823C"/>
                </a:solidFill>
                <a:latin typeface="+mj-lt"/>
              </a:rPr>
              <a:t>von 08.00 Uhr</a:t>
            </a:r>
            <a:br>
              <a:rPr lang="de-DE" sz="4800" b="1" dirty="0">
                <a:solidFill>
                  <a:srgbClr val="00823C"/>
                </a:solidFill>
                <a:latin typeface="+mj-lt"/>
              </a:rPr>
            </a:br>
            <a:r>
              <a:rPr lang="de-DE" sz="4800" b="1" dirty="0">
                <a:solidFill>
                  <a:srgbClr val="00823C"/>
                </a:solidFill>
                <a:latin typeface="+mj-lt"/>
              </a:rPr>
              <a:t>bis 18.00 Uhr</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13</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357295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36988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Von 08.00 bis 18.00 Uhr sind immer </a:t>
            </a:r>
            <a:br>
              <a:rPr lang="de-DE" sz="2400" spc="-95" dirty="0">
                <a:cs typeface="Arial"/>
              </a:rPr>
            </a:br>
            <a:r>
              <a:rPr lang="de-DE" sz="2400" spc="-95" dirty="0">
                <a:cs typeface="Arial"/>
              </a:rPr>
              <a:t>mindestens 3 Wahlvorstandsmitglieder anwesend.</a:t>
            </a:r>
          </a:p>
          <a:p>
            <a:pPr marL="893763" lvl="1" indent="-355600">
              <a:spcAft>
                <a:spcPts val="600"/>
              </a:spcAft>
              <a:buBlip>
                <a:blip r:embed="rId3"/>
              </a:buBlip>
              <a:tabLst>
                <a:tab pos="174625" algn="l"/>
                <a:tab pos="623888" algn="l"/>
              </a:tabLst>
            </a:pPr>
            <a:r>
              <a:rPr lang="de-DE" sz="2400" spc="-95" dirty="0">
                <a:cs typeface="Arial"/>
              </a:rPr>
              <a:t>Evtl. gegenseitige Absprache über eine Vormittags-/ </a:t>
            </a:r>
            <a:br>
              <a:rPr lang="de-DE" sz="2400" spc="-95" dirty="0">
                <a:cs typeface="Arial"/>
              </a:rPr>
            </a:br>
            <a:r>
              <a:rPr lang="de-DE" sz="2400" spc="-95" dirty="0">
                <a:cs typeface="Arial"/>
              </a:rPr>
              <a:t>Nachmittags-Diensteinteilung.</a:t>
            </a:r>
          </a:p>
          <a:p>
            <a:pPr marL="893763" lvl="1" indent="-355600">
              <a:spcAft>
                <a:spcPts val="600"/>
              </a:spcAft>
              <a:buBlip>
                <a:blip r:embed="rId3"/>
              </a:buBlip>
              <a:tabLst>
                <a:tab pos="174625" algn="l"/>
                <a:tab pos="623888" algn="l"/>
              </a:tabLst>
            </a:pPr>
            <a:r>
              <a:rPr lang="de-DE" sz="2400" spc="-95" dirty="0">
                <a:cs typeface="Arial"/>
              </a:rPr>
              <a:t>Ab 18.00 Uhr sind grundsätzlich alle Mitglieder des </a:t>
            </a:r>
            <a:br>
              <a:rPr lang="de-DE" sz="2400" spc="-95" dirty="0">
                <a:cs typeface="Arial"/>
              </a:rPr>
            </a:br>
            <a:r>
              <a:rPr lang="de-DE" sz="2400" spc="-95" dirty="0">
                <a:cs typeface="Arial"/>
              </a:rPr>
              <a:t>Wahlvorstands anwesend – mindestens jedoch 5 Mitglieder.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6. Anwesenheitspflicht, Beschlussfähigkeit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14</a:t>
            </a:fld>
            <a:endParaRPr lang="de-DE" dirty="0"/>
          </a:p>
        </p:txBody>
      </p:sp>
    </p:spTree>
    <p:extLst>
      <p:ext uri="{BB962C8B-B14F-4D97-AF65-F5344CB8AC3E}">
        <p14:creationId xmlns:p14="http://schemas.microsoft.com/office/powerpoint/2010/main" val="17410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89310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Jedermann hat Zutritt zum Wahlraum.</a:t>
            </a:r>
          </a:p>
          <a:p>
            <a:pPr marL="893763" lvl="1" indent="-355600">
              <a:spcAft>
                <a:spcPts val="600"/>
              </a:spcAft>
              <a:buBlip>
                <a:blip r:embed="rId3"/>
              </a:buBlip>
              <a:tabLst>
                <a:tab pos="174625" algn="l"/>
                <a:tab pos="623888" algn="l"/>
              </a:tabLst>
            </a:pPr>
            <a:r>
              <a:rPr lang="de-DE" sz="2400" spc="-95" dirty="0">
                <a:cs typeface="Arial"/>
              </a:rPr>
              <a:t>Auch nichtwahlberechtigte Personen haben Zutritt.</a:t>
            </a:r>
          </a:p>
          <a:p>
            <a:pPr marL="893763" lvl="1" indent="-355600">
              <a:spcAft>
                <a:spcPts val="600"/>
              </a:spcAft>
              <a:buBlip>
                <a:blip r:embed="rId3"/>
              </a:buBlip>
              <a:tabLst>
                <a:tab pos="174625" algn="l"/>
                <a:tab pos="623888" algn="l"/>
              </a:tabLst>
            </a:pPr>
            <a:r>
              <a:rPr lang="de-DE" sz="2400" spc="-95" dirty="0">
                <a:cs typeface="Arial"/>
              </a:rPr>
              <a:t>Keinerlei Wahlwerbung durch Wort, Ton, Schrift</a:t>
            </a:r>
            <a:br>
              <a:rPr lang="de-DE" sz="2400" spc="-95" dirty="0">
                <a:cs typeface="Arial"/>
              </a:rPr>
            </a:br>
            <a:r>
              <a:rPr lang="de-DE" sz="2400" spc="-95" dirty="0">
                <a:cs typeface="Arial"/>
              </a:rPr>
              <a:t>oder Bild und keine Unterschriftensammlung.</a:t>
            </a:r>
          </a:p>
          <a:p>
            <a:pPr marL="893763" lvl="1" indent="-355600">
              <a:spcAft>
                <a:spcPts val="600"/>
              </a:spcAft>
              <a:buBlip>
                <a:blip r:embed="rId3"/>
              </a:buBlip>
              <a:tabLst>
                <a:tab pos="174625" algn="l"/>
                <a:tab pos="623888" algn="l"/>
              </a:tabLst>
            </a:pPr>
            <a:r>
              <a:rPr lang="de-DE" sz="2400" spc="-95" dirty="0">
                <a:cs typeface="Arial"/>
              </a:rPr>
              <a:t>Ausnahmen sind demoskopische Befragungen </a:t>
            </a:r>
            <a:br>
              <a:rPr lang="de-DE" sz="2400" spc="-95" dirty="0">
                <a:cs typeface="Arial"/>
              </a:rPr>
            </a:br>
            <a:r>
              <a:rPr lang="de-DE" sz="2400" spc="-95" dirty="0">
                <a:cs typeface="Arial"/>
              </a:rPr>
              <a:t>außerhalb des Wahlraumes.</a:t>
            </a:r>
          </a:p>
          <a:p>
            <a:pPr marL="893763" lvl="1" indent="-355600">
              <a:spcAft>
                <a:spcPts val="600"/>
              </a:spcAft>
              <a:buBlip>
                <a:blip r:embed="rId3"/>
              </a:buBlip>
              <a:tabLst>
                <a:tab pos="174625" algn="l"/>
                <a:tab pos="623888" algn="l"/>
              </a:tabLst>
            </a:pPr>
            <a:r>
              <a:rPr lang="de-DE" sz="2400" spc="-95" dirty="0">
                <a:cs typeface="Arial"/>
              </a:rPr>
              <a:t>Unparteilichkeit der Mitglieder des 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7. Öffentlichkeit, Wahlwerbung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15</a:t>
            </a:fld>
            <a:endParaRPr lang="de-DE" dirty="0"/>
          </a:p>
        </p:txBody>
      </p:sp>
    </p:spTree>
    <p:extLst>
      <p:ext uri="{BB962C8B-B14F-4D97-AF65-F5344CB8AC3E}">
        <p14:creationId xmlns:p14="http://schemas.microsoft.com/office/powerpoint/2010/main" val="267188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81615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Sofortiges Eingreifen bei verbotener Wahlwerbung.</a:t>
            </a:r>
          </a:p>
          <a:p>
            <a:pPr marL="893763" lvl="1" indent="-355600">
              <a:spcAft>
                <a:spcPts val="600"/>
              </a:spcAft>
              <a:buBlip>
                <a:blip r:embed="rId3"/>
              </a:buBlip>
              <a:tabLst>
                <a:tab pos="174625" algn="l"/>
                <a:tab pos="623888" algn="l"/>
              </a:tabLst>
            </a:pPr>
            <a:r>
              <a:rPr lang="de-DE" sz="2400" spc="-95" dirty="0">
                <a:cs typeface="Arial"/>
              </a:rPr>
              <a:t>Bei zu starkem Wählerandrang </a:t>
            </a:r>
            <a:br>
              <a:rPr lang="de-DE" sz="2400" spc="-95" dirty="0">
                <a:cs typeface="Arial"/>
              </a:rPr>
            </a:br>
            <a:r>
              <a:rPr lang="de-DE" sz="2400" spc="-95" dirty="0">
                <a:cs typeface="Arial"/>
              </a:rPr>
              <a:t>ist der Zugang zum Wahlraum zu regeln.</a:t>
            </a:r>
          </a:p>
          <a:p>
            <a:pPr marL="893763" lvl="1" indent="-355600">
              <a:spcAft>
                <a:spcPts val="600"/>
              </a:spcAft>
              <a:buBlip>
                <a:blip r:embed="rId3"/>
              </a:buBlip>
              <a:tabLst>
                <a:tab pos="174625" algn="l"/>
                <a:tab pos="623888" algn="l"/>
              </a:tabLst>
            </a:pPr>
            <a:r>
              <a:rPr lang="de-DE" sz="2400" spc="-95" dirty="0">
                <a:cs typeface="Arial"/>
              </a:rPr>
              <a:t>Störende Personen sind zu ermahnen und notfalls </a:t>
            </a:r>
            <a:br>
              <a:rPr lang="de-DE" sz="2400" spc="-95" dirty="0">
                <a:cs typeface="Arial"/>
              </a:rPr>
            </a:br>
            <a:r>
              <a:rPr lang="de-DE" sz="2400" spc="-95" dirty="0">
                <a:cs typeface="Arial"/>
              </a:rPr>
              <a:t>des Wahlraums zu verweisen.</a:t>
            </a:r>
          </a:p>
          <a:p>
            <a:pPr marL="893763" lvl="1" indent="-355600">
              <a:spcAft>
                <a:spcPts val="600"/>
              </a:spcAft>
              <a:buBlip>
                <a:blip r:embed="rId3"/>
              </a:buBlip>
              <a:tabLst>
                <a:tab pos="174625" algn="l"/>
                <a:tab pos="623888" algn="l"/>
              </a:tabLst>
            </a:pPr>
            <a:r>
              <a:rPr lang="de-DE" sz="2400" spc="-95" dirty="0">
                <a:cs typeface="Arial"/>
              </a:rPr>
              <a:t>Fotografieren oder Filmen in der Wahlkabine </a:t>
            </a:r>
            <a:br>
              <a:rPr lang="de-DE" sz="2400" spc="-95" dirty="0">
                <a:cs typeface="Arial"/>
              </a:rPr>
            </a:br>
            <a:r>
              <a:rPr lang="de-DE" sz="2400" spc="-95" dirty="0">
                <a:cs typeface="Arial"/>
              </a:rPr>
              <a:t>ist sofort zu unterbinden und der Wähler ist zurückzuweisen.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8. Ordnungsmaßnahmen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16</a:t>
            </a:fld>
            <a:endParaRPr lang="de-DE" dirty="0"/>
          </a:p>
        </p:txBody>
      </p:sp>
    </p:spTree>
    <p:extLst>
      <p:ext uri="{BB962C8B-B14F-4D97-AF65-F5344CB8AC3E}">
        <p14:creationId xmlns:p14="http://schemas.microsoft.com/office/powerpoint/2010/main" val="21394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863144"/>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b="1" spc="-95" dirty="0">
                <a:cs typeface="Arial"/>
              </a:rPr>
              <a:t>9.1  Stimmabgabe mit Stimmzettel</a:t>
            </a:r>
          </a:p>
          <a:p>
            <a:pPr marL="893763" lvl="1" indent="-355600">
              <a:spcAft>
                <a:spcPts val="600"/>
              </a:spcAft>
              <a:buBlip>
                <a:blip r:embed="rId3"/>
              </a:buBlip>
              <a:tabLst>
                <a:tab pos="174625" algn="l"/>
                <a:tab pos="623888" algn="l"/>
              </a:tabLst>
            </a:pPr>
            <a:r>
              <a:rPr lang="de-DE" sz="2400" spc="-95" dirty="0">
                <a:cs typeface="Arial"/>
              </a:rPr>
              <a:t>Der Wähler erhält je zwei amtliche Stimmzettel</a:t>
            </a:r>
            <a:br>
              <a:rPr lang="de-DE" sz="2400" spc="-95" dirty="0">
                <a:cs typeface="Arial"/>
              </a:rPr>
            </a:br>
            <a:r>
              <a:rPr lang="de-DE" sz="2400" spc="-95" dirty="0">
                <a:cs typeface="Arial"/>
              </a:rPr>
              <a:t>für die Landtags- und die Bezirkswahl.</a:t>
            </a:r>
          </a:p>
          <a:p>
            <a:pPr marL="893763" lvl="1" indent="-355600">
              <a:spcAft>
                <a:spcPts val="600"/>
              </a:spcAft>
              <a:buBlip>
                <a:blip r:embed="rId3"/>
              </a:buBlip>
              <a:tabLst>
                <a:tab pos="174625" algn="l"/>
                <a:tab pos="623888" algn="l"/>
              </a:tabLst>
            </a:pPr>
            <a:r>
              <a:rPr lang="de-DE" sz="2400" spc="-95" dirty="0">
                <a:cs typeface="Arial"/>
              </a:rPr>
              <a:t>Auf Fehldrucke ist zu achten.</a:t>
            </a:r>
          </a:p>
          <a:p>
            <a:pPr marL="893763" lvl="1" indent="-355600">
              <a:spcAft>
                <a:spcPts val="600"/>
              </a:spcAft>
              <a:buBlip>
                <a:blip r:embed="rId3"/>
              </a:buBlip>
              <a:tabLst>
                <a:tab pos="174625" algn="l"/>
                <a:tab pos="623888" algn="l"/>
              </a:tabLst>
            </a:pPr>
            <a:r>
              <a:rPr lang="de-DE" sz="2400" spc="-95" dirty="0">
                <a:cs typeface="Arial"/>
              </a:rPr>
              <a:t>Der Wahlvorstand kann verlangen, </a:t>
            </a:r>
            <a:br>
              <a:rPr lang="de-DE" sz="2400" spc="-95" dirty="0">
                <a:cs typeface="Arial"/>
              </a:rPr>
            </a:br>
            <a:r>
              <a:rPr lang="de-DE" sz="2400" spc="-95" dirty="0">
                <a:cs typeface="Arial"/>
              </a:rPr>
              <a:t>dass der Wähler vorher seine Wahlbenachrichtigung vorzeigt.</a:t>
            </a:r>
          </a:p>
          <a:p>
            <a:pPr marL="893763" lvl="1" indent="-355600">
              <a:spcAft>
                <a:spcPts val="600"/>
              </a:spcAft>
              <a:buBlip>
                <a:blip r:embed="rId3"/>
              </a:buBlip>
              <a:tabLst>
                <a:tab pos="174625" algn="l"/>
                <a:tab pos="623888" algn="l"/>
              </a:tabLst>
            </a:pPr>
            <a:r>
              <a:rPr lang="de-DE" sz="2400" spc="-95" dirty="0">
                <a:cs typeface="Arial"/>
              </a:rPr>
              <a:t>Der Wähler kennzeichnet und faltet seinen Stimmzettel in der Wahlkabine.</a:t>
            </a:r>
          </a:p>
          <a:p>
            <a:pPr marL="893763" lvl="1" indent="-355600">
              <a:spcAft>
                <a:spcPts val="600"/>
              </a:spcAft>
              <a:buBlip>
                <a:blip r:embed="rId3"/>
              </a:buBlip>
              <a:tabLst>
                <a:tab pos="174625" algn="l"/>
                <a:tab pos="623888" algn="l"/>
              </a:tabLst>
            </a:pPr>
            <a:r>
              <a:rPr lang="de-DE" sz="2400" spc="-95" dirty="0">
                <a:cs typeface="Arial"/>
              </a:rPr>
              <a:t>Möglichkeit der Hilfestellung durch den Wahlvorstand oder andere Personen.</a:t>
            </a:r>
          </a:p>
          <a:p>
            <a:pPr marL="893763" lvl="1" indent="-355600">
              <a:spcAft>
                <a:spcPts val="600"/>
              </a:spcAft>
              <a:buBlip>
                <a:blip r:embed="rId3"/>
              </a:buBlip>
              <a:tabLst>
                <a:tab pos="174625" algn="l"/>
                <a:tab pos="623888" algn="l"/>
              </a:tabLst>
            </a:pPr>
            <a:r>
              <a:rPr lang="de-DE" sz="2400" spc="-95" dirty="0">
                <a:cs typeface="Arial"/>
              </a:rPr>
              <a:t>Bei der Stimmabgabe in der Wahlkabine immer nur ein Wähler </a:t>
            </a:r>
            <a:br>
              <a:rPr lang="de-DE" sz="2400" spc="-95" dirty="0">
                <a:cs typeface="Arial"/>
              </a:rPr>
            </a:br>
            <a:r>
              <a:rPr lang="de-DE" sz="2400" spc="-95" dirty="0">
                <a:cs typeface="Arial"/>
              </a:rPr>
              <a:t>(Ausnahme Hilfsperson).</a:t>
            </a:r>
          </a:p>
          <a:p>
            <a:pPr marL="893763" lvl="1" indent="-355600">
              <a:spcAft>
                <a:spcPts val="600"/>
              </a:spcAft>
              <a:buBlip>
                <a:blip r:embed="rId3"/>
              </a:buBlip>
              <a:tabLst>
                <a:tab pos="174625" algn="l"/>
                <a:tab pos="623888" algn="l"/>
              </a:tabLst>
            </a:pPr>
            <a:r>
              <a:rPr lang="de-DE" sz="2400" spc="-95" dirty="0">
                <a:cs typeface="Arial"/>
              </a:rPr>
              <a:t>Anschließend Prüfung der Stimmberechtigung am Tisch des Wahlvorstands.</a:t>
            </a:r>
          </a:p>
          <a:p>
            <a:pPr marL="893763" lvl="1" indent="-355600">
              <a:spcAft>
                <a:spcPts val="600"/>
              </a:spcAft>
              <a:buBlip>
                <a:blip r:embed="rId3"/>
              </a:buBlip>
              <a:tabLst>
                <a:tab pos="174625" algn="l"/>
                <a:tab pos="623888" algn="l"/>
              </a:tabLst>
            </a:pPr>
            <a:r>
              <a:rPr lang="de-DE" sz="2400" spc="-95" dirty="0">
                <a:cs typeface="Arial"/>
              </a:rPr>
              <a:t>Auf die Wahrung des Wahlgeheimnisses durch den Wahlvorstand achten.</a:t>
            </a:r>
          </a:p>
          <a:p>
            <a:pPr marL="893763" lvl="1" indent="-355600">
              <a:spcAft>
                <a:spcPts val="600"/>
              </a:spcAft>
              <a:buBlip>
                <a:blip r:embed="rId3"/>
              </a:buBlip>
              <a:tabLst>
                <a:tab pos="174625" algn="l"/>
                <a:tab pos="623888" algn="l"/>
              </a:tabLst>
            </a:pPr>
            <a:r>
              <a:rPr lang="de-DE" sz="2400" spc="-95" dirty="0">
                <a:cs typeface="Arial"/>
              </a:rPr>
              <a:t>Der Schriftführer stellt die Stimmberechtigung fest </a:t>
            </a:r>
            <a:br>
              <a:rPr lang="de-DE" sz="2400" spc="-95" dirty="0">
                <a:cs typeface="Arial"/>
              </a:rPr>
            </a:br>
            <a:r>
              <a:rPr lang="de-DE" sz="2400" spc="-95" dirty="0">
                <a:cs typeface="Arial"/>
              </a:rPr>
              <a:t>und vermerkt die Stimmabgabe im Wählerverzeichnis.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17</a:t>
            </a:fld>
            <a:endParaRPr lang="de-DE" dirty="0"/>
          </a:p>
        </p:txBody>
      </p:sp>
    </p:spTree>
    <p:extLst>
      <p:ext uri="{BB962C8B-B14F-4D97-AF65-F5344CB8AC3E}">
        <p14:creationId xmlns:p14="http://schemas.microsoft.com/office/powerpoint/2010/main" val="231057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18</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79126" r="6008" b="5791"/>
          <a:stretch/>
        </p:blipFill>
        <p:spPr>
          <a:xfrm>
            <a:off x="19050" y="4622800"/>
            <a:ext cx="10304515" cy="2514600"/>
          </a:xfrm>
          <a:prstGeom prst="rect">
            <a:avLst/>
          </a:prstGeom>
        </p:spPr>
      </p:pic>
      <p:sp>
        <p:nvSpPr>
          <p:cNvPr id="7" name="Rechteck 6"/>
          <p:cNvSpPr/>
          <p:nvPr/>
        </p:nvSpPr>
        <p:spPr>
          <a:xfrm>
            <a:off x="5924550" y="6534150"/>
            <a:ext cx="266700" cy="523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8" name="Textfeld 7"/>
          <p:cNvSpPr txBox="1"/>
          <p:nvPr/>
        </p:nvSpPr>
        <p:spPr>
          <a:xfrm>
            <a:off x="5854700" y="6337300"/>
            <a:ext cx="666750" cy="938719"/>
          </a:xfrm>
          <a:prstGeom prst="rect">
            <a:avLst/>
          </a:prstGeom>
          <a:noFill/>
        </p:spPr>
        <p:txBody>
          <a:bodyPr wrap="square" rtlCol="0">
            <a:spAutoFit/>
          </a:bodyPr>
          <a:lstStyle/>
          <a:p>
            <a:r>
              <a:rPr lang="de-DE" sz="5500" dirty="0">
                <a:latin typeface="HelveticaNeueLT Pro 67 MdCn" pitchFamily="34" charset="0"/>
              </a:rPr>
              <a:t>W</a:t>
            </a:r>
          </a:p>
        </p:txBody>
      </p:sp>
      <p:sp>
        <p:nvSpPr>
          <p:cNvPr id="2" name="Textfeld 1">
            <a:extLst>
              <a:ext uri="{FF2B5EF4-FFF2-40B4-BE49-F238E27FC236}">
                <a16:creationId xmlns:a16="http://schemas.microsoft.com/office/drawing/2014/main" id="{FE7A9E87-1D12-97EC-54D7-AA8B6DEF0E3D}"/>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4" name="Textfeld 3">
            <a:extLst>
              <a:ext uri="{FF2B5EF4-FFF2-40B4-BE49-F238E27FC236}">
                <a16:creationId xmlns:a16="http://schemas.microsoft.com/office/drawing/2014/main" id="{1CABF9B4-64C1-8987-4F08-21A732829F21}"/>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1806148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19</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36767" r="5927" b="59118"/>
          <a:stretch/>
        </p:blipFill>
        <p:spPr>
          <a:xfrm>
            <a:off x="17780" y="53848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extfeld 1">
            <a:extLst>
              <a:ext uri="{FF2B5EF4-FFF2-40B4-BE49-F238E27FC236}">
                <a16:creationId xmlns:a16="http://schemas.microsoft.com/office/drawing/2014/main" id="{492EB10D-9528-4F68-8606-BB11A24D0278}"/>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9" name="Textfeld 8">
            <a:extLst>
              <a:ext uri="{FF2B5EF4-FFF2-40B4-BE49-F238E27FC236}">
                <a16:creationId xmlns:a16="http://schemas.microsoft.com/office/drawing/2014/main" id="{92F5CAFC-4337-AD3F-D368-8843739D69B6}"/>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336158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612140" y="1599441"/>
            <a:ext cx="9698189" cy="4401205"/>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a:spcBef>
                <a:spcPts val="600"/>
              </a:spcBef>
              <a:spcAft>
                <a:spcPts val="1200"/>
              </a:spcAft>
            </a:pPr>
            <a:r>
              <a:rPr lang="de-DE" sz="2800" b="1" dirty="0">
                <a:solidFill>
                  <a:srgbClr val="00823C"/>
                </a:solidFill>
                <a:latin typeface="+mj-lt"/>
              </a:rPr>
              <a:t>Begrüßung</a:t>
            </a:r>
          </a:p>
          <a:p>
            <a:pPr>
              <a:spcBef>
                <a:spcPts val="600"/>
              </a:spcBef>
              <a:spcAft>
                <a:spcPts val="1200"/>
              </a:spcAft>
            </a:pPr>
            <a:r>
              <a:rPr lang="de-DE" sz="2800" b="1" dirty="0">
                <a:solidFill>
                  <a:srgbClr val="00823C"/>
                </a:solidFill>
                <a:latin typeface="+mj-lt"/>
              </a:rPr>
              <a:t>Wahlvorstand Urnenwahl</a:t>
            </a:r>
          </a:p>
          <a:p>
            <a:pPr>
              <a:spcBef>
                <a:spcPts val="600"/>
              </a:spcBef>
              <a:spcAft>
                <a:spcPts val="1200"/>
              </a:spcAft>
            </a:pPr>
            <a:r>
              <a:rPr lang="de-DE" sz="2800" b="1" dirty="0">
                <a:solidFill>
                  <a:srgbClr val="00823C"/>
                </a:solidFill>
                <a:latin typeface="+mj-lt"/>
              </a:rPr>
              <a:t>Tätigkeiten des Wahlvorstandes am Wahltag vor 08.00 Uhr</a:t>
            </a:r>
          </a:p>
          <a:p>
            <a:pPr>
              <a:spcBef>
                <a:spcPts val="600"/>
              </a:spcBef>
              <a:spcAft>
                <a:spcPts val="1200"/>
              </a:spcAft>
            </a:pPr>
            <a:r>
              <a:rPr lang="de-DE" sz="2800" b="1" dirty="0">
                <a:solidFill>
                  <a:srgbClr val="00823C"/>
                </a:solidFill>
                <a:latin typeface="+mj-lt"/>
              </a:rPr>
              <a:t>Tätigkeiten des Wahlvorstandes von 08.00 Uhr bis 18.00 Uhr</a:t>
            </a:r>
          </a:p>
          <a:p>
            <a:pPr>
              <a:spcBef>
                <a:spcPts val="600"/>
              </a:spcBef>
              <a:spcAft>
                <a:spcPts val="1200"/>
              </a:spcAft>
            </a:pPr>
            <a:r>
              <a:rPr lang="de-DE" sz="2800" b="1" dirty="0">
                <a:solidFill>
                  <a:srgbClr val="00823C"/>
                </a:solidFill>
                <a:latin typeface="+mj-lt"/>
              </a:rPr>
              <a:t>Tätigkeiten des Wahlvorstandes ab 18.00 Uhr</a:t>
            </a:r>
          </a:p>
          <a:p>
            <a:pPr>
              <a:spcBef>
                <a:spcPts val="600"/>
              </a:spcBef>
              <a:spcAft>
                <a:spcPts val="1200"/>
              </a:spcAft>
            </a:pPr>
            <a:r>
              <a:rPr lang="de-DE" sz="2800" b="1" dirty="0">
                <a:solidFill>
                  <a:srgbClr val="00823C"/>
                </a:solidFill>
                <a:latin typeface="+mj-lt"/>
              </a:rPr>
              <a:t>Fragen und Antworten</a:t>
            </a:r>
          </a:p>
          <a:p>
            <a:pPr>
              <a:spcBef>
                <a:spcPts val="600"/>
              </a:spcBef>
              <a:spcAft>
                <a:spcPts val="1200"/>
              </a:spcAft>
            </a:pPr>
            <a:r>
              <a:rPr lang="de-DE" sz="2800" b="1" dirty="0">
                <a:solidFill>
                  <a:srgbClr val="00823C"/>
                </a:solidFill>
                <a:latin typeface="+mj-lt"/>
              </a:rPr>
              <a:t>Verabschiedung</a:t>
            </a:r>
            <a:endParaRPr lang="de-DE" dirty="0"/>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solidFill>
                  <a:schemeClr val="tx1">
                    <a:lumMod val="65000"/>
                    <a:lumOff val="35000"/>
                  </a:schemeClr>
                </a:solidFill>
                <a:latin typeface="+mj-lt"/>
              </a:rPr>
              <a:t>Inhaltsverzeichnis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232913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20</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40424" r="5927" b="55461"/>
          <a:stretch/>
        </p:blipFill>
        <p:spPr>
          <a:xfrm>
            <a:off x="17780" y="54610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 name="object 3">
            <a:extLst>
              <a:ext uri="{FF2B5EF4-FFF2-40B4-BE49-F238E27FC236}">
                <a16:creationId xmlns:a16="http://schemas.microsoft.com/office/drawing/2014/main" id="{18FE0D14-79E3-46E6-852C-2B977E879BBC}"/>
              </a:ext>
            </a:extLst>
          </p:cNvPr>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5"/>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2" name="Textfeld 1">
            <a:extLst>
              <a:ext uri="{FF2B5EF4-FFF2-40B4-BE49-F238E27FC236}">
                <a16:creationId xmlns:a16="http://schemas.microsoft.com/office/drawing/2014/main" id="{DF04450F-BFE4-523D-EEED-23D125CD6070}"/>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4" name="Textfeld 3">
            <a:extLst>
              <a:ext uri="{FF2B5EF4-FFF2-40B4-BE49-F238E27FC236}">
                <a16:creationId xmlns:a16="http://schemas.microsoft.com/office/drawing/2014/main" id="{8A862A11-8441-A8B5-D753-D3C2E53DD738}"/>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42387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21</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43625" r="5927" b="52260"/>
          <a:stretch/>
        </p:blipFill>
        <p:spPr>
          <a:xfrm>
            <a:off x="17780" y="53848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extfeld 1">
            <a:extLst>
              <a:ext uri="{FF2B5EF4-FFF2-40B4-BE49-F238E27FC236}">
                <a16:creationId xmlns:a16="http://schemas.microsoft.com/office/drawing/2014/main" id="{6B26818F-1D0A-B40B-58BF-4F6B1EFFEF4F}"/>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9" name="Textfeld 8">
            <a:extLst>
              <a:ext uri="{FF2B5EF4-FFF2-40B4-BE49-F238E27FC236}">
                <a16:creationId xmlns:a16="http://schemas.microsoft.com/office/drawing/2014/main" id="{357D408C-C2BA-70D1-376B-796DDBC2343F}"/>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271867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22</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47283" r="5927" b="48602"/>
          <a:stretch/>
        </p:blipFill>
        <p:spPr>
          <a:xfrm>
            <a:off x="17780" y="53848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extfeld 1">
            <a:extLst>
              <a:ext uri="{FF2B5EF4-FFF2-40B4-BE49-F238E27FC236}">
                <a16:creationId xmlns:a16="http://schemas.microsoft.com/office/drawing/2014/main" id="{C04805E3-2EFB-A111-01FD-466D99A3118B}"/>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9" name="Textfeld 8">
            <a:extLst>
              <a:ext uri="{FF2B5EF4-FFF2-40B4-BE49-F238E27FC236}">
                <a16:creationId xmlns:a16="http://schemas.microsoft.com/office/drawing/2014/main" id="{361061DF-7CC1-823C-318F-EB8CABDA45C3}"/>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36717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23</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50942" r="5927" b="44943"/>
          <a:stretch/>
        </p:blipFill>
        <p:spPr>
          <a:xfrm>
            <a:off x="17780" y="54610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extfeld 1">
            <a:extLst>
              <a:ext uri="{FF2B5EF4-FFF2-40B4-BE49-F238E27FC236}">
                <a16:creationId xmlns:a16="http://schemas.microsoft.com/office/drawing/2014/main" id="{05FDE908-4667-C033-52D8-F6117DA4214C}"/>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9" name="Textfeld 8">
            <a:extLst>
              <a:ext uri="{FF2B5EF4-FFF2-40B4-BE49-F238E27FC236}">
                <a16:creationId xmlns:a16="http://schemas.microsoft.com/office/drawing/2014/main" id="{1AE89A8A-7514-392A-41AB-9EDD480AAA7F}"/>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388890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24</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54143" r="5927" b="41742"/>
          <a:stretch/>
        </p:blipFill>
        <p:spPr>
          <a:xfrm>
            <a:off x="17780" y="53848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1" name="Grafik 10">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20" t="40747" r="33225" b="56014"/>
          <a:stretch/>
        </p:blipFill>
        <p:spPr>
          <a:xfrm>
            <a:off x="5905500" y="5499100"/>
            <a:ext cx="584200" cy="539750"/>
          </a:xfrm>
          <a:prstGeom prst="rect">
            <a:avLst/>
          </a:prstGeom>
        </p:spPr>
      </p:pic>
      <p:pic>
        <p:nvPicPr>
          <p:cNvPr id="12" name="Grafik 11">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20" t="40747" r="33225" b="56014"/>
          <a:stretch/>
        </p:blipFill>
        <p:spPr>
          <a:xfrm>
            <a:off x="6527800" y="5505450"/>
            <a:ext cx="584200" cy="539750"/>
          </a:xfrm>
          <a:prstGeom prst="rect">
            <a:avLst/>
          </a:prstGeom>
        </p:spPr>
      </p:pic>
      <p:sp>
        <p:nvSpPr>
          <p:cNvPr id="2" name="Textfeld 1">
            <a:extLst>
              <a:ext uri="{FF2B5EF4-FFF2-40B4-BE49-F238E27FC236}">
                <a16:creationId xmlns:a16="http://schemas.microsoft.com/office/drawing/2014/main" id="{5F9A6E61-D45A-0949-2ECE-8939DD50A8E8}"/>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4" name="Textfeld 3">
            <a:extLst>
              <a:ext uri="{FF2B5EF4-FFF2-40B4-BE49-F238E27FC236}">
                <a16:creationId xmlns:a16="http://schemas.microsoft.com/office/drawing/2014/main" id="{989D7A22-16AC-BDB7-E062-22D9AACFC0AB}"/>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388714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25</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61456" r="5927" b="34428"/>
          <a:stretch/>
        </p:blipFill>
        <p:spPr>
          <a:xfrm>
            <a:off x="17780" y="54610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9" name="Grafik 8">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20" t="40747" r="33225" b="56014"/>
          <a:stretch/>
        </p:blipFill>
        <p:spPr>
          <a:xfrm>
            <a:off x="5905500" y="5530850"/>
            <a:ext cx="584200" cy="539750"/>
          </a:xfrm>
          <a:prstGeom prst="rect">
            <a:avLst/>
          </a:prstGeom>
        </p:spPr>
      </p:pic>
      <p:pic>
        <p:nvPicPr>
          <p:cNvPr id="11" name="Grafik 10">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20" t="40747" r="33225" b="56014"/>
          <a:stretch/>
        </p:blipFill>
        <p:spPr>
          <a:xfrm>
            <a:off x="6527800" y="5530850"/>
            <a:ext cx="584200" cy="539750"/>
          </a:xfrm>
          <a:prstGeom prst="rect">
            <a:avLst/>
          </a:prstGeom>
        </p:spPr>
      </p:pic>
      <p:sp>
        <p:nvSpPr>
          <p:cNvPr id="2" name="Textfeld 1">
            <a:extLst>
              <a:ext uri="{FF2B5EF4-FFF2-40B4-BE49-F238E27FC236}">
                <a16:creationId xmlns:a16="http://schemas.microsoft.com/office/drawing/2014/main" id="{2FF87E19-2AFE-2663-5951-2493412A8F86}"/>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12" name="Textfeld 11">
            <a:extLst>
              <a:ext uri="{FF2B5EF4-FFF2-40B4-BE49-F238E27FC236}">
                <a16:creationId xmlns:a16="http://schemas.microsoft.com/office/drawing/2014/main" id="{DA7D3413-53B2-4939-F07D-A08F7E53D2AB}"/>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5379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26</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68316" r="5927" b="27568"/>
          <a:stretch/>
        </p:blipFill>
        <p:spPr>
          <a:xfrm>
            <a:off x="17780" y="53848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extfeld 1">
            <a:extLst>
              <a:ext uri="{FF2B5EF4-FFF2-40B4-BE49-F238E27FC236}">
                <a16:creationId xmlns:a16="http://schemas.microsoft.com/office/drawing/2014/main" id="{9775B6A0-679E-1CD3-9503-6B14AF36DFC7}"/>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4" name="Textfeld 3">
            <a:extLst>
              <a:ext uri="{FF2B5EF4-FFF2-40B4-BE49-F238E27FC236}">
                <a16:creationId xmlns:a16="http://schemas.microsoft.com/office/drawing/2014/main" id="{F24BD116-10C1-FC03-27D1-F8FCE855ADA3}"/>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16535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27</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75634" r="5927" b="20250"/>
          <a:stretch/>
        </p:blipFill>
        <p:spPr>
          <a:xfrm>
            <a:off x="17780" y="55372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extfeld 1">
            <a:extLst>
              <a:ext uri="{FF2B5EF4-FFF2-40B4-BE49-F238E27FC236}">
                <a16:creationId xmlns:a16="http://schemas.microsoft.com/office/drawing/2014/main" id="{11BE523F-A994-A5B1-AF93-73D49A9130DD}"/>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9" name="Textfeld 8">
            <a:extLst>
              <a:ext uri="{FF2B5EF4-FFF2-40B4-BE49-F238E27FC236}">
                <a16:creationId xmlns:a16="http://schemas.microsoft.com/office/drawing/2014/main" id="{2CA59478-0554-A8EC-BD0F-F6A93625E294}"/>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287603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28</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79293" r="5927" b="17049"/>
          <a:stretch/>
        </p:blipFill>
        <p:spPr>
          <a:xfrm>
            <a:off x="17780" y="5461000"/>
            <a:ext cx="10304515" cy="6096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extfeld 1">
            <a:extLst>
              <a:ext uri="{FF2B5EF4-FFF2-40B4-BE49-F238E27FC236}">
                <a16:creationId xmlns:a16="http://schemas.microsoft.com/office/drawing/2014/main" id="{80EDF579-47C2-C09B-2BA7-9B515E146634}"/>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9" name="Textfeld 8">
            <a:extLst>
              <a:ext uri="{FF2B5EF4-FFF2-40B4-BE49-F238E27FC236}">
                <a16:creationId xmlns:a16="http://schemas.microsoft.com/office/drawing/2014/main" id="{B6A7B638-A8A3-EAF7-8E4D-BE47231A7578}"/>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23492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Stimmabgabevermerke im Detail </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29</a:t>
            </a:fld>
            <a:endParaRPr lang="de-DE" dirty="0"/>
          </a:p>
        </p:txBody>
      </p:sp>
      <p:pic>
        <p:nvPicPr>
          <p:cNvPr id="6" name="Grafik 5">
            <a:extLst>
              <a:ext uri="{FF2B5EF4-FFF2-40B4-BE49-F238E27FC236}">
                <a16:creationId xmlns:a16="http://schemas.microsoft.com/office/drawing/2014/main" id="{C2019E9A-6508-4022-8D2D-15A68B093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15448" r="6008" b="61214"/>
          <a:stretch/>
        </p:blipFill>
        <p:spPr>
          <a:xfrm>
            <a:off x="19050" y="1036813"/>
            <a:ext cx="10304515" cy="3890787"/>
          </a:xfrm>
          <a:prstGeom prst="rect">
            <a:avLst/>
          </a:prstGeom>
        </p:spPr>
      </p:pic>
      <p:pic>
        <p:nvPicPr>
          <p:cNvPr id="10" name="Grafik 9">
            <a:extLst>
              <a:ext uri="{FF2B5EF4-FFF2-40B4-BE49-F238E27FC236}">
                <a16:creationId xmlns:a16="http://schemas.microsoft.com/office/drawing/2014/main" id="{8FC9A976-E99B-4475-A9A8-7ADFBC95C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1" t="82782" r="6008" b="12647"/>
          <a:stretch/>
        </p:blipFill>
        <p:spPr>
          <a:xfrm>
            <a:off x="19049" y="4622800"/>
            <a:ext cx="10304514" cy="762000"/>
          </a:xfrm>
          <a:prstGeom prst="rect">
            <a:avLst/>
          </a:prstGeom>
        </p:spPr>
      </p:pic>
      <p:pic>
        <p:nvPicPr>
          <p:cNvPr id="7" name="Grafik 6">
            <a:extLst>
              <a:ext uri="{FF2B5EF4-FFF2-40B4-BE49-F238E27FC236}">
                <a16:creationId xmlns:a16="http://schemas.microsoft.com/office/drawing/2014/main" id="{D4057A25-A87F-4D68-846F-FB7EE7724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1" t="90266" r="5927" b="5619"/>
          <a:stretch/>
        </p:blipFill>
        <p:spPr>
          <a:xfrm>
            <a:off x="17780" y="5461000"/>
            <a:ext cx="10304515" cy="685800"/>
          </a:xfrm>
          <a:prstGeom prst="rect">
            <a:avLst/>
          </a:prstGeom>
        </p:spPr>
      </p:pic>
      <p:sp>
        <p:nvSpPr>
          <p:cNvPr id="8" name="Rechteck 7">
            <a:extLst>
              <a:ext uri="{FF2B5EF4-FFF2-40B4-BE49-F238E27FC236}">
                <a16:creationId xmlns:a16="http://schemas.microsoft.com/office/drawing/2014/main" id="{560CC671-7682-4D29-8013-941E804CB93C}"/>
              </a:ext>
            </a:extLst>
          </p:cNvPr>
          <p:cNvSpPr/>
          <p:nvPr/>
        </p:nvSpPr>
        <p:spPr>
          <a:xfrm>
            <a:off x="252729" y="5384800"/>
            <a:ext cx="1021080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 name="Rechteck 11"/>
          <p:cNvSpPr/>
          <p:nvPr/>
        </p:nvSpPr>
        <p:spPr>
          <a:xfrm>
            <a:off x="5915025" y="5550981"/>
            <a:ext cx="266700" cy="523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4" name="Textfeld 13"/>
          <p:cNvSpPr txBox="1"/>
          <p:nvPr/>
        </p:nvSpPr>
        <p:spPr>
          <a:xfrm>
            <a:off x="5867400" y="5314950"/>
            <a:ext cx="666750" cy="938719"/>
          </a:xfrm>
          <a:prstGeom prst="rect">
            <a:avLst/>
          </a:prstGeom>
          <a:noFill/>
        </p:spPr>
        <p:txBody>
          <a:bodyPr wrap="square" rtlCol="0">
            <a:spAutoFit/>
          </a:bodyPr>
          <a:lstStyle/>
          <a:p>
            <a:r>
              <a:rPr lang="de-DE" sz="5500" dirty="0">
                <a:latin typeface="HelveticaNeueLT Pro 67 MdCn" pitchFamily="34" charset="0"/>
              </a:rPr>
              <a:t>W</a:t>
            </a:r>
          </a:p>
        </p:txBody>
      </p:sp>
      <p:sp>
        <p:nvSpPr>
          <p:cNvPr id="2" name="Textfeld 1">
            <a:extLst>
              <a:ext uri="{FF2B5EF4-FFF2-40B4-BE49-F238E27FC236}">
                <a16:creationId xmlns:a16="http://schemas.microsoft.com/office/drawing/2014/main" id="{5F74C2F4-FC8B-DB62-0D66-CEBB8601B9D0}"/>
              </a:ext>
            </a:extLst>
          </p:cNvPr>
          <p:cNvSpPr txBox="1"/>
          <p:nvPr/>
        </p:nvSpPr>
        <p:spPr>
          <a:xfrm>
            <a:off x="3567045" y="1516384"/>
            <a:ext cx="2520280" cy="324000"/>
          </a:xfrm>
          <a:prstGeom prst="rect">
            <a:avLst/>
          </a:prstGeom>
          <a:solidFill>
            <a:srgbClr val="FFFEFC"/>
          </a:solidFill>
        </p:spPr>
        <p:txBody>
          <a:bodyPr wrap="square" rtlCol="0">
            <a:spAutoFit/>
          </a:bodyPr>
          <a:lstStyle/>
          <a:p>
            <a:r>
              <a:rPr lang="de-DE" dirty="0">
                <a:latin typeface="Helvetica" panose="020B0604020202020204" pitchFamily="34" charset="0"/>
              </a:rPr>
              <a:t>8. Oktober 2023</a:t>
            </a:r>
          </a:p>
        </p:txBody>
      </p:sp>
      <p:sp>
        <p:nvSpPr>
          <p:cNvPr id="9" name="Textfeld 8">
            <a:extLst>
              <a:ext uri="{FF2B5EF4-FFF2-40B4-BE49-F238E27FC236}">
                <a16:creationId xmlns:a16="http://schemas.microsoft.com/office/drawing/2014/main" id="{55909A25-3AC8-4255-2276-44770B0334C1}"/>
              </a:ext>
            </a:extLst>
          </p:cNvPr>
          <p:cNvSpPr txBox="1"/>
          <p:nvPr/>
        </p:nvSpPr>
        <p:spPr>
          <a:xfrm>
            <a:off x="6276454" y="1264320"/>
            <a:ext cx="1080120" cy="307392"/>
          </a:xfrm>
          <a:prstGeom prst="rect">
            <a:avLst/>
          </a:prstGeom>
          <a:solidFill>
            <a:srgbClr val="FFFEFC"/>
          </a:solidFill>
        </p:spPr>
        <p:txBody>
          <a:bodyPr wrap="square" rtlCol="0">
            <a:spAutoFit/>
          </a:bodyPr>
          <a:lstStyle/>
          <a:p>
            <a:pPr>
              <a:lnSpc>
                <a:spcPts val="1800"/>
              </a:lnSpc>
            </a:pPr>
            <a:r>
              <a:rPr lang="de-DE" sz="1400" dirty="0">
                <a:latin typeface="Helvetica" panose="020B0604020202020204" pitchFamily="34" charset="0"/>
              </a:rPr>
              <a:t>04.10.2023</a:t>
            </a:r>
            <a:endParaRPr lang="de-DE" sz="1200" dirty="0">
              <a:latin typeface="Helvetica" panose="020B0604020202020204" pitchFamily="34" charset="0"/>
            </a:endParaRPr>
          </a:p>
        </p:txBody>
      </p:sp>
    </p:spTree>
    <p:extLst>
      <p:ext uri="{BB962C8B-B14F-4D97-AF65-F5344CB8AC3E}">
        <p14:creationId xmlns:p14="http://schemas.microsoft.com/office/powerpoint/2010/main" val="108540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solidFill>
                  <a:schemeClr val="tx1">
                    <a:lumMod val="65000"/>
                    <a:lumOff val="35000"/>
                  </a:schemeClr>
                </a:solidFill>
                <a:latin typeface="+mj-lt"/>
              </a:rPr>
              <a:t>Inhaltsverzeichnis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a:t>
            </a:fld>
            <a:endParaRPr lang="de-DE" dirty="0"/>
          </a:p>
        </p:txBody>
      </p:sp>
      <p:sp>
        <p:nvSpPr>
          <p:cNvPr id="10" name="object 6"/>
          <p:cNvSpPr txBox="1"/>
          <p:nvPr/>
        </p:nvSpPr>
        <p:spPr>
          <a:xfrm>
            <a:off x="360000" y="1080027"/>
            <a:ext cx="9954139" cy="5752573"/>
          </a:xfrm>
          <a:prstGeom prst="rect">
            <a:avLst/>
          </a:prstGeom>
        </p:spPr>
        <p:txBody>
          <a:bodyPr vert="horz" wrap="square" lIns="0" tIns="0" rIns="0" bIns="0" rtlCol="0">
            <a:noAutofit/>
          </a:bodyPr>
          <a:lstStyle/>
          <a:p>
            <a:pPr marL="623888" indent="-623888">
              <a:spcAft>
                <a:spcPts val="600"/>
              </a:spcAft>
              <a:tabLst>
                <a:tab pos="447675" algn="l"/>
                <a:tab pos="623888" algn="l"/>
              </a:tabLst>
            </a:pPr>
            <a:r>
              <a:rPr lang="de-DE" sz="2800" b="1" dirty="0">
                <a:solidFill>
                  <a:srgbClr val="00823C"/>
                </a:solidFill>
              </a:rPr>
              <a:t>Urnenwahlvorstände</a:t>
            </a:r>
          </a:p>
          <a:p>
            <a:pPr marL="623888" indent="-623888">
              <a:spcAft>
                <a:spcPts val="600"/>
              </a:spcAft>
              <a:tabLst>
                <a:tab pos="447675" algn="l"/>
                <a:tab pos="623888" algn="l"/>
              </a:tabLst>
            </a:pPr>
            <a:r>
              <a:rPr lang="de-DE" sz="2400" dirty="0"/>
              <a:t>	1.	Allgemeines</a:t>
            </a:r>
          </a:p>
          <a:p>
            <a:pPr marL="623888" indent="-623888">
              <a:spcAft>
                <a:spcPts val="600"/>
              </a:spcAft>
              <a:tabLst>
                <a:tab pos="447675" algn="l"/>
                <a:tab pos="623888" algn="l"/>
              </a:tabLst>
            </a:pPr>
            <a:r>
              <a:rPr lang="de-DE" sz="2400" dirty="0"/>
              <a:t>	2. 	Wahlvorstand</a:t>
            </a:r>
          </a:p>
          <a:p>
            <a:pPr marL="623888" indent="-623888">
              <a:spcAft>
                <a:spcPts val="600"/>
              </a:spcAft>
              <a:tabLst>
                <a:tab pos="447675" algn="l"/>
                <a:tab pos="623888" algn="l"/>
              </a:tabLst>
            </a:pPr>
            <a:r>
              <a:rPr lang="de-DE" sz="2400" dirty="0"/>
              <a:t>	3. 	Wahlunterlagen</a:t>
            </a:r>
          </a:p>
          <a:p>
            <a:pPr marL="623888" indent="-623888">
              <a:spcAft>
                <a:spcPts val="600"/>
              </a:spcAft>
              <a:tabLst>
                <a:tab pos="447675" algn="l"/>
                <a:tab pos="623888" algn="l"/>
              </a:tabLst>
            </a:pPr>
            <a:endParaRPr lang="de-DE" sz="2400" dirty="0"/>
          </a:p>
          <a:p>
            <a:pPr>
              <a:spcAft>
                <a:spcPts val="600"/>
              </a:spcAft>
              <a:tabLst>
                <a:tab pos="447675" algn="l"/>
                <a:tab pos="623888" algn="l"/>
              </a:tabLst>
            </a:pPr>
            <a:r>
              <a:rPr lang="de-DE" sz="2800" b="1" dirty="0">
                <a:solidFill>
                  <a:srgbClr val="00823C"/>
                </a:solidFill>
              </a:rPr>
              <a:t>Tätigkeiten des Wahlvorstandes vor 08.00 Uhr</a:t>
            </a:r>
          </a:p>
          <a:p>
            <a:pPr marL="623888" indent="-623888">
              <a:spcAft>
                <a:spcPts val="600"/>
              </a:spcAft>
              <a:tabLst>
                <a:tab pos="447675" algn="l"/>
                <a:tab pos="623888" algn="l"/>
              </a:tabLst>
            </a:pPr>
            <a:r>
              <a:rPr lang="de-DE" sz="2400" dirty="0"/>
              <a:t>	4. 	Allgemeine Vorbereitungen</a:t>
            </a:r>
          </a:p>
          <a:p>
            <a:pPr marL="623888" indent="-623888">
              <a:spcAft>
                <a:spcPts val="600"/>
              </a:spcAft>
              <a:tabLst>
                <a:tab pos="447675" algn="l"/>
                <a:tab pos="623888" algn="l"/>
              </a:tabLst>
            </a:pPr>
            <a:r>
              <a:rPr lang="de-DE" sz="2400" dirty="0"/>
              <a:t>	5. 	Eröffnung der Wahlhandlung</a:t>
            </a:r>
          </a:p>
        </p:txBody>
      </p:sp>
      <p:sp>
        <p:nvSpPr>
          <p:cNvPr id="11" name="object 6"/>
          <p:cNvSpPr txBox="1"/>
          <p:nvPr/>
        </p:nvSpPr>
        <p:spPr>
          <a:xfrm>
            <a:off x="5568950" y="1342923"/>
            <a:ext cx="4876800" cy="5752573"/>
          </a:xfrm>
          <a:prstGeom prst="rect">
            <a:avLst/>
          </a:prstGeom>
        </p:spPr>
        <p:txBody>
          <a:bodyPr vert="horz" wrap="square" lIns="0" tIns="0" rIns="0" bIns="0" rtlCol="0">
            <a:noAutofit/>
          </a:bodyPr>
          <a:lstStyle/>
          <a:p>
            <a:pPr marL="623888" indent="-623888">
              <a:tabLst>
                <a:tab pos="174625" algn="l"/>
                <a:tab pos="623888" algn="l"/>
              </a:tabLst>
            </a:pPr>
            <a:endParaRPr lang="de-DE" sz="2400" spc="25" dirty="0">
              <a:solidFill>
                <a:srgbClr val="5C5F5F"/>
              </a:solidFill>
              <a:latin typeface="Arial"/>
              <a:cs typeface="Arial"/>
            </a:endParaRPr>
          </a:p>
        </p:txBody>
      </p:sp>
    </p:spTree>
    <p:extLst>
      <p:ext uri="{BB962C8B-B14F-4D97-AF65-F5344CB8AC3E}">
        <p14:creationId xmlns:p14="http://schemas.microsoft.com/office/powerpoint/2010/main" val="1387531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906000" cy="2970044"/>
          </a:xfrm>
          <a:prstGeom prst="rect">
            <a:avLst/>
          </a:prstGeom>
        </p:spPr>
        <p:txBody>
          <a:bodyPr vert="horz" wrap="square" lIns="0" tIns="0" rIns="0" bIns="0" rtlCol="0">
            <a:spAutoFit/>
          </a:bodyPr>
          <a:lstStyle/>
          <a:p>
            <a:pPr>
              <a:spcAft>
                <a:spcPts val="600"/>
              </a:spcAft>
              <a:tabLst>
                <a:tab pos="174625" algn="l"/>
                <a:tab pos="623888" algn="l"/>
              </a:tabLst>
            </a:pPr>
            <a:r>
              <a:rPr lang="de-DE" sz="2400" b="1" spc="-95" dirty="0">
                <a:cs typeface="Arial"/>
              </a:rPr>
              <a:t>9.2  Stimmabgabe mit Wahlschein</a:t>
            </a:r>
          </a:p>
          <a:p>
            <a:pPr marL="893763" lvl="1" indent="-355600">
              <a:spcAft>
                <a:spcPts val="600"/>
              </a:spcAft>
              <a:buBlip>
                <a:blip r:embed="rId3"/>
              </a:buBlip>
              <a:tabLst>
                <a:tab pos="174625" algn="l"/>
                <a:tab pos="623888" algn="l"/>
              </a:tabLst>
            </a:pPr>
            <a:r>
              <a:rPr lang="de-DE" sz="2400" spc="-95" dirty="0">
                <a:cs typeface="Arial"/>
              </a:rPr>
              <a:t>Die Stimmabgabe ist in jedem beliebigen Wahlraum des Stimmkreises möglich.</a:t>
            </a:r>
          </a:p>
          <a:p>
            <a:pPr marL="893763" lvl="1" indent="-355600">
              <a:spcAft>
                <a:spcPts val="600"/>
              </a:spcAft>
              <a:buBlip>
                <a:blip r:embed="rId3"/>
              </a:buBlip>
              <a:tabLst>
                <a:tab pos="174625" algn="l"/>
                <a:tab pos="623888" algn="l"/>
              </a:tabLst>
            </a:pPr>
            <a:r>
              <a:rPr lang="de-DE" sz="2400" spc="-95" dirty="0">
                <a:cs typeface="Arial"/>
              </a:rPr>
              <a:t>Der Wähler weist sich aus und übergibt den Wahlschein dem Wahlvorsteher.</a:t>
            </a:r>
          </a:p>
          <a:p>
            <a:pPr marL="893763" lvl="1" indent="-355600">
              <a:spcAft>
                <a:spcPts val="600"/>
              </a:spcAft>
              <a:buBlip>
                <a:blip r:embed="rId3"/>
              </a:buBlip>
              <a:tabLst>
                <a:tab pos="174625" algn="l"/>
                <a:tab pos="623888" algn="l"/>
              </a:tabLst>
            </a:pPr>
            <a:r>
              <a:rPr lang="de-DE" sz="2400" spc="-95" dirty="0">
                <a:cs typeface="Arial"/>
              </a:rPr>
              <a:t>Zweifel über die Wahlberechtigung klärt der Wahlvorstand auf.</a:t>
            </a:r>
          </a:p>
          <a:p>
            <a:pPr marL="893763" lvl="1" indent="-355600">
              <a:spcAft>
                <a:spcPts val="600"/>
              </a:spcAft>
              <a:buBlip>
                <a:blip r:embed="rId3"/>
              </a:buBlip>
              <a:tabLst>
                <a:tab pos="174625" algn="l"/>
                <a:tab pos="623888" algn="l"/>
              </a:tabLst>
            </a:pPr>
            <a:r>
              <a:rPr lang="de-DE" sz="2400" spc="-95" dirty="0">
                <a:cs typeface="Arial"/>
              </a:rPr>
              <a:t>Über die Zulassung oder Zurückweisung ist eine Niederschrift als Anlage der Wahlniederschrift beizufügen.</a:t>
            </a:r>
          </a:p>
          <a:p>
            <a:pPr marL="893763" lvl="1" indent="-355600">
              <a:spcAft>
                <a:spcPts val="600"/>
              </a:spcAft>
              <a:buBlip>
                <a:blip r:embed="rId3"/>
              </a:buBlip>
              <a:tabLst>
                <a:tab pos="174625" algn="l"/>
                <a:tab pos="623888" algn="l"/>
              </a:tabLst>
            </a:pPr>
            <a:r>
              <a:rPr lang="de-DE" sz="2400" spc="-95" dirty="0">
                <a:cs typeface="Arial"/>
              </a:rPr>
              <a:t>Der Wahlvorsteher behält den Wahlschein auch im Falle der Zurückweisung ein.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30</a:t>
            </a:fld>
            <a:endParaRPr lang="de-DE" dirty="0"/>
          </a:p>
        </p:txBody>
      </p:sp>
      <p:pic>
        <p:nvPicPr>
          <p:cNvPr id="6" name="Grafik 5">
            <a:extLst>
              <a:ext uri="{FF2B5EF4-FFF2-40B4-BE49-F238E27FC236}">
                <a16:creationId xmlns:a16="http://schemas.microsoft.com/office/drawing/2014/main" id="{7FD90030-53AB-459F-99D7-30C34C19AF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52" r="809" b="63242"/>
          <a:stretch/>
        </p:blipFill>
        <p:spPr>
          <a:xfrm>
            <a:off x="1523833" y="4473735"/>
            <a:ext cx="7324161" cy="2663665"/>
          </a:xfrm>
          <a:prstGeom prst="rect">
            <a:avLst/>
          </a:prstGeom>
        </p:spPr>
      </p:pic>
      <p:sp>
        <p:nvSpPr>
          <p:cNvPr id="2" name="Textfeld 1">
            <a:extLst>
              <a:ext uri="{FF2B5EF4-FFF2-40B4-BE49-F238E27FC236}">
                <a16:creationId xmlns:a16="http://schemas.microsoft.com/office/drawing/2014/main" id="{5BF1C9D1-7562-C0B9-EDC5-77EBA3C17DD5}"/>
              </a:ext>
            </a:extLst>
          </p:cNvPr>
          <p:cNvSpPr txBox="1"/>
          <p:nvPr/>
        </p:nvSpPr>
        <p:spPr>
          <a:xfrm>
            <a:off x="5772398" y="6244595"/>
            <a:ext cx="2520280" cy="261610"/>
          </a:xfrm>
          <a:prstGeom prst="rect">
            <a:avLst/>
          </a:prstGeom>
          <a:solidFill>
            <a:srgbClr val="E8E7E5"/>
          </a:solidFill>
        </p:spPr>
        <p:txBody>
          <a:bodyPr wrap="square" rtlCol="0">
            <a:spAutoFit/>
          </a:bodyPr>
          <a:lstStyle/>
          <a:p>
            <a:r>
              <a:rPr lang="de-DE" sz="1100" b="1" dirty="0">
                <a:latin typeface="Helvetica" panose="020B0604020202020204" pitchFamily="34" charset="0"/>
              </a:rPr>
              <a:t>am 8. Oktober 2023</a:t>
            </a:r>
          </a:p>
        </p:txBody>
      </p:sp>
    </p:spTree>
    <p:extLst>
      <p:ext uri="{BB962C8B-B14F-4D97-AF65-F5344CB8AC3E}">
        <p14:creationId xmlns:p14="http://schemas.microsoft.com/office/powerpoint/2010/main" val="229473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786199"/>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u="sng" spc="-95" dirty="0">
                <a:cs typeface="Arial"/>
              </a:rPr>
              <a:t>Folgende Prüfungen sind in jedem Fall durchzuführen:</a:t>
            </a:r>
          </a:p>
          <a:p>
            <a:pPr marL="893763" lvl="1" indent="-355600">
              <a:spcAft>
                <a:spcPts val="600"/>
              </a:spcAft>
              <a:buBlip>
                <a:blip r:embed="rId3"/>
              </a:buBlip>
              <a:tabLst>
                <a:tab pos="174625" algn="l"/>
                <a:tab pos="623888" algn="l"/>
              </a:tabLst>
            </a:pPr>
            <a:r>
              <a:rPr lang="de-DE" sz="2400" spc="-95" dirty="0">
                <a:cs typeface="Arial"/>
              </a:rPr>
              <a:t>Wähler einem Wahlvorstandsmitglied persönlich bekannt </a:t>
            </a:r>
            <a:br>
              <a:rPr lang="de-DE" sz="2400" spc="-95" dirty="0">
                <a:cs typeface="Arial"/>
              </a:rPr>
            </a:br>
            <a:r>
              <a:rPr lang="de-DE" sz="2400" spc="-95" dirty="0">
                <a:cs typeface="Arial"/>
              </a:rPr>
              <a:t>oder kann er sich ausweisen?</a:t>
            </a:r>
          </a:p>
          <a:p>
            <a:pPr marL="893763" lvl="1" indent="-355600">
              <a:spcAft>
                <a:spcPts val="600"/>
              </a:spcAft>
              <a:buBlip>
                <a:blip r:embed="rId3"/>
              </a:buBlip>
              <a:tabLst>
                <a:tab pos="174625" algn="l"/>
                <a:tab pos="623888" algn="l"/>
              </a:tabLst>
            </a:pPr>
            <a:r>
              <a:rPr lang="de-DE" sz="2400" spc="-95" dirty="0">
                <a:cs typeface="Arial"/>
              </a:rPr>
              <a:t>Wahlschein in einem Verzeichnis der für ungültig erklärten Wahlscheine eingetragen?</a:t>
            </a:r>
          </a:p>
          <a:p>
            <a:pPr marL="893763" lvl="1" indent="-355600">
              <a:spcAft>
                <a:spcPts val="600"/>
              </a:spcAft>
              <a:buBlip>
                <a:blip r:embed="rId3"/>
              </a:buBlip>
              <a:tabLst>
                <a:tab pos="174625" algn="l"/>
                <a:tab pos="623888" algn="l"/>
              </a:tabLst>
            </a:pPr>
            <a:r>
              <a:rPr lang="de-DE" sz="2400" spc="-95" dirty="0">
                <a:cs typeface="Arial"/>
              </a:rPr>
              <a:t>Wahlschein für unseren Stimmkreis gültig?</a:t>
            </a:r>
          </a:p>
          <a:p>
            <a:pPr marL="893763" lvl="1" indent="-355600">
              <a:spcAft>
                <a:spcPts val="600"/>
              </a:spcAft>
              <a:buBlip>
                <a:blip r:embed="rId3"/>
              </a:buBlip>
              <a:tabLst>
                <a:tab pos="174625" algn="l"/>
                <a:tab pos="623888" algn="l"/>
              </a:tabLst>
            </a:pPr>
            <a:r>
              <a:rPr lang="de-DE" sz="2400" spc="-95" dirty="0">
                <a:cs typeface="Arial"/>
              </a:rPr>
              <a:t>Wahlschein für die Landtags- und Bezirkswahl am 08.10.2023?</a:t>
            </a:r>
          </a:p>
          <a:p>
            <a:pPr marL="893763" lvl="1" indent="-355600">
              <a:spcAft>
                <a:spcPts val="600"/>
              </a:spcAft>
              <a:buBlip>
                <a:blip r:embed="rId3"/>
              </a:buBlip>
              <a:tabLst>
                <a:tab pos="174625" algn="l"/>
                <a:tab pos="623888" algn="l"/>
              </a:tabLst>
            </a:pPr>
            <a:r>
              <a:rPr lang="de-DE" sz="2400" spc="-95" dirty="0">
                <a:cs typeface="Arial"/>
              </a:rPr>
              <a:t>Dienstsiegel der ausstellenden Gemeinde auf dem Wahlschein?</a:t>
            </a:r>
          </a:p>
          <a:p>
            <a:pPr marL="893763" lvl="1" indent="-355600">
              <a:spcAft>
                <a:spcPts val="600"/>
              </a:spcAft>
              <a:buBlip>
                <a:blip r:embed="rId3"/>
              </a:buBlip>
              <a:tabLst>
                <a:tab pos="174625" algn="l"/>
                <a:tab pos="623888" algn="l"/>
              </a:tabLst>
            </a:pPr>
            <a:r>
              <a:rPr lang="de-DE" sz="2400" spc="-95" dirty="0">
                <a:cs typeface="Arial"/>
              </a:rPr>
              <a:t>Wahlschein vom ausstellenden Bediensteten unterschrieben oder </a:t>
            </a:r>
            <a:br>
              <a:rPr lang="de-DE" sz="2400" spc="-95" dirty="0">
                <a:cs typeface="Arial"/>
              </a:rPr>
            </a:br>
            <a:r>
              <a:rPr lang="de-DE" sz="2400" spc="-95" dirty="0">
                <a:cs typeface="Arial"/>
              </a:rPr>
              <a:t>- bei automatischer Erstellung - dessen Namenseindruck?</a:t>
            </a:r>
          </a:p>
          <a:p>
            <a:pPr marL="893763" lvl="1" indent="-355600">
              <a:spcAft>
                <a:spcPts val="600"/>
              </a:spcAft>
              <a:buBlip>
                <a:blip r:embed="rId3"/>
              </a:buBlip>
              <a:tabLst>
                <a:tab pos="174625" algn="l"/>
                <a:tab pos="623888" algn="l"/>
              </a:tabLst>
            </a:pPr>
            <a:r>
              <a:rPr lang="de-DE" sz="2400" spc="-95" dirty="0">
                <a:cs typeface="Arial"/>
              </a:rPr>
              <a:t>Jegliche Zweifel hat der Wahlvorstand ggf. durch Rückruf bei der Gemeinde aufzuklären.</a:t>
            </a:r>
          </a:p>
          <a:p>
            <a:pPr marL="893763" lvl="1" indent="-355600">
              <a:spcAft>
                <a:spcPts val="600"/>
              </a:spcAft>
              <a:buBlip>
                <a:blip r:embed="rId3"/>
              </a:buBlip>
              <a:tabLst>
                <a:tab pos="174625" algn="l"/>
                <a:tab pos="623888" algn="l"/>
              </a:tabLst>
            </a:pPr>
            <a:r>
              <a:rPr lang="de-DE" sz="2400" spc="-95" dirty="0">
                <a:cs typeface="Arial"/>
              </a:rPr>
              <a:t>Beschluss über Zulassung oder Zurückweisung des Wahlscheininhabers; Fertigung einer Niederschrift über einen besonderen Vorfall.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31</a:t>
            </a:fld>
            <a:endParaRPr lang="de-DE" dirty="0"/>
          </a:p>
        </p:txBody>
      </p:sp>
    </p:spTree>
    <p:extLst>
      <p:ext uri="{BB962C8B-B14F-4D97-AF65-F5344CB8AC3E}">
        <p14:creationId xmlns:p14="http://schemas.microsoft.com/office/powerpoint/2010/main" val="9281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32</a:t>
            </a:fld>
            <a:endParaRPr lang="de-DE" dirty="0"/>
          </a:p>
        </p:txBody>
      </p:sp>
      <p:grpSp>
        <p:nvGrpSpPr>
          <p:cNvPr id="20" name="Gruppieren 19">
            <a:extLst>
              <a:ext uri="{FF2B5EF4-FFF2-40B4-BE49-F238E27FC236}">
                <a16:creationId xmlns:a16="http://schemas.microsoft.com/office/drawing/2014/main" id="{3A80A1F2-9819-DEEF-2C59-646A83AAFD92}"/>
              </a:ext>
            </a:extLst>
          </p:cNvPr>
          <p:cNvGrpSpPr/>
          <p:nvPr/>
        </p:nvGrpSpPr>
        <p:grpSpPr>
          <a:xfrm>
            <a:off x="1424866" y="1069443"/>
            <a:ext cx="7620000" cy="6156313"/>
            <a:chOff x="1758950" y="1057287"/>
            <a:chExt cx="7620000" cy="6156313"/>
          </a:xfrm>
        </p:grpSpPr>
        <p:grpSp>
          <p:nvGrpSpPr>
            <p:cNvPr id="21" name="Gruppieren 20">
              <a:extLst>
                <a:ext uri="{FF2B5EF4-FFF2-40B4-BE49-F238E27FC236}">
                  <a16:creationId xmlns:a16="http://schemas.microsoft.com/office/drawing/2014/main" id="{A76FCFAE-6156-AC69-B637-867A8468EAB0}"/>
                </a:ext>
              </a:extLst>
            </p:cNvPr>
            <p:cNvGrpSpPr/>
            <p:nvPr/>
          </p:nvGrpSpPr>
          <p:grpSpPr>
            <a:xfrm>
              <a:off x="1758950" y="1057287"/>
              <a:ext cx="7620000" cy="6156313"/>
              <a:chOff x="1758950" y="1057287"/>
              <a:chExt cx="7620000" cy="6156313"/>
            </a:xfrm>
          </p:grpSpPr>
          <p:sp>
            <p:nvSpPr>
              <p:cNvPr id="24" name="Rechteck 23">
                <a:extLst>
                  <a:ext uri="{FF2B5EF4-FFF2-40B4-BE49-F238E27FC236}">
                    <a16:creationId xmlns:a16="http://schemas.microsoft.com/office/drawing/2014/main" id="{747B5C56-6F26-BCC9-1907-A60544B8CA05}"/>
                  </a:ext>
                </a:extLst>
              </p:cNvPr>
              <p:cNvSpPr/>
              <p:nvPr/>
            </p:nvSpPr>
            <p:spPr>
              <a:xfrm>
                <a:off x="1758950" y="1057287"/>
                <a:ext cx="7620000" cy="615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25" name="Grafik 24">
                <a:extLst>
                  <a:ext uri="{FF2B5EF4-FFF2-40B4-BE49-F238E27FC236}">
                    <a16:creationId xmlns:a16="http://schemas.microsoft.com/office/drawing/2014/main" id="{1B7EC6B4-5A3E-973A-117D-529C06EED8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254" r="809" b="4034"/>
              <a:stretch/>
            </p:blipFill>
            <p:spPr>
              <a:xfrm>
                <a:off x="2823509" y="1057287"/>
                <a:ext cx="5033681" cy="6080112"/>
              </a:xfrm>
              <a:prstGeom prst="rect">
                <a:avLst/>
              </a:prstGeom>
            </p:spPr>
          </p:pic>
        </p:grpSp>
        <p:sp>
          <p:nvSpPr>
            <p:cNvPr id="22" name="Textfeld 21">
              <a:extLst>
                <a:ext uri="{FF2B5EF4-FFF2-40B4-BE49-F238E27FC236}">
                  <a16:creationId xmlns:a16="http://schemas.microsoft.com/office/drawing/2014/main" id="{512E6D29-45BF-8025-D10F-2E3D32F76558}"/>
                </a:ext>
              </a:extLst>
            </p:cNvPr>
            <p:cNvSpPr txBox="1"/>
            <p:nvPr/>
          </p:nvSpPr>
          <p:spPr>
            <a:xfrm>
              <a:off x="5732868" y="2236448"/>
              <a:ext cx="1191658" cy="180000"/>
            </a:xfrm>
            <a:prstGeom prst="rect">
              <a:avLst/>
            </a:prstGeom>
            <a:solidFill>
              <a:srgbClr val="E8E7E5"/>
            </a:solidFill>
          </p:spPr>
          <p:txBody>
            <a:bodyPr wrap="square" rtlCol="0">
              <a:spAutoFit/>
            </a:bodyPr>
            <a:lstStyle/>
            <a:p>
              <a:r>
                <a:rPr lang="de-DE" sz="800" b="1" dirty="0">
                  <a:latin typeface="Helvetica" panose="020B0604020202020204" pitchFamily="34" charset="0"/>
                </a:rPr>
                <a:t>am 8. Oktober 2023</a:t>
              </a:r>
            </a:p>
          </p:txBody>
        </p:sp>
        <p:sp>
          <p:nvSpPr>
            <p:cNvPr id="23" name="Textfeld 22">
              <a:extLst>
                <a:ext uri="{FF2B5EF4-FFF2-40B4-BE49-F238E27FC236}">
                  <a16:creationId xmlns:a16="http://schemas.microsoft.com/office/drawing/2014/main" id="{DFB4EAF0-2D38-1D4A-017B-F39D14E1BD34}"/>
                </a:ext>
              </a:extLst>
            </p:cNvPr>
            <p:cNvSpPr txBox="1"/>
            <p:nvPr/>
          </p:nvSpPr>
          <p:spPr>
            <a:xfrm>
              <a:off x="3655137" y="4360664"/>
              <a:ext cx="1565821" cy="108000"/>
            </a:xfrm>
            <a:prstGeom prst="rect">
              <a:avLst/>
            </a:prstGeom>
            <a:solidFill>
              <a:schemeClr val="bg1"/>
            </a:solidFill>
          </p:spPr>
          <p:txBody>
            <a:bodyPr wrap="square" rtlCol="0">
              <a:spAutoFit/>
            </a:bodyPr>
            <a:lstStyle/>
            <a:p>
              <a:r>
                <a:rPr lang="de-DE" sz="800" b="1" dirty="0">
                  <a:solidFill>
                    <a:srgbClr val="458D47"/>
                  </a:solidFill>
                  <a:latin typeface="Daniel" panose="020B0500000000000000" pitchFamily="34" charset="0"/>
                </a:rPr>
                <a:t>am 8. Oktober 2023</a:t>
              </a:r>
            </a:p>
          </p:txBody>
        </p:sp>
      </p:grpSp>
      <p:grpSp>
        <p:nvGrpSpPr>
          <p:cNvPr id="19" name="Gruppieren 18">
            <a:extLst>
              <a:ext uri="{FF2B5EF4-FFF2-40B4-BE49-F238E27FC236}">
                <a16:creationId xmlns:a16="http://schemas.microsoft.com/office/drawing/2014/main" id="{9E77293B-09E0-B8C2-731B-464C77DF4942}"/>
              </a:ext>
            </a:extLst>
          </p:cNvPr>
          <p:cNvGrpSpPr/>
          <p:nvPr/>
        </p:nvGrpSpPr>
        <p:grpSpPr>
          <a:xfrm>
            <a:off x="1268864" y="993242"/>
            <a:ext cx="7834100" cy="6080111"/>
            <a:chOff x="1268863" y="1057289"/>
            <a:chExt cx="7834100" cy="6080111"/>
          </a:xfrm>
        </p:grpSpPr>
        <p:pic>
          <p:nvPicPr>
            <p:cNvPr id="7" name="Grafik 6">
              <a:extLst>
                <a:ext uri="{FF2B5EF4-FFF2-40B4-BE49-F238E27FC236}">
                  <a16:creationId xmlns:a16="http://schemas.microsoft.com/office/drawing/2014/main" id="{36D47498-3906-4462-A516-649E316BA6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54" r="809" b="34315"/>
            <a:stretch/>
          </p:blipFill>
          <p:spPr>
            <a:xfrm>
              <a:off x="1268863" y="1057289"/>
              <a:ext cx="7834100" cy="6080111"/>
            </a:xfrm>
            <a:prstGeom prst="rect">
              <a:avLst/>
            </a:prstGeom>
          </p:spPr>
        </p:pic>
        <p:sp>
          <p:nvSpPr>
            <p:cNvPr id="17" name="Textfeld 16">
              <a:extLst>
                <a:ext uri="{FF2B5EF4-FFF2-40B4-BE49-F238E27FC236}">
                  <a16:creationId xmlns:a16="http://schemas.microsoft.com/office/drawing/2014/main" id="{81C0A66C-94B7-90C1-DB92-42DD9A25469E}"/>
                </a:ext>
              </a:extLst>
            </p:cNvPr>
            <p:cNvSpPr txBox="1"/>
            <p:nvPr/>
          </p:nvSpPr>
          <p:spPr>
            <a:xfrm>
              <a:off x="2664052" y="6160864"/>
              <a:ext cx="2376264" cy="216000"/>
            </a:xfrm>
            <a:prstGeom prst="rect">
              <a:avLst/>
            </a:prstGeom>
            <a:solidFill>
              <a:schemeClr val="bg1"/>
            </a:solidFill>
          </p:spPr>
          <p:txBody>
            <a:bodyPr wrap="square" rtlCol="0">
              <a:spAutoFit/>
            </a:bodyPr>
            <a:lstStyle/>
            <a:p>
              <a:r>
                <a:rPr lang="de-DE" sz="1100" b="1" dirty="0">
                  <a:solidFill>
                    <a:srgbClr val="458D47"/>
                  </a:solidFill>
                  <a:latin typeface="Daniel" panose="020B0500000000000000" pitchFamily="34" charset="0"/>
                </a:rPr>
                <a:t>am 8. Oktober 2023</a:t>
              </a:r>
            </a:p>
          </p:txBody>
        </p:sp>
        <p:sp>
          <p:nvSpPr>
            <p:cNvPr id="18" name="Textfeld 17">
              <a:extLst>
                <a:ext uri="{FF2B5EF4-FFF2-40B4-BE49-F238E27FC236}">
                  <a16:creationId xmlns:a16="http://schemas.microsoft.com/office/drawing/2014/main" id="{80D25E53-E6C8-43B2-C85B-9736D3C07231}"/>
                </a:ext>
              </a:extLst>
            </p:cNvPr>
            <p:cNvSpPr txBox="1"/>
            <p:nvPr/>
          </p:nvSpPr>
          <p:spPr>
            <a:xfrm>
              <a:off x="5844406" y="2992512"/>
              <a:ext cx="1512168" cy="246221"/>
            </a:xfrm>
            <a:prstGeom prst="rect">
              <a:avLst/>
            </a:prstGeom>
            <a:solidFill>
              <a:srgbClr val="E8E7E5"/>
            </a:solidFill>
          </p:spPr>
          <p:txBody>
            <a:bodyPr wrap="square" rtlCol="0">
              <a:spAutoFit/>
            </a:bodyPr>
            <a:lstStyle/>
            <a:p>
              <a:r>
                <a:rPr lang="de-DE" sz="1000" b="1" dirty="0">
                  <a:latin typeface="Helvetica" panose="020B0604020202020204" pitchFamily="34" charset="0"/>
                </a:rPr>
                <a:t>am 8. Oktober 2023</a:t>
              </a:r>
            </a:p>
          </p:txBody>
        </p:sp>
      </p:grpSp>
      <p:grpSp>
        <p:nvGrpSpPr>
          <p:cNvPr id="14" name="Gruppieren 13">
            <a:extLst>
              <a:ext uri="{FF2B5EF4-FFF2-40B4-BE49-F238E27FC236}">
                <a16:creationId xmlns:a16="http://schemas.microsoft.com/office/drawing/2014/main" id="{DEE6287B-7CCF-C08E-BC47-D265E887E874}"/>
              </a:ext>
            </a:extLst>
          </p:cNvPr>
          <p:cNvGrpSpPr/>
          <p:nvPr/>
        </p:nvGrpSpPr>
        <p:grpSpPr>
          <a:xfrm>
            <a:off x="1394213" y="1108248"/>
            <a:ext cx="7834100" cy="6156313"/>
            <a:chOff x="1423300" y="1085964"/>
            <a:chExt cx="7834100" cy="6156313"/>
          </a:xfrm>
        </p:grpSpPr>
        <p:pic>
          <p:nvPicPr>
            <p:cNvPr id="8" name="Grafik 7">
              <a:extLst>
                <a:ext uri="{FF2B5EF4-FFF2-40B4-BE49-F238E27FC236}">
                  <a16:creationId xmlns:a16="http://schemas.microsoft.com/office/drawing/2014/main" id="{C9669709-8189-4B37-87D4-FCCC69D17C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412" r="809" b="3476"/>
            <a:stretch/>
          </p:blipFill>
          <p:spPr>
            <a:xfrm>
              <a:off x="1423300" y="1085964"/>
              <a:ext cx="7834100" cy="6156313"/>
            </a:xfrm>
            <a:prstGeom prst="rect">
              <a:avLst/>
            </a:prstGeom>
          </p:spPr>
        </p:pic>
        <p:sp>
          <p:nvSpPr>
            <p:cNvPr id="13" name="Textfeld 12">
              <a:extLst>
                <a:ext uri="{FF2B5EF4-FFF2-40B4-BE49-F238E27FC236}">
                  <a16:creationId xmlns:a16="http://schemas.microsoft.com/office/drawing/2014/main" id="{14B20A85-0DC4-F71D-B843-C4E618EA09B2}"/>
                </a:ext>
              </a:extLst>
            </p:cNvPr>
            <p:cNvSpPr txBox="1"/>
            <p:nvPr/>
          </p:nvSpPr>
          <p:spPr>
            <a:xfrm>
              <a:off x="2820070" y="2848496"/>
              <a:ext cx="2376264" cy="216000"/>
            </a:xfrm>
            <a:prstGeom prst="rect">
              <a:avLst/>
            </a:prstGeom>
            <a:solidFill>
              <a:schemeClr val="bg1"/>
            </a:solidFill>
          </p:spPr>
          <p:txBody>
            <a:bodyPr wrap="square" rtlCol="0">
              <a:spAutoFit/>
            </a:bodyPr>
            <a:lstStyle/>
            <a:p>
              <a:r>
                <a:rPr lang="de-DE" sz="1100" b="1" dirty="0">
                  <a:solidFill>
                    <a:srgbClr val="458D47"/>
                  </a:solidFill>
                  <a:latin typeface="Daniel" panose="020B0500000000000000" pitchFamily="34" charset="0"/>
                </a:rPr>
                <a:t>am 8. Oktober 2023</a:t>
              </a:r>
            </a:p>
          </p:txBody>
        </p:sp>
      </p:grpSp>
      <p:grpSp>
        <p:nvGrpSpPr>
          <p:cNvPr id="12" name="Gruppieren 11">
            <a:extLst>
              <a:ext uri="{FF2B5EF4-FFF2-40B4-BE49-F238E27FC236}">
                <a16:creationId xmlns:a16="http://schemas.microsoft.com/office/drawing/2014/main" id="{BB601757-5FF3-113D-211A-222CF8B77370}"/>
              </a:ext>
            </a:extLst>
          </p:cNvPr>
          <p:cNvGrpSpPr/>
          <p:nvPr/>
        </p:nvGrpSpPr>
        <p:grpSpPr>
          <a:xfrm>
            <a:off x="1764315" y="1012644"/>
            <a:ext cx="7620000" cy="6156313"/>
            <a:chOff x="1758950" y="1057287"/>
            <a:chExt cx="7620000" cy="6156313"/>
          </a:xfrm>
        </p:grpSpPr>
        <p:grpSp>
          <p:nvGrpSpPr>
            <p:cNvPr id="10" name="Gruppieren 9">
              <a:extLst>
                <a:ext uri="{FF2B5EF4-FFF2-40B4-BE49-F238E27FC236}">
                  <a16:creationId xmlns:a16="http://schemas.microsoft.com/office/drawing/2014/main" id="{651AE6C5-A1CD-4EFD-B1BC-1D58E853E2B5}"/>
                </a:ext>
              </a:extLst>
            </p:cNvPr>
            <p:cNvGrpSpPr/>
            <p:nvPr/>
          </p:nvGrpSpPr>
          <p:grpSpPr>
            <a:xfrm>
              <a:off x="1758950" y="1057287"/>
              <a:ext cx="7620000" cy="6156313"/>
              <a:chOff x="1758950" y="1057287"/>
              <a:chExt cx="7620000" cy="6156313"/>
            </a:xfrm>
          </p:grpSpPr>
          <p:sp>
            <p:nvSpPr>
              <p:cNvPr id="2" name="Rechteck 1">
                <a:extLst>
                  <a:ext uri="{FF2B5EF4-FFF2-40B4-BE49-F238E27FC236}">
                    <a16:creationId xmlns:a16="http://schemas.microsoft.com/office/drawing/2014/main" id="{DE2F7240-E595-491E-951E-FFA18C75E91B}"/>
                  </a:ext>
                </a:extLst>
              </p:cNvPr>
              <p:cNvSpPr/>
              <p:nvPr/>
            </p:nvSpPr>
            <p:spPr>
              <a:xfrm>
                <a:off x="1758950" y="1057287"/>
                <a:ext cx="7620000" cy="615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9" name="Grafik 8">
                <a:extLst>
                  <a:ext uri="{FF2B5EF4-FFF2-40B4-BE49-F238E27FC236}">
                    <a16:creationId xmlns:a16="http://schemas.microsoft.com/office/drawing/2014/main" id="{E1C21C45-3893-40B5-9298-EA73D67D2F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254" r="809" b="4034"/>
              <a:stretch/>
            </p:blipFill>
            <p:spPr>
              <a:xfrm>
                <a:off x="2823509" y="1057287"/>
                <a:ext cx="5033681" cy="6080112"/>
              </a:xfrm>
              <a:prstGeom prst="rect">
                <a:avLst/>
              </a:prstGeom>
            </p:spPr>
          </p:pic>
        </p:grpSp>
        <p:sp>
          <p:nvSpPr>
            <p:cNvPr id="4" name="Textfeld 3">
              <a:extLst>
                <a:ext uri="{FF2B5EF4-FFF2-40B4-BE49-F238E27FC236}">
                  <a16:creationId xmlns:a16="http://schemas.microsoft.com/office/drawing/2014/main" id="{E59D69EF-FFA7-8278-D4EF-D7E133D37E74}"/>
                </a:ext>
              </a:extLst>
            </p:cNvPr>
            <p:cNvSpPr txBox="1"/>
            <p:nvPr/>
          </p:nvSpPr>
          <p:spPr>
            <a:xfrm>
              <a:off x="5732868" y="2236448"/>
              <a:ext cx="1191658" cy="180000"/>
            </a:xfrm>
            <a:prstGeom prst="rect">
              <a:avLst/>
            </a:prstGeom>
            <a:solidFill>
              <a:srgbClr val="E8E7E5"/>
            </a:solidFill>
          </p:spPr>
          <p:txBody>
            <a:bodyPr wrap="square" rtlCol="0">
              <a:spAutoFit/>
            </a:bodyPr>
            <a:lstStyle/>
            <a:p>
              <a:r>
                <a:rPr lang="de-DE" sz="800" b="1" dirty="0">
                  <a:latin typeface="Helvetica" panose="020B0604020202020204" pitchFamily="34" charset="0"/>
                </a:rPr>
                <a:t>am 8. Oktober 2023</a:t>
              </a:r>
            </a:p>
          </p:txBody>
        </p:sp>
        <p:sp>
          <p:nvSpPr>
            <p:cNvPr id="11" name="Textfeld 10">
              <a:extLst>
                <a:ext uri="{FF2B5EF4-FFF2-40B4-BE49-F238E27FC236}">
                  <a16:creationId xmlns:a16="http://schemas.microsoft.com/office/drawing/2014/main" id="{82466794-1B4D-468C-E18B-CA44DC1A3CCA}"/>
                </a:ext>
              </a:extLst>
            </p:cNvPr>
            <p:cNvSpPr txBox="1"/>
            <p:nvPr/>
          </p:nvSpPr>
          <p:spPr>
            <a:xfrm>
              <a:off x="3655137" y="4360664"/>
              <a:ext cx="1565821" cy="108000"/>
            </a:xfrm>
            <a:prstGeom prst="rect">
              <a:avLst/>
            </a:prstGeom>
            <a:solidFill>
              <a:schemeClr val="bg1"/>
            </a:solidFill>
          </p:spPr>
          <p:txBody>
            <a:bodyPr wrap="square" rtlCol="0">
              <a:spAutoFit/>
            </a:bodyPr>
            <a:lstStyle/>
            <a:p>
              <a:r>
                <a:rPr lang="de-DE" sz="800" b="1" dirty="0">
                  <a:solidFill>
                    <a:srgbClr val="458D47"/>
                  </a:solidFill>
                  <a:latin typeface="Daniel" panose="020B0500000000000000" pitchFamily="34" charset="0"/>
                </a:rPr>
                <a:t>am 8. Oktober 2023</a:t>
              </a:r>
            </a:p>
          </p:txBody>
        </p:sp>
      </p:grpSp>
    </p:spTree>
    <p:extLst>
      <p:ext uri="{BB962C8B-B14F-4D97-AF65-F5344CB8AC3E}">
        <p14:creationId xmlns:p14="http://schemas.microsoft.com/office/powerpoint/2010/main" val="24613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631763"/>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u="sng" spc="-95" dirty="0">
                <a:cs typeface="Arial"/>
              </a:rPr>
              <a:t>Wie wird mit dem Wahlschein weiter verfahren?</a:t>
            </a:r>
          </a:p>
          <a:p>
            <a:pPr marL="893763" lvl="1" indent="-355600">
              <a:spcAft>
                <a:spcPts val="600"/>
              </a:spcAft>
              <a:buBlip>
                <a:blip r:embed="rId3"/>
              </a:buBlip>
              <a:tabLst>
                <a:tab pos="174625" algn="l"/>
                <a:tab pos="623888" algn="l"/>
              </a:tabLst>
            </a:pPr>
            <a:r>
              <a:rPr lang="de-DE" sz="2400" spc="-95" dirty="0">
                <a:cs typeface="Arial"/>
              </a:rPr>
              <a:t>Darf der Wahlscheininhaber wählen, </a:t>
            </a:r>
            <a:br>
              <a:rPr lang="de-DE" sz="2400" spc="-95" dirty="0">
                <a:cs typeface="Arial"/>
              </a:rPr>
            </a:br>
            <a:r>
              <a:rPr lang="de-DE" sz="2400" spc="-95" dirty="0">
                <a:cs typeface="Arial"/>
              </a:rPr>
              <a:t>vermerkt der Schriftführer die Stimmabgabe auf dem Wahlschein.</a:t>
            </a:r>
          </a:p>
          <a:p>
            <a:pPr marL="893763" lvl="1" indent="-355600">
              <a:spcAft>
                <a:spcPts val="600"/>
              </a:spcAft>
              <a:buBlip>
                <a:blip r:embed="rId3"/>
              </a:buBlip>
              <a:tabLst>
                <a:tab pos="174625" algn="l"/>
                <a:tab pos="623888" algn="l"/>
              </a:tabLst>
            </a:pPr>
            <a:r>
              <a:rPr lang="de-DE" sz="2400" spc="-95" dirty="0">
                <a:cs typeface="Arial"/>
              </a:rPr>
              <a:t>Der Wahlschein wird einbehalten und </a:t>
            </a:r>
            <a:br>
              <a:rPr lang="de-DE" sz="2400" spc="-95" dirty="0">
                <a:cs typeface="Arial"/>
              </a:rPr>
            </a:br>
            <a:r>
              <a:rPr lang="de-DE" sz="2400" spc="-95" dirty="0">
                <a:cs typeface="Arial"/>
              </a:rPr>
              <a:t>der Wahlniederschrift als gesonderte Anlage beigefügt.</a:t>
            </a:r>
          </a:p>
          <a:p>
            <a:pPr marL="893763" lvl="1" indent="-355600">
              <a:spcAft>
                <a:spcPts val="600"/>
              </a:spcAft>
              <a:buBlip>
                <a:blip r:embed="rId3"/>
              </a:buBlip>
              <a:tabLst>
                <a:tab pos="174625" algn="l"/>
                <a:tab pos="623888" algn="l"/>
              </a:tabLst>
            </a:pPr>
            <a:r>
              <a:rPr lang="de-DE" sz="2400" spc="-95" dirty="0">
                <a:cs typeface="Arial"/>
              </a:rPr>
              <a:t>Ein Wahlschein für einen anderen Stimmkreis darf keinesfalls einbehalten werden.</a:t>
            </a:r>
          </a:p>
          <a:p>
            <a:pPr marL="893763" lvl="1" indent="-355600">
              <a:spcAft>
                <a:spcPts val="600"/>
              </a:spcAft>
              <a:buBlip>
                <a:blip r:embed="rId3"/>
              </a:buBlip>
              <a:tabLst>
                <a:tab pos="174625" algn="l"/>
                <a:tab pos="623888" algn="l"/>
              </a:tabLst>
            </a:pPr>
            <a:r>
              <a:rPr lang="de-DE" sz="2400" spc="-95" dirty="0">
                <a:cs typeface="Arial"/>
              </a:rPr>
              <a:t>Mit einem Wahlschein für einen anderen Stimmkreis kann auch nur dort gewählt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33</a:t>
            </a:fld>
            <a:endParaRPr lang="de-DE" dirty="0"/>
          </a:p>
        </p:txBody>
      </p:sp>
    </p:spTree>
    <p:extLst>
      <p:ext uri="{BB962C8B-B14F-4D97-AF65-F5344CB8AC3E}">
        <p14:creationId xmlns:p14="http://schemas.microsoft.com/office/powerpoint/2010/main" val="2687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82550" y="2196852"/>
            <a:ext cx="9774389" cy="489364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Er ist nicht in das Wählerverzeichnis eingetragen und </a:t>
            </a:r>
            <a:br>
              <a:rPr lang="de-DE" sz="2400" spc="-95" dirty="0">
                <a:cs typeface="Arial"/>
              </a:rPr>
            </a:br>
            <a:r>
              <a:rPr lang="de-DE" sz="2400" spc="-95" dirty="0">
                <a:cs typeface="Arial"/>
              </a:rPr>
              <a:t>besitzt keinen Wahlschein.</a:t>
            </a:r>
          </a:p>
          <a:p>
            <a:pPr marL="893763" lvl="1" indent="-355600">
              <a:spcAft>
                <a:spcPts val="600"/>
              </a:spcAft>
              <a:buBlip>
                <a:blip r:embed="rId3"/>
              </a:buBlip>
              <a:tabLst>
                <a:tab pos="174625" algn="l"/>
                <a:tab pos="623888" algn="l"/>
              </a:tabLst>
            </a:pPr>
            <a:r>
              <a:rPr lang="de-DE" sz="2400" spc="-95" dirty="0">
                <a:cs typeface="Arial"/>
              </a:rPr>
              <a:t>Er kann sich auf Verlangen des Wahlvorstands nicht ausweisen oder verweigert die zur Feststellung der Identität erforderlichen Mitwirkungshandlungen.</a:t>
            </a:r>
          </a:p>
          <a:p>
            <a:pPr marL="893763" lvl="1" indent="-355600">
              <a:spcAft>
                <a:spcPts val="600"/>
              </a:spcAft>
              <a:buBlip>
                <a:blip r:embed="rId3"/>
              </a:buBlip>
              <a:tabLst>
                <a:tab pos="174625" algn="l"/>
                <a:tab pos="623888" algn="l"/>
              </a:tabLst>
            </a:pPr>
            <a:r>
              <a:rPr lang="de-DE" sz="2400" spc="-95" dirty="0">
                <a:cs typeface="Arial"/>
              </a:rPr>
              <a:t>Trotz Wahlscheinvermerk im Wählerverzeichnis kann </a:t>
            </a:r>
            <a:br>
              <a:rPr lang="de-DE" sz="2400" spc="-95" dirty="0">
                <a:cs typeface="Arial"/>
              </a:rPr>
            </a:br>
            <a:r>
              <a:rPr lang="de-DE" sz="2400" spc="-95" dirty="0">
                <a:cs typeface="Arial"/>
              </a:rPr>
              <a:t>der Wähler keinen Wahlschein vorlegen.</a:t>
            </a:r>
          </a:p>
          <a:p>
            <a:pPr marL="893763" lvl="1" indent="-355600">
              <a:spcAft>
                <a:spcPts val="600"/>
              </a:spcAft>
              <a:buBlip>
                <a:blip r:embed="rId3"/>
              </a:buBlip>
              <a:tabLst>
                <a:tab pos="174625" algn="l"/>
                <a:tab pos="623888" algn="l"/>
              </a:tabLst>
            </a:pPr>
            <a:r>
              <a:rPr lang="de-DE" sz="2400" spc="-95" dirty="0">
                <a:cs typeface="Arial"/>
              </a:rPr>
              <a:t>Er hat bereits einen Stimmabgabevermerke im Wählerverzeichnis.</a:t>
            </a:r>
          </a:p>
          <a:p>
            <a:pPr marL="893763" lvl="1" indent="-355600">
              <a:spcAft>
                <a:spcPts val="600"/>
              </a:spcAft>
              <a:buBlip>
                <a:blip r:embed="rId3"/>
              </a:buBlip>
              <a:tabLst>
                <a:tab pos="174625" algn="l"/>
                <a:tab pos="623888" algn="l"/>
              </a:tabLst>
            </a:pPr>
            <a:r>
              <a:rPr lang="de-DE" sz="2400" spc="-95" dirty="0">
                <a:cs typeface="Arial"/>
              </a:rPr>
              <a:t>Möglichkeit der Berichtigung des Wählerverzeichnisses </a:t>
            </a:r>
            <a:br>
              <a:rPr lang="de-DE" sz="2400" spc="-95" dirty="0">
                <a:cs typeface="Arial"/>
              </a:rPr>
            </a:br>
            <a:r>
              <a:rPr lang="de-DE" sz="2400" spc="-95" dirty="0">
                <a:cs typeface="Arial"/>
              </a:rPr>
              <a:t>durch die Gemeinde oder den Wahlvorsteher bis 18 Uhr.</a:t>
            </a:r>
          </a:p>
          <a:p>
            <a:pPr marL="893763" lvl="1" indent="-355600">
              <a:spcAft>
                <a:spcPts val="600"/>
              </a:spcAft>
              <a:buBlip>
                <a:blip r:embed="rId3"/>
              </a:buBlip>
              <a:tabLst>
                <a:tab pos="174625" algn="l"/>
                <a:tab pos="623888" algn="l"/>
              </a:tabLst>
            </a:pPr>
            <a:r>
              <a:rPr lang="de-DE" sz="2400" spc="-95" dirty="0">
                <a:cs typeface="Arial"/>
              </a:rPr>
              <a:t>Korrekturen des Wählerverzeichnisses sind zu erläutern.</a:t>
            </a:r>
          </a:p>
          <a:p>
            <a:pPr marL="893763" lvl="1" indent="-355600">
              <a:spcAft>
                <a:spcPts val="600"/>
              </a:spcAft>
              <a:buBlip>
                <a:blip r:embed="rId3"/>
              </a:buBlip>
              <a:tabLst>
                <a:tab pos="174625" algn="l"/>
                <a:tab pos="623888" algn="l"/>
              </a:tabLst>
            </a:pPr>
            <a:r>
              <a:rPr lang="de-DE" sz="2400" spc="-95" dirty="0">
                <a:cs typeface="Arial"/>
              </a:rPr>
              <a:t>Korrekturen sind ebenso wie die berichtigte Abschlussbeurkundung </a:t>
            </a:r>
            <a:br>
              <a:rPr lang="de-DE" sz="2400" spc="-95" dirty="0">
                <a:cs typeface="Arial"/>
              </a:rPr>
            </a:br>
            <a:r>
              <a:rPr lang="de-DE" sz="2400" spc="-95" dirty="0">
                <a:cs typeface="Arial"/>
              </a:rPr>
              <a:t>vom Wahlvorsteher zu unterschreiben.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10. Zurückweisungsgründe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34</a:t>
            </a:fld>
            <a:endParaRPr lang="de-DE" dirty="0"/>
          </a:p>
        </p:txBody>
      </p:sp>
      <p:sp>
        <p:nvSpPr>
          <p:cNvPr id="6" name="object 6">
            <a:extLst>
              <a:ext uri="{FF2B5EF4-FFF2-40B4-BE49-F238E27FC236}">
                <a16:creationId xmlns:a16="http://schemas.microsoft.com/office/drawing/2014/main" id="{4326F104-B849-421F-ACA5-CB2153EF858F}"/>
              </a:ext>
            </a:extLst>
          </p:cNvPr>
          <p:cNvSpPr txBox="1"/>
          <p:nvPr/>
        </p:nvSpPr>
        <p:spPr>
          <a:xfrm>
            <a:off x="539749" y="1193800"/>
            <a:ext cx="9774389" cy="738664"/>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spc="-95" dirty="0">
                <a:cs typeface="Arial"/>
              </a:rPr>
              <a:t>Der Wahlvorstand hat einen Wähler beim Vorliegen einer der folgenden Gründe zurückzuweisen:</a:t>
            </a:r>
          </a:p>
        </p:txBody>
      </p:sp>
    </p:spTree>
    <p:extLst>
      <p:ext uri="{BB962C8B-B14F-4D97-AF65-F5344CB8AC3E}">
        <p14:creationId xmlns:p14="http://schemas.microsoft.com/office/powerpoint/2010/main" val="15327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44737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Fälle, in denen der Wähler auf Verlangen einen neuen Stimmzettel erhält:</a:t>
            </a:r>
          </a:p>
          <a:p>
            <a:pPr marL="893763" lvl="1" indent="-355600">
              <a:spcAft>
                <a:spcPts val="600"/>
              </a:spcAft>
              <a:buBlip>
                <a:blip r:embed="rId3"/>
              </a:buBlip>
              <a:tabLst>
                <a:tab pos="174625" algn="l"/>
                <a:tab pos="623888" algn="l"/>
              </a:tabLst>
            </a:pPr>
            <a:r>
              <a:rPr lang="de-DE" sz="2400" spc="-95" dirty="0">
                <a:cs typeface="Arial"/>
              </a:rPr>
              <a:t>Er hat seine Stimmzettel außerhalb der Wahlkabine gekennzeichnet oder gefaltet.</a:t>
            </a:r>
          </a:p>
          <a:p>
            <a:pPr marL="893763" lvl="1" indent="-355600">
              <a:spcAft>
                <a:spcPts val="600"/>
              </a:spcAft>
              <a:buBlip>
                <a:blip r:embed="rId3"/>
              </a:buBlip>
              <a:tabLst>
                <a:tab pos="174625" algn="l"/>
                <a:tab pos="623888" algn="l"/>
              </a:tabLst>
            </a:pPr>
            <a:r>
              <a:rPr lang="de-DE" sz="2400" spc="-95" dirty="0">
                <a:cs typeface="Arial"/>
              </a:rPr>
              <a:t>Er hat seine Stimmzettel so gefaltet, dass seine Stimmabgabe erkennbar ist, oder sie mit einem äußerlich sichtbaren Kennzeichen versehen.</a:t>
            </a:r>
          </a:p>
          <a:p>
            <a:pPr marL="893763" lvl="1" indent="-355600">
              <a:spcAft>
                <a:spcPts val="600"/>
              </a:spcAft>
              <a:buBlip>
                <a:blip r:embed="rId3"/>
              </a:buBlip>
              <a:tabLst>
                <a:tab pos="174625" algn="l"/>
                <a:tab pos="623888" algn="l"/>
              </a:tabLst>
            </a:pPr>
            <a:r>
              <a:rPr lang="de-DE" sz="2400" spc="-95" dirty="0">
                <a:cs typeface="Arial"/>
              </a:rPr>
              <a:t>Er hat mehrere oder nicht amtlich hergestellte Stimmzettel abgeben oder mit den Stimmzetteln einen weiteren Gegenstand in die Wahlurne </a:t>
            </a:r>
            <a:br>
              <a:rPr lang="de-DE" sz="2400" spc="-95" dirty="0">
                <a:cs typeface="Arial"/>
              </a:rPr>
            </a:br>
            <a:r>
              <a:rPr lang="de-DE" sz="2400" spc="-95" dirty="0">
                <a:cs typeface="Arial"/>
              </a:rPr>
              <a:t>werfen wollen.</a:t>
            </a:r>
          </a:p>
          <a:p>
            <a:pPr marL="893763" lvl="1" indent="-355600">
              <a:spcAft>
                <a:spcPts val="600"/>
              </a:spcAft>
              <a:buBlip>
                <a:blip r:embed="rId3"/>
              </a:buBlip>
              <a:tabLst>
                <a:tab pos="174625" algn="l"/>
                <a:tab pos="623888" algn="l"/>
              </a:tabLst>
            </a:pPr>
            <a:r>
              <a:rPr lang="de-DE" sz="2400" spc="-95" dirty="0">
                <a:cs typeface="Arial"/>
              </a:rPr>
              <a:t>Er hat für den Wahlvorstand erkennbar in der Wahlkabine fotografiert oder gefilmt.</a:t>
            </a:r>
          </a:p>
          <a:p>
            <a:pPr marL="893763" lvl="1" indent="-355600">
              <a:spcAft>
                <a:spcPts val="600"/>
              </a:spcAft>
              <a:buBlip>
                <a:blip r:embed="rId3"/>
              </a:buBlip>
              <a:tabLst>
                <a:tab pos="174625" algn="l"/>
                <a:tab pos="623888" algn="l"/>
              </a:tabLst>
            </a:pPr>
            <a:r>
              <a:rPr lang="de-DE" sz="2400" spc="-95" dirty="0">
                <a:cs typeface="Arial"/>
              </a:rPr>
              <a:t>Die Zurückweisung erfolgt immer durch Beschluss des 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11. Wähler erhält neuen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35</a:t>
            </a:fld>
            <a:endParaRPr lang="de-DE" dirty="0"/>
          </a:p>
        </p:txBody>
      </p:sp>
    </p:spTree>
    <p:extLst>
      <p:ext uri="{BB962C8B-B14F-4D97-AF65-F5344CB8AC3E}">
        <p14:creationId xmlns:p14="http://schemas.microsoft.com/office/powerpoint/2010/main" val="9515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923604"/>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Rote Wahlbriefumschläge mit den Briefwahlunterlagen dürfen keinesfalls entgegengenommen werden.</a:t>
            </a:r>
          </a:p>
          <a:p>
            <a:pPr marL="893763" lvl="1" indent="-355600">
              <a:spcAft>
                <a:spcPts val="600"/>
              </a:spcAft>
              <a:buBlip>
                <a:blip r:embed="rId3"/>
              </a:buBlip>
              <a:tabLst>
                <a:tab pos="174625" algn="l"/>
                <a:tab pos="623888" algn="l"/>
              </a:tabLst>
            </a:pPr>
            <a:r>
              <a:rPr lang="de-DE" sz="2400" spc="-95" dirty="0">
                <a:cs typeface="Arial"/>
              </a:rPr>
              <a:t>Die betreffende Person ist darauf hinzuweisen, </a:t>
            </a:r>
            <a:br>
              <a:rPr lang="de-DE" sz="2400" spc="-95" dirty="0">
                <a:cs typeface="Arial"/>
              </a:rPr>
            </a:br>
            <a:r>
              <a:rPr lang="de-DE" sz="2400" spc="-95" dirty="0">
                <a:cs typeface="Arial"/>
              </a:rPr>
              <a:t>dass sie entweder den Wahlbrief bei der Gemeinde bis 18.00 Uhr selbst abgeben oder im Wahlraum persönlich wählen kann.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12. Briefwahlumschlag im Wahlraum</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36</a:t>
            </a:fld>
            <a:endParaRPr lang="de-DE" dirty="0"/>
          </a:p>
        </p:txBody>
      </p:sp>
    </p:spTree>
    <p:extLst>
      <p:ext uri="{BB962C8B-B14F-4D97-AF65-F5344CB8AC3E}">
        <p14:creationId xmlns:p14="http://schemas.microsoft.com/office/powerpoint/2010/main" val="26056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863144"/>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b="1" spc="-95" dirty="0">
                <a:cs typeface="Arial"/>
              </a:rPr>
              <a:t>13.1  Sonderstimmbezirk</a:t>
            </a:r>
          </a:p>
          <a:p>
            <a:pPr marL="893763" lvl="1" indent="-355600">
              <a:spcAft>
                <a:spcPts val="600"/>
              </a:spcAft>
              <a:buBlip>
                <a:blip r:embed="rId3"/>
              </a:buBlip>
              <a:tabLst>
                <a:tab pos="174625" algn="l"/>
                <a:tab pos="623888" algn="l"/>
              </a:tabLst>
            </a:pPr>
            <a:r>
              <a:rPr lang="de-DE" sz="2400" spc="-95" dirty="0">
                <a:cs typeface="Arial"/>
              </a:rPr>
              <a:t>Die Wahlscheininhaber müssen für den Stimmkreis stimmberechtigt sein.</a:t>
            </a:r>
          </a:p>
          <a:p>
            <a:pPr marL="893763" lvl="1" indent="-355600">
              <a:spcAft>
                <a:spcPts val="600"/>
              </a:spcAft>
              <a:buBlip>
                <a:blip r:embed="rId3"/>
              </a:buBlip>
              <a:tabLst>
                <a:tab pos="174625" algn="l"/>
                <a:tab pos="623888" algn="l"/>
              </a:tabLst>
            </a:pPr>
            <a:r>
              <a:rPr lang="de-DE" sz="2400" spc="-95" dirty="0">
                <a:cs typeface="Arial"/>
              </a:rPr>
              <a:t>Neben dem Personal und den Bewohnern oder Patienten können auch anwesende Besucher hier wählen.</a:t>
            </a:r>
          </a:p>
          <a:p>
            <a:pPr marL="893763" lvl="1" indent="-355600">
              <a:spcAft>
                <a:spcPts val="600"/>
              </a:spcAft>
              <a:buBlip>
                <a:blip r:embed="rId3"/>
              </a:buBlip>
              <a:tabLst>
                <a:tab pos="174625" algn="l"/>
                <a:tab pos="623888" algn="l"/>
              </a:tabLst>
            </a:pPr>
            <a:r>
              <a:rPr lang="de-DE" sz="2400" spc="-95" dirty="0">
                <a:cs typeface="Arial"/>
              </a:rPr>
              <a:t>Die Wahlzeit im Sonderwahlbezirk wurde von der Gemeinde auf eine kürzere Wahlzeit festgesetzt.</a:t>
            </a:r>
          </a:p>
          <a:p>
            <a:pPr marL="893763" lvl="1" indent="-355600">
              <a:spcAft>
                <a:spcPts val="600"/>
              </a:spcAft>
              <a:buBlip>
                <a:blip r:embed="rId3"/>
              </a:buBlip>
              <a:tabLst>
                <a:tab pos="174625" algn="l"/>
                <a:tab pos="623888" algn="l"/>
              </a:tabLst>
            </a:pPr>
            <a:endParaRPr lang="de-DE" sz="2400" spc="-95" dirty="0">
              <a:cs typeface="Arial"/>
            </a:endParaRPr>
          </a:p>
          <a:p>
            <a:pPr marL="80963">
              <a:spcAft>
                <a:spcPts val="600"/>
              </a:spcAft>
              <a:tabLst>
                <a:tab pos="174625" algn="l"/>
                <a:tab pos="623888" algn="l"/>
              </a:tabLst>
            </a:pPr>
            <a:r>
              <a:rPr lang="de-DE" sz="2400" spc="-95" dirty="0">
                <a:cs typeface="Arial"/>
              </a:rPr>
              <a:t>Für den Sonderwahlbezirk gibt es folgende Besonderheiten:</a:t>
            </a:r>
          </a:p>
          <a:p>
            <a:pPr marL="893763" lvl="1" indent="-355600">
              <a:spcAft>
                <a:spcPts val="600"/>
              </a:spcAft>
              <a:buBlip>
                <a:blip r:embed="rId3"/>
              </a:buBlip>
              <a:tabLst>
                <a:tab pos="174625" algn="l"/>
                <a:tab pos="623888" algn="l"/>
              </a:tabLst>
            </a:pPr>
            <a:r>
              <a:rPr lang="de-DE" sz="2400" spc="-95" dirty="0">
                <a:cs typeface="Arial"/>
              </a:rPr>
              <a:t>Es gibt kein Wählerverzeichnis, es wird nur mit Wahlschein gewählt.</a:t>
            </a:r>
          </a:p>
          <a:p>
            <a:pPr marL="893763" lvl="1" indent="-355600">
              <a:spcAft>
                <a:spcPts val="600"/>
              </a:spcAft>
              <a:buBlip>
                <a:blip r:embed="rId3"/>
              </a:buBlip>
              <a:tabLst>
                <a:tab pos="174625" algn="l"/>
                <a:tab pos="623888" algn="l"/>
              </a:tabLst>
            </a:pPr>
            <a:r>
              <a:rPr lang="de-DE" sz="2400" spc="-95" dirty="0">
                <a:cs typeface="Arial"/>
              </a:rPr>
              <a:t>Für die Stimmabgabe von Bettlägerigen kann auch innerhalb des Sonderstimmbezirks ein beweglicher Wahlvorstand gebildet werden.</a:t>
            </a:r>
          </a:p>
          <a:p>
            <a:pPr marL="893763" lvl="1" indent="-355600">
              <a:spcAft>
                <a:spcPts val="600"/>
              </a:spcAft>
              <a:buBlip>
                <a:blip r:embed="rId3"/>
              </a:buBlip>
              <a:tabLst>
                <a:tab pos="174625" algn="l"/>
                <a:tab pos="623888" algn="l"/>
              </a:tabLst>
            </a:pPr>
            <a:r>
              <a:rPr lang="de-DE" sz="2400" spc="-95" dirty="0">
                <a:cs typeface="Arial"/>
              </a:rPr>
              <a:t>Endet die Wahlzeit im Sonderwahlbezirk vor 18.00 Uhr, </a:t>
            </a:r>
            <a:br>
              <a:rPr lang="de-DE" sz="2400" spc="-95" dirty="0">
                <a:cs typeface="Arial"/>
              </a:rPr>
            </a:br>
            <a:r>
              <a:rPr lang="de-DE" sz="2400" spc="-95" dirty="0">
                <a:cs typeface="Arial"/>
              </a:rPr>
              <a:t>darf trotzdem mit der Ermittlung des Wahlergebnisses </a:t>
            </a:r>
            <a:br>
              <a:rPr lang="de-DE" sz="2400" spc="-95" dirty="0">
                <a:cs typeface="Arial"/>
              </a:rPr>
            </a:br>
            <a:r>
              <a:rPr lang="de-DE" sz="2400" spc="-95" dirty="0">
                <a:cs typeface="Arial"/>
              </a:rPr>
              <a:t>(Öffnen der Wahlurnen usw.) erst ab 18.00 Uhr begonnen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13. Stimmbezirk / beweglicher Wahlvorstand</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37</a:t>
            </a:fld>
            <a:endParaRPr lang="de-DE" dirty="0"/>
          </a:p>
        </p:txBody>
      </p:sp>
    </p:spTree>
    <p:extLst>
      <p:ext uri="{BB962C8B-B14F-4D97-AF65-F5344CB8AC3E}">
        <p14:creationId xmlns:p14="http://schemas.microsoft.com/office/powerpoint/2010/main" val="262941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262979"/>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b="1" spc="-95" dirty="0">
                <a:cs typeface="Arial"/>
              </a:rPr>
              <a:t>13.2  Beweglicher Wahlvorstand</a:t>
            </a:r>
          </a:p>
          <a:p>
            <a:pPr marL="893763" lvl="1" indent="-355600">
              <a:spcAft>
                <a:spcPts val="600"/>
              </a:spcAft>
              <a:buBlip>
                <a:blip r:embed="rId3"/>
              </a:buBlip>
              <a:tabLst>
                <a:tab pos="174625" algn="l"/>
                <a:tab pos="623888" algn="l"/>
              </a:tabLst>
            </a:pPr>
            <a:r>
              <a:rPr lang="de-DE" sz="2400" spc="-95" dirty="0">
                <a:cs typeface="Arial"/>
              </a:rPr>
              <a:t>Für die von der Gemeinde vorgesehene Einrichtung bildet der Wahlvorstand des entsprechenden Stimmbezirks einen beweglichen Wahlvorstand.</a:t>
            </a:r>
          </a:p>
          <a:p>
            <a:pPr marL="893763" lvl="1" indent="-355600">
              <a:spcAft>
                <a:spcPts val="600"/>
              </a:spcAft>
              <a:buBlip>
                <a:blip r:embed="rId3"/>
              </a:buBlip>
              <a:tabLst>
                <a:tab pos="174625" algn="l"/>
                <a:tab pos="623888" algn="l"/>
              </a:tabLst>
            </a:pPr>
            <a:r>
              <a:rPr lang="de-DE" sz="2400" spc="-95" dirty="0">
                <a:cs typeface="Arial"/>
              </a:rPr>
              <a:t>Er besteht aus dem Wahlvorsteher oder seinem Stellvertreter und </a:t>
            </a:r>
            <a:br>
              <a:rPr lang="de-DE" sz="2400" spc="-95" dirty="0">
                <a:cs typeface="Arial"/>
              </a:rPr>
            </a:br>
            <a:r>
              <a:rPr lang="de-DE" sz="2400" spc="-95" dirty="0">
                <a:cs typeface="Arial"/>
              </a:rPr>
              <a:t>zwei Beisitzern.</a:t>
            </a:r>
          </a:p>
          <a:p>
            <a:pPr marL="893763" lvl="1" indent="-355600">
              <a:spcAft>
                <a:spcPts val="600"/>
              </a:spcAft>
              <a:buBlip>
                <a:blip r:embed="rId3"/>
              </a:buBlip>
              <a:tabLst>
                <a:tab pos="174625" algn="l"/>
                <a:tab pos="623888" algn="l"/>
              </a:tabLst>
            </a:pPr>
            <a:r>
              <a:rPr lang="de-DE" sz="2400" spc="-95" dirty="0">
                <a:cs typeface="Arial"/>
              </a:rPr>
              <a:t>Diese gehen mit einer verschlossenen Wahlurne und den Stimmzetteln </a:t>
            </a:r>
            <a:br>
              <a:rPr lang="de-DE" sz="2400" spc="-95" dirty="0">
                <a:cs typeface="Arial"/>
              </a:rPr>
            </a:br>
            <a:r>
              <a:rPr lang="de-DE" sz="2400" spc="-95" dirty="0">
                <a:cs typeface="Arial"/>
              </a:rPr>
              <a:t>für eine bestimmte Zeit vor Ort.</a:t>
            </a:r>
          </a:p>
          <a:p>
            <a:pPr marL="893763" lvl="1" indent="-355600">
              <a:spcAft>
                <a:spcPts val="600"/>
              </a:spcAft>
              <a:buBlip>
                <a:blip r:embed="rId3"/>
              </a:buBlip>
              <a:tabLst>
                <a:tab pos="174625" algn="l"/>
                <a:tab pos="623888" algn="l"/>
              </a:tabLst>
            </a:pPr>
            <a:r>
              <a:rPr lang="de-DE" sz="2400" spc="-95" dirty="0">
                <a:cs typeface="Arial"/>
              </a:rPr>
              <a:t>Es kann dort in einem Wahlraum mit Wahlschein abgestimmt werden. Der bewegliche Wahlvorstand kann aber auch von Zimmer zu Zimmer gehen.</a:t>
            </a:r>
          </a:p>
          <a:p>
            <a:pPr marL="893763" lvl="1" indent="-355600">
              <a:spcAft>
                <a:spcPts val="600"/>
              </a:spcAft>
              <a:buBlip>
                <a:blip r:embed="rId3"/>
              </a:buBlip>
              <a:tabLst>
                <a:tab pos="174625" algn="l"/>
                <a:tab pos="623888" algn="l"/>
              </a:tabLst>
            </a:pPr>
            <a:r>
              <a:rPr lang="de-DE" sz="2400" spc="-95" dirty="0">
                <a:cs typeface="Arial"/>
              </a:rPr>
              <a:t>Verbringen und Aufbewahren der Wahlunterlagen nach Schluss der Stimmabgabe.</a:t>
            </a:r>
          </a:p>
          <a:p>
            <a:pPr marL="893763" lvl="1" indent="-355600">
              <a:spcAft>
                <a:spcPts val="600"/>
              </a:spcAft>
              <a:buBlip>
                <a:blip r:embed="rId3"/>
              </a:buBlip>
              <a:tabLst>
                <a:tab pos="174625" algn="l"/>
                <a:tab pos="623888" algn="l"/>
              </a:tabLst>
            </a:pPr>
            <a:r>
              <a:rPr lang="de-DE" sz="2400" spc="-95" dirty="0">
                <a:cs typeface="Arial"/>
              </a:rPr>
              <a:t>Ab 18.00 Uhr Vermengen und Auszählen der Stimmzettel des beweglichen Wahlvorstands mit den Stimmzetteln in der allgemeinen Wahlurne.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13. Stimmbezirk / beweglicher Wahlvorstand</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38</a:t>
            </a:fld>
            <a:endParaRPr lang="de-DE" dirty="0"/>
          </a:p>
        </p:txBody>
      </p:sp>
    </p:spTree>
    <p:extLst>
      <p:ext uri="{BB962C8B-B14F-4D97-AF65-F5344CB8AC3E}">
        <p14:creationId xmlns:p14="http://schemas.microsoft.com/office/powerpoint/2010/main" val="248739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022907"/>
            <a:ext cx="9698189" cy="1477328"/>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Urnenwahlvorstandes</a:t>
            </a:r>
            <a:br>
              <a:rPr lang="de-DE" sz="4800" b="1" dirty="0">
                <a:solidFill>
                  <a:srgbClr val="00823C"/>
                </a:solidFill>
                <a:latin typeface="+mj-lt"/>
              </a:rPr>
            </a:b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39</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267376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360000" y="1055814"/>
            <a:ext cx="9954139" cy="494774"/>
          </a:xfrm>
          <a:prstGeom prst="rect">
            <a:avLst/>
          </a:prstGeom>
        </p:spPr>
        <p:txBody>
          <a:bodyPr vert="horz" wrap="square" lIns="0" tIns="0" rIns="0" bIns="0" rtlCol="0">
            <a:noAutofit/>
          </a:bodyPr>
          <a:lstStyle/>
          <a:p>
            <a:pPr>
              <a:spcAft>
                <a:spcPts val="600"/>
              </a:spcAft>
              <a:tabLst>
                <a:tab pos="174625" algn="l"/>
              </a:tabLst>
            </a:pPr>
            <a:r>
              <a:rPr lang="de-DE" sz="2800" b="1" dirty="0">
                <a:solidFill>
                  <a:srgbClr val="00823C"/>
                </a:solidFill>
              </a:rPr>
              <a:t>Tätigkeiten des Wahlvorstandes von 08.00 Uhr bis 18.00 Uhr</a:t>
            </a:r>
            <a:endParaRPr lang="de-DE" sz="2800" dirty="0"/>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latin typeface="+mj-lt"/>
              </a:rPr>
              <a:t>Inhaltsverzeichnis</a:t>
            </a:r>
            <a:endParaRPr dirty="0">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a:t>
            </a:fld>
            <a:endParaRPr lang="de-DE" dirty="0"/>
          </a:p>
        </p:txBody>
      </p:sp>
      <p:sp>
        <p:nvSpPr>
          <p:cNvPr id="10" name="object 6"/>
          <p:cNvSpPr txBox="1"/>
          <p:nvPr/>
        </p:nvSpPr>
        <p:spPr>
          <a:xfrm>
            <a:off x="644863" y="1744892"/>
            <a:ext cx="4701137" cy="5240108"/>
          </a:xfrm>
          <a:prstGeom prst="rect">
            <a:avLst/>
          </a:prstGeom>
        </p:spPr>
        <p:txBody>
          <a:bodyPr vert="horz" wrap="square" lIns="0" tIns="0" rIns="0" bIns="0" rtlCol="0">
            <a:noAutofit/>
          </a:bodyPr>
          <a:lstStyle/>
          <a:p>
            <a:pPr marL="623888" indent="-623888">
              <a:spcAft>
                <a:spcPts val="600"/>
              </a:spcAft>
              <a:tabLst>
                <a:tab pos="174625" algn="l"/>
                <a:tab pos="623888" algn="l"/>
              </a:tabLst>
            </a:pPr>
            <a:r>
              <a:rPr lang="de-DE" sz="2400" dirty="0"/>
              <a:t>6. 	Anwesenheitspflicht, um beschlussfähig zu sein</a:t>
            </a:r>
          </a:p>
          <a:p>
            <a:pPr marL="623888" indent="-623888">
              <a:spcAft>
                <a:spcPts val="600"/>
              </a:spcAft>
              <a:tabLst>
                <a:tab pos="174625" algn="l"/>
                <a:tab pos="623888" algn="l"/>
              </a:tabLst>
            </a:pPr>
            <a:r>
              <a:rPr lang="de-DE" sz="2400" dirty="0">
                <a:cs typeface="Arial" panose="020B0604020202020204" pitchFamily="34" charset="0"/>
              </a:rPr>
              <a:t>7. 	Öffentlichkeit der gesamten Wahlhandlung und Verbot </a:t>
            </a:r>
            <a:br>
              <a:rPr lang="de-DE" sz="2400" dirty="0">
                <a:cs typeface="Arial" panose="020B0604020202020204" pitchFamily="34" charset="0"/>
              </a:rPr>
            </a:br>
            <a:r>
              <a:rPr lang="de-DE" sz="2400" dirty="0">
                <a:cs typeface="Arial" panose="020B0604020202020204" pitchFamily="34" charset="0"/>
              </a:rPr>
              <a:t>jeglicher Wahlwerbung</a:t>
            </a:r>
          </a:p>
          <a:p>
            <a:pPr marL="623888" indent="-623888">
              <a:spcAft>
                <a:spcPts val="600"/>
              </a:spcAft>
              <a:tabLst>
                <a:tab pos="174625" algn="l"/>
                <a:tab pos="623888" algn="l"/>
              </a:tabLst>
            </a:pPr>
            <a:r>
              <a:rPr lang="de-DE" sz="2400" dirty="0">
                <a:cs typeface="Arial" panose="020B0604020202020204" pitchFamily="34" charset="0"/>
              </a:rPr>
              <a:t>8. 	Ordnungsmaßnahmen </a:t>
            </a:r>
            <a:br>
              <a:rPr lang="de-DE" sz="2400" dirty="0">
                <a:cs typeface="Arial" panose="020B0604020202020204" pitchFamily="34" charset="0"/>
              </a:rPr>
            </a:br>
            <a:r>
              <a:rPr lang="de-DE" sz="2400" dirty="0">
                <a:cs typeface="Arial" panose="020B0604020202020204" pitchFamily="34" charset="0"/>
              </a:rPr>
              <a:t>des Wahlvorstandes</a:t>
            </a:r>
          </a:p>
          <a:p>
            <a:pPr marL="623888" indent="-623888">
              <a:spcAft>
                <a:spcPts val="600"/>
              </a:spcAft>
              <a:tabLst>
                <a:tab pos="174625" algn="l"/>
                <a:tab pos="623888" algn="l"/>
              </a:tabLst>
            </a:pPr>
            <a:r>
              <a:rPr lang="de-DE" sz="2400" dirty="0">
                <a:cs typeface="Arial" panose="020B0604020202020204" pitchFamily="34" charset="0"/>
              </a:rPr>
              <a:t>9. 	Stimmabgaben</a:t>
            </a:r>
          </a:p>
          <a:p>
            <a:pPr marL="623888" indent="-623888">
              <a:spcAft>
                <a:spcPts val="600"/>
              </a:spcAft>
              <a:tabLst>
                <a:tab pos="174625" algn="l"/>
                <a:tab pos="623888" algn="l"/>
              </a:tabLst>
            </a:pPr>
            <a:r>
              <a:rPr lang="de-DE" sz="2400" dirty="0">
                <a:cs typeface="Arial" panose="020B0604020202020204" pitchFamily="34" charset="0"/>
              </a:rPr>
              <a:t>10. 	Allgemeine Zurückweisungs-</a:t>
            </a:r>
            <a:br>
              <a:rPr lang="de-DE" sz="2400" dirty="0">
                <a:cs typeface="Arial" panose="020B0604020202020204" pitchFamily="34" charset="0"/>
              </a:rPr>
            </a:br>
            <a:r>
              <a:rPr lang="de-DE" sz="2400" dirty="0">
                <a:cs typeface="Arial" panose="020B0604020202020204" pitchFamily="34" charset="0"/>
              </a:rPr>
              <a:t>gründe und eventuelle Heilungsmöglichkeiten</a:t>
            </a:r>
            <a:endParaRPr lang="de-DE" sz="2400" dirty="0"/>
          </a:p>
        </p:txBody>
      </p:sp>
      <p:sp>
        <p:nvSpPr>
          <p:cNvPr id="11" name="object 6"/>
          <p:cNvSpPr txBox="1"/>
          <p:nvPr/>
        </p:nvSpPr>
        <p:spPr>
          <a:xfrm>
            <a:off x="5568950" y="1744892"/>
            <a:ext cx="4763051" cy="5240108"/>
          </a:xfrm>
          <a:prstGeom prst="rect">
            <a:avLst/>
          </a:prstGeom>
        </p:spPr>
        <p:txBody>
          <a:bodyPr vert="horz" wrap="square" lIns="0" tIns="0" rIns="0" bIns="0" rtlCol="0">
            <a:noAutofit/>
          </a:bodyPr>
          <a:lstStyle/>
          <a:p>
            <a:pPr marL="623888" indent="-623888">
              <a:spcAft>
                <a:spcPts val="600"/>
              </a:spcAft>
              <a:tabLst>
                <a:tab pos="174625" algn="l"/>
                <a:tab pos="623888" algn="l"/>
              </a:tabLst>
            </a:pPr>
            <a:r>
              <a:rPr lang="de-DE" sz="2400" dirty="0">
                <a:cs typeface="Arial" panose="020B0604020202020204" pitchFamily="34" charset="0"/>
              </a:rPr>
              <a:t>11. 	Fälle, in denen der Wähler </a:t>
            </a:r>
            <a:br>
              <a:rPr lang="de-DE" sz="2400" dirty="0">
                <a:cs typeface="Arial" panose="020B0604020202020204" pitchFamily="34" charset="0"/>
              </a:rPr>
            </a:br>
            <a:r>
              <a:rPr lang="de-DE" sz="2400" dirty="0">
                <a:cs typeface="Arial" panose="020B0604020202020204" pitchFamily="34" charset="0"/>
              </a:rPr>
              <a:t>auf Verlangen einen neuen </a:t>
            </a:r>
            <a:br>
              <a:rPr lang="de-DE" sz="2400" dirty="0">
                <a:cs typeface="Arial" panose="020B0604020202020204" pitchFamily="34" charset="0"/>
              </a:rPr>
            </a:br>
            <a:r>
              <a:rPr lang="de-DE" sz="2400" dirty="0">
                <a:cs typeface="Arial" panose="020B0604020202020204" pitchFamily="34" charset="0"/>
              </a:rPr>
              <a:t>Stimmzettel erhält</a:t>
            </a:r>
          </a:p>
          <a:p>
            <a:pPr marL="623888" indent="-623888">
              <a:spcAft>
                <a:spcPts val="600"/>
              </a:spcAft>
              <a:tabLst>
                <a:tab pos="174625" algn="l"/>
                <a:tab pos="623888" algn="l"/>
              </a:tabLst>
            </a:pPr>
            <a:r>
              <a:rPr lang="de-DE" sz="2400" dirty="0">
                <a:cs typeface="Arial" panose="020B0604020202020204" pitchFamily="34" charset="0"/>
              </a:rPr>
              <a:t>12. 	Ein roter Wahlbriefumschlag </a:t>
            </a:r>
            <a:br>
              <a:rPr lang="de-DE" sz="2400" dirty="0">
                <a:cs typeface="Arial" panose="020B0604020202020204" pitchFamily="34" charset="0"/>
              </a:rPr>
            </a:br>
            <a:r>
              <a:rPr lang="de-DE" sz="2400" dirty="0">
                <a:cs typeface="Arial" panose="020B0604020202020204" pitchFamily="34" charset="0"/>
              </a:rPr>
              <a:t>wird im Wahlraum abgegeben</a:t>
            </a:r>
          </a:p>
          <a:p>
            <a:pPr marL="623888" indent="-623888">
              <a:spcAft>
                <a:spcPts val="600"/>
              </a:spcAft>
              <a:tabLst>
                <a:tab pos="174625" algn="l"/>
                <a:tab pos="623888" algn="l"/>
              </a:tabLst>
            </a:pPr>
            <a:r>
              <a:rPr lang="de-DE" sz="2400" dirty="0">
                <a:cs typeface="Arial" panose="020B0604020202020204" pitchFamily="34" charset="0"/>
              </a:rPr>
              <a:t>13. 	Falls ein Sonderwahlbezirk oder </a:t>
            </a:r>
            <a:br>
              <a:rPr lang="de-DE" sz="2400" dirty="0">
                <a:cs typeface="Arial" panose="020B0604020202020204" pitchFamily="34" charset="0"/>
              </a:rPr>
            </a:br>
            <a:r>
              <a:rPr lang="de-DE" sz="2400" dirty="0">
                <a:cs typeface="Arial" panose="020B0604020202020204" pitchFamily="34" charset="0"/>
              </a:rPr>
              <a:t>ein beweglicher Wahlvorstand eingerichtet worden ist</a:t>
            </a:r>
            <a:endParaRPr lang="de-DE" sz="2400" spc="25" dirty="0">
              <a:solidFill>
                <a:srgbClr val="5C5F5F"/>
              </a:solidFill>
              <a:cs typeface="Arial"/>
            </a:endParaRPr>
          </a:p>
          <a:p>
            <a:pPr marL="623888" indent="-623888">
              <a:tabLst>
                <a:tab pos="174625" algn="l"/>
                <a:tab pos="623888" algn="l"/>
              </a:tabLst>
            </a:pPr>
            <a:endParaRPr lang="de-DE" sz="2800" spc="25" dirty="0">
              <a:solidFill>
                <a:srgbClr val="5C5F5F"/>
              </a:solidFill>
              <a:latin typeface="Arial"/>
              <a:cs typeface="Arial"/>
            </a:endParaRPr>
          </a:p>
        </p:txBody>
      </p:sp>
    </p:spTree>
    <p:extLst>
      <p:ext uri="{BB962C8B-B14F-4D97-AF65-F5344CB8AC3E}">
        <p14:creationId xmlns:p14="http://schemas.microsoft.com/office/powerpoint/2010/main" val="3840677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gibt um 18.00 Uhr das Ende der Wahlzeit bekannt.</a:t>
            </a:r>
          </a:p>
          <a:p>
            <a:pPr marL="893763" lvl="1" indent="-355600">
              <a:spcAft>
                <a:spcPts val="600"/>
              </a:spcAft>
              <a:buBlip>
                <a:blip r:embed="rId3"/>
              </a:buBlip>
              <a:tabLst>
                <a:tab pos="174625" algn="l"/>
                <a:tab pos="623888" algn="l"/>
              </a:tabLst>
            </a:pPr>
            <a:r>
              <a:rPr lang="de-DE" sz="2400" dirty="0"/>
              <a:t>Ab der Bekanntgabe sind nur noch die Wähler zur Stimmabgabe zuzulassen, die vor Ablauf der Wahlzeit erschienen sind und sich im Wahlraum oder aus Platzgründen davor befinden.</a:t>
            </a: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Dabei ist immer der Grundsatz der Öffentlichkeit der Wahl zu beachten.</a:t>
            </a:r>
          </a:p>
          <a:p>
            <a:pPr marL="893763" lvl="1" indent="-355600">
              <a:spcAft>
                <a:spcPts val="600"/>
              </a:spcAft>
              <a:buBlip>
                <a:blip r:embed="rId3"/>
              </a:buBlip>
              <a:tabLst>
                <a:tab pos="174625" algn="l"/>
                <a:tab pos="623888" algn="l"/>
              </a:tabLst>
            </a:pPr>
            <a:r>
              <a:rPr lang="de-DE" sz="2400" spc="-95" dirty="0">
                <a:cs typeface="Arial"/>
              </a:rPr>
              <a:t>Der Wahlvorsteher erklärt die Wahlhandlung für geschlossen.</a:t>
            </a:r>
          </a:p>
          <a:p>
            <a:pPr marL="893763" lvl="1" indent="-355600">
              <a:spcAft>
                <a:spcPts val="600"/>
              </a:spcAft>
              <a:buBlip>
                <a:blip r:embed="rId3"/>
              </a:buBlip>
              <a:tabLst>
                <a:tab pos="174625" algn="l"/>
                <a:tab pos="623888" algn="l"/>
              </a:tabLst>
            </a:pPr>
            <a:r>
              <a:rPr lang="de-DE" sz="2400" spc="-95" dirty="0">
                <a:cs typeface="Arial"/>
              </a:rPr>
              <a:t>Er ordnet die sofortige Entfernung und Verpackung aller nicht benutzten Stimmzettel an.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Ende der Wahlhandlungen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40</a:t>
            </a:fld>
            <a:endParaRPr lang="de-DE" dirty="0"/>
          </a:p>
        </p:txBody>
      </p:sp>
    </p:spTree>
    <p:extLst>
      <p:ext uri="{BB962C8B-B14F-4D97-AF65-F5344CB8AC3E}">
        <p14:creationId xmlns:p14="http://schemas.microsoft.com/office/powerpoint/2010/main" val="16995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83236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Feststellung des Wahlergebnisses erfolgt unmittelbar nach Abschluss </a:t>
            </a:r>
            <a:br>
              <a:rPr lang="de-DE" sz="2400" spc="-95" dirty="0">
                <a:cs typeface="Arial"/>
              </a:rPr>
            </a:br>
            <a:r>
              <a:rPr lang="de-DE" sz="2400" spc="-95" dirty="0">
                <a:cs typeface="Arial"/>
              </a:rPr>
              <a:t>der Stimmabgabe ohne Unterbrechung und ausschließlich im Wahlraum.</a:t>
            </a:r>
          </a:p>
          <a:p>
            <a:pPr marL="893763" lvl="1" indent="-355600">
              <a:spcAft>
                <a:spcPts val="600"/>
              </a:spcAft>
              <a:buBlip>
                <a:blip r:embed="rId3"/>
              </a:buBlip>
              <a:tabLst>
                <a:tab pos="174625" algn="l"/>
                <a:tab pos="623888" algn="l"/>
              </a:tabLst>
            </a:pPr>
            <a:r>
              <a:rPr lang="de-DE" sz="2400" spc="-95" dirty="0">
                <a:cs typeface="Arial"/>
              </a:rPr>
              <a:t>Die Ermittlung und die Feststellung des Wahlergebnisses sind nach wie vor öffentlich.</a:t>
            </a:r>
          </a:p>
          <a:p>
            <a:pPr marL="893763" lvl="1" indent="-355600">
              <a:spcAft>
                <a:spcPts val="600"/>
              </a:spcAft>
              <a:buBlip>
                <a:blip r:embed="rId3"/>
              </a:buBlip>
              <a:tabLst>
                <a:tab pos="174625" algn="l"/>
                <a:tab pos="623888" algn="l"/>
              </a:tabLst>
            </a:pPr>
            <a:r>
              <a:rPr lang="de-DE" sz="2400" spc="-95" dirty="0">
                <a:cs typeface="Arial"/>
              </a:rPr>
              <a:t>Die Reihenfolge der Ergebnisermittlung ist wie folgt:</a:t>
            </a:r>
          </a:p>
          <a:p>
            <a:pPr marL="1452563" lvl="2" indent="-457200">
              <a:spcAft>
                <a:spcPts val="600"/>
              </a:spcAft>
              <a:buAutoNum type="arabicPeriod"/>
              <a:tabLst>
                <a:tab pos="174625" algn="l"/>
                <a:tab pos="623888" algn="l"/>
              </a:tabLst>
            </a:pPr>
            <a:r>
              <a:rPr lang="de-DE" sz="2400" spc="-95" dirty="0">
                <a:cs typeface="Arial"/>
              </a:rPr>
              <a:t>Landtagswahl, Erst- und Zweitstimmen</a:t>
            </a:r>
            <a:br>
              <a:rPr lang="de-DE" sz="2400" spc="-95" dirty="0">
                <a:cs typeface="Arial"/>
              </a:rPr>
            </a:br>
            <a:br>
              <a:rPr lang="de-DE" sz="800" spc="-95" dirty="0">
                <a:cs typeface="Arial"/>
              </a:rPr>
            </a:br>
            <a:r>
              <a:rPr lang="de-DE" sz="2400" b="1" spc="-95" dirty="0">
                <a:cs typeface="Arial"/>
              </a:rPr>
              <a:t>und erst nach vollständiger Feststellung des Ergebnisses </a:t>
            </a:r>
            <a:br>
              <a:rPr lang="de-DE" sz="2400" b="1" spc="-95" dirty="0">
                <a:cs typeface="Arial"/>
              </a:rPr>
            </a:br>
            <a:r>
              <a:rPr lang="de-DE" sz="2400" b="1" spc="-95" dirty="0">
                <a:cs typeface="Arial"/>
              </a:rPr>
              <a:t>der Landtagswahl</a:t>
            </a:r>
          </a:p>
          <a:p>
            <a:pPr marL="1452563" lvl="2" indent="-457200">
              <a:spcAft>
                <a:spcPts val="600"/>
              </a:spcAft>
              <a:buAutoNum type="arabicPeriod"/>
              <a:tabLst>
                <a:tab pos="174625" algn="l"/>
                <a:tab pos="623888" algn="l"/>
              </a:tabLst>
            </a:pPr>
            <a:r>
              <a:rPr lang="de-DE" sz="2400" spc="-95" dirty="0">
                <a:cs typeface="Arial"/>
              </a:rPr>
              <a:t>Bezirkswahl, Erst- und Zweitstimmen</a:t>
            </a:r>
          </a:p>
          <a:p>
            <a:pPr marL="893763" lvl="1" indent="-355600">
              <a:spcAft>
                <a:spcPts val="600"/>
              </a:spcAft>
              <a:buBlip>
                <a:blip r:embed="rId3"/>
              </a:buBlip>
              <a:tabLst>
                <a:tab pos="174625" algn="l"/>
                <a:tab pos="623888" algn="l"/>
              </a:tabLst>
            </a:pPr>
            <a:r>
              <a:rPr lang="de-DE" sz="2400" spc="-95" dirty="0">
                <a:cs typeface="Arial"/>
              </a:rPr>
              <a:t>Der Wahlvorsteher öffnet die entsprechende Wahlurne.</a:t>
            </a:r>
          </a:p>
          <a:p>
            <a:pPr marL="893763" lvl="1" indent="-355600">
              <a:spcAft>
                <a:spcPts val="600"/>
              </a:spcAft>
              <a:buBlip>
                <a:blip r:embed="rId3"/>
              </a:buBlip>
              <a:tabLst>
                <a:tab pos="174625" algn="l"/>
                <a:tab pos="623888" algn="l"/>
              </a:tabLst>
            </a:pPr>
            <a:r>
              <a:rPr lang="de-DE" sz="2400" spc="-95" dirty="0">
                <a:cs typeface="Arial"/>
              </a:rPr>
              <a:t>Der Wahlvorsteher entnimmt die Stimmzettel aus der Wahlurne und </a:t>
            </a:r>
            <a:br>
              <a:rPr lang="de-DE" sz="2400" spc="-95" dirty="0">
                <a:cs typeface="Arial"/>
              </a:rPr>
            </a:br>
            <a:r>
              <a:rPr lang="de-DE" sz="2400" spc="-95" dirty="0">
                <a:cs typeface="Arial"/>
              </a:rPr>
              <a:t>überzeugt sich, dass diese leer ist.</a:t>
            </a:r>
          </a:p>
          <a:p>
            <a:pPr marL="893763" lvl="1" indent="-355600">
              <a:spcAft>
                <a:spcPts val="600"/>
              </a:spcAft>
              <a:buBlip>
                <a:blip r:embed="rId3"/>
              </a:buBlip>
              <a:tabLst>
                <a:tab pos="174625" algn="l"/>
                <a:tab pos="623888" algn="l"/>
              </a:tabLst>
            </a:pPr>
            <a:r>
              <a:rPr lang="de-DE" sz="2400" spc="-95" dirty="0">
                <a:cs typeface="Arial"/>
              </a:rPr>
              <a:t>Einzelne blaue Stimmzettel sind in die noch verschlossene Wahlurne für die Bezirkswahl einzuwerfen.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15. Ermittlung des Wahlergebnisses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41</a:t>
            </a:fld>
            <a:endParaRPr lang="de-DE" dirty="0"/>
          </a:p>
        </p:txBody>
      </p:sp>
    </p:spTree>
    <p:extLst>
      <p:ext uri="{BB962C8B-B14F-4D97-AF65-F5344CB8AC3E}">
        <p14:creationId xmlns:p14="http://schemas.microsoft.com/office/powerpoint/2010/main" val="13398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293483"/>
          </a:xfrm>
          <a:prstGeom prst="rect">
            <a:avLst/>
          </a:prstGeom>
        </p:spPr>
        <p:txBody>
          <a:bodyPr vert="horz" wrap="square" lIns="0" tIns="0" rIns="0" bIns="0" rtlCol="0">
            <a:spAutoFit/>
          </a:bodyPr>
          <a:lstStyle/>
          <a:p>
            <a:pPr marL="723900" lvl="1" indent="-368300">
              <a:spcAft>
                <a:spcPts val="600"/>
              </a:spcAft>
              <a:buBlip>
                <a:blip r:embed="rId3"/>
              </a:buBlip>
              <a:tabLst>
                <a:tab pos="174625" algn="l"/>
                <a:tab pos="623888" algn="l"/>
              </a:tabLst>
            </a:pPr>
            <a:r>
              <a:rPr lang="de-DE" sz="2400" spc="-95" dirty="0">
                <a:cs typeface="Arial"/>
              </a:rPr>
              <a:t>Der Schriftführer ermittelt aus der Abschlussbeurkundung des Wählerverzeichnisses:</a:t>
            </a:r>
            <a:br>
              <a:rPr lang="de-DE" sz="2400" spc="-95" dirty="0">
                <a:cs typeface="Arial"/>
              </a:rPr>
            </a:br>
            <a:endParaRPr lang="de-DE" sz="2400" spc="-95" dirty="0">
              <a:cs typeface="Arial"/>
            </a:endParaRPr>
          </a:p>
          <a:p>
            <a:pPr marL="1350963" lvl="2" indent="-355600">
              <a:spcAft>
                <a:spcPts val="600"/>
              </a:spcAft>
              <a:buBlip>
                <a:blip r:embed="rId3"/>
              </a:buBlip>
              <a:tabLst>
                <a:tab pos="174625" algn="l"/>
                <a:tab pos="623888" algn="l"/>
              </a:tabLst>
            </a:pPr>
            <a:r>
              <a:rPr lang="de-DE" sz="2400" spc="-95" dirty="0">
                <a:cs typeface="Arial"/>
              </a:rPr>
              <a:t>Die Zahl der im Wählerverzeichnis eingetragenen Stimmberechtigten </a:t>
            </a:r>
            <a:br>
              <a:rPr lang="de-DE" sz="2400" spc="-95" dirty="0">
                <a:cs typeface="Arial"/>
              </a:rPr>
            </a:br>
            <a:r>
              <a:rPr lang="de-DE" sz="2400" spc="-95" dirty="0">
                <a:cs typeface="Arial"/>
              </a:rPr>
              <a:t>ohne den Vermerk „W“ (Kennbuchstabe A 1).</a:t>
            </a:r>
          </a:p>
          <a:p>
            <a:pPr marL="1350963" lvl="2" indent="-355600">
              <a:spcAft>
                <a:spcPts val="600"/>
              </a:spcAft>
              <a:buBlip>
                <a:blip r:embed="rId3"/>
              </a:buBlip>
              <a:tabLst>
                <a:tab pos="174625" algn="l"/>
                <a:tab pos="623888" algn="l"/>
              </a:tabLst>
            </a:pPr>
            <a:r>
              <a:rPr lang="de-DE" sz="2400" spc="-95" dirty="0">
                <a:cs typeface="Arial"/>
              </a:rPr>
              <a:t>Die Zahl der im Wählerverzeichnis eingetragenen Stimmberechtigten </a:t>
            </a:r>
            <a:br>
              <a:rPr lang="de-DE" sz="2400" spc="-95" dirty="0">
                <a:cs typeface="Arial"/>
              </a:rPr>
            </a:br>
            <a:r>
              <a:rPr lang="de-DE" sz="2400" spc="-95" dirty="0">
                <a:cs typeface="Arial"/>
              </a:rPr>
              <a:t>mit dem Vermerk „W“ (Kennbuchstabe A 2).</a:t>
            </a:r>
          </a:p>
          <a:p>
            <a:pPr marL="1350963" lvl="2" indent="-355600">
              <a:spcAft>
                <a:spcPts val="600"/>
              </a:spcAft>
              <a:buBlip>
                <a:blip r:embed="rId3"/>
              </a:buBlip>
              <a:tabLst>
                <a:tab pos="174625" algn="l"/>
                <a:tab pos="623888" algn="l"/>
              </a:tabLst>
            </a:pPr>
            <a:r>
              <a:rPr lang="de-DE" sz="2400" spc="-95" dirty="0">
                <a:cs typeface="Arial"/>
              </a:rPr>
              <a:t>Die Summe der Wahlberechtigten (A 1 + A 2).</a:t>
            </a:r>
            <a:br>
              <a:rPr lang="de-DE" sz="2400" spc="-95" dirty="0">
                <a:cs typeface="Arial"/>
              </a:rPr>
            </a:br>
            <a:br>
              <a:rPr lang="de-DE" sz="2400" spc="-95" dirty="0">
                <a:cs typeface="Arial"/>
              </a:rPr>
            </a:br>
            <a:r>
              <a:rPr lang="de-DE" sz="2400" spc="-95" dirty="0">
                <a:cs typeface="Arial"/>
              </a:rPr>
              <a:t>Vom Schriftführer werden die Zahlen in die Wahlniederschrift </a:t>
            </a:r>
            <a:br>
              <a:rPr lang="de-DE" sz="2400" spc="-95" dirty="0">
                <a:cs typeface="Arial"/>
              </a:rPr>
            </a:br>
            <a:r>
              <a:rPr lang="de-DE" sz="2400" spc="-95" dirty="0">
                <a:cs typeface="Arial"/>
              </a:rPr>
              <a:t>unter 4.1 Kennbuchstaben A 1, A 2 und A 1 + A 2 eingetragen.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16.1 Zahl der Stimmberechtigten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42</a:t>
            </a:fld>
            <a:endParaRPr lang="de-DE" dirty="0"/>
          </a:p>
        </p:txBody>
      </p:sp>
    </p:spTree>
    <p:extLst>
      <p:ext uri="{BB962C8B-B14F-4D97-AF65-F5344CB8AC3E}">
        <p14:creationId xmlns:p14="http://schemas.microsoft.com/office/powerpoint/2010/main" val="21759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186035"/>
          </a:xfrm>
          <a:prstGeom prst="rect">
            <a:avLst/>
          </a:prstGeom>
        </p:spPr>
        <p:txBody>
          <a:bodyPr vert="horz" wrap="square" lIns="0" tIns="0" rIns="0" bIns="0" rtlCol="0">
            <a:spAutoFit/>
          </a:bodyPr>
          <a:lstStyle/>
          <a:p>
            <a:pPr marL="723900" lvl="1" indent="-368300">
              <a:spcAft>
                <a:spcPts val="600"/>
              </a:spcAft>
              <a:buBlip>
                <a:blip r:embed="rId3"/>
              </a:buBlip>
              <a:tabLst>
                <a:tab pos="174625" algn="l"/>
                <a:tab pos="623888" algn="l"/>
              </a:tabLst>
            </a:pPr>
            <a:r>
              <a:rPr lang="de-DE" sz="2400" spc="-95" dirty="0">
                <a:cs typeface="Arial"/>
              </a:rPr>
              <a:t>Der stellvertretende Schriftführer ermittelt an Hand des Wählerverzeichnisses und der eingenommenen Wahlscheine die Zahl der Wähler.</a:t>
            </a:r>
          </a:p>
          <a:p>
            <a:pPr marL="893763" lvl="1" indent="-355600">
              <a:spcAft>
                <a:spcPts val="600"/>
              </a:spcAft>
              <a:buBlip>
                <a:blip r:embed="rId3"/>
              </a:buBlip>
              <a:tabLst>
                <a:tab pos="174625" algn="l"/>
                <a:tab pos="623888" algn="l"/>
              </a:tabLst>
            </a:pPr>
            <a:endParaRPr lang="de-DE" sz="2400" spc="-95" dirty="0">
              <a:cs typeface="Arial"/>
            </a:endParaRPr>
          </a:p>
          <a:p>
            <a:pPr marL="723900" lvl="1" indent="-368300">
              <a:spcAft>
                <a:spcPts val="600"/>
              </a:spcAft>
              <a:buBlip>
                <a:blip r:embed="rId3"/>
              </a:buBlip>
              <a:tabLst>
                <a:tab pos="174625" algn="l"/>
                <a:tab pos="623888" algn="l"/>
              </a:tabLst>
            </a:pPr>
            <a:r>
              <a:rPr lang="de-DE" sz="2400" b="1" spc="-95" dirty="0">
                <a:cs typeface="Arial"/>
              </a:rPr>
              <a:t>16.2.1 Wähler laut Wählerverzeichnis</a:t>
            </a:r>
          </a:p>
          <a:p>
            <a:pPr marL="1350963" lvl="2" indent="-355600">
              <a:spcAft>
                <a:spcPts val="600"/>
              </a:spcAft>
              <a:buBlip>
                <a:blip r:embed="rId3"/>
              </a:buBlip>
              <a:tabLst>
                <a:tab pos="174625" algn="l"/>
                <a:tab pos="623888" algn="l"/>
              </a:tabLst>
            </a:pPr>
            <a:r>
              <a:rPr lang="de-DE" sz="2400" spc="-95" dirty="0">
                <a:cs typeface="Arial"/>
              </a:rPr>
              <a:t>Wähler, die beide Stimmzettel abgegeben haben </a:t>
            </a:r>
            <a:br>
              <a:rPr lang="de-DE" sz="2400" spc="-95" dirty="0">
                <a:cs typeface="Arial"/>
              </a:rPr>
            </a:br>
            <a:r>
              <a:rPr lang="de-DE" sz="2400" spc="-95" dirty="0">
                <a:cs typeface="Arial"/>
              </a:rPr>
              <a:t>(=  Stimmabgabevermerke in den Spalten L 1 und L 2).</a:t>
            </a:r>
          </a:p>
          <a:p>
            <a:pPr marL="1350963" lvl="2" indent="-355600">
              <a:spcAft>
                <a:spcPts val="600"/>
              </a:spcAft>
              <a:buBlip>
                <a:blip r:embed="rId3"/>
              </a:buBlip>
              <a:tabLst>
                <a:tab pos="174625" algn="l"/>
                <a:tab pos="623888" algn="l"/>
              </a:tabLst>
            </a:pPr>
            <a:r>
              <a:rPr lang="de-DE" sz="2400" spc="-95" dirty="0">
                <a:cs typeface="Arial"/>
              </a:rPr>
              <a:t>Wähler, die nur den kleinen Stimmzettel abgegeben haben </a:t>
            </a:r>
            <a:br>
              <a:rPr lang="de-DE" sz="2400" spc="-95" dirty="0">
                <a:cs typeface="Arial"/>
              </a:rPr>
            </a:br>
            <a:r>
              <a:rPr lang="de-DE" sz="2400" spc="-95" dirty="0">
                <a:cs typeface="Arial"/>
              </a:rPr>
              <a:t>(= Stimmabgabevermerk nur in Spalte L 1).</a:t>
            </a:r>
          </a:p>
          <a:p>
            <a:pPr marL="1350963" lvl="2" indent="-355600">
              <a:spcAft>
                <a:spcPts val="600"/>
              </a:spcAft>
              <a:buBlip>
                <a:blip r:embed="rId3"/>
              </a:buBlip>
              <a:tabLst>
                <a:tab pos="174625" algn="l"/>
                <a:tab pos="623888" algn="l"/>
              </a:tabLst>
            </a:pPr>
            <a:r>
              <a:rPr lang="de-DE" sz="2400" spc="-95" dirty="0">
                <a:cs typeface="Arial"/>
              </a:rPr>
              <a:t>Wähler, die nur den großen Stimmzettel abgegeben haben </a:t>
            </a:r>
            <a:br>
              <a:rPr lang="de-DE" sz="2400" spc="-95" dirty="0">
                <a:cs typeface="Arial"/>
              </a:rPr>
            </a:br>
            <a:r>
              <a:rPr lang="de-DE" sz="2400" spc="-95" dirty="0">
                <a:cs typeface="Arial"/>
              </a:rPr>
              <a:t>(= Stimmabgabevermerk nur in Spalte L 2).</a:t>
            </a:r>
            <a:br>
              <a:rPr lang="de-DE" sz="2400" spc="-95" dirty="0">
                <a:cs typeface="Arial"/>
              </a:rPr>
            </a:br>
            <a:br>
              <a:rPr lang="de-DE" sz="2400" spc="-95" dirty="0">
                <a:cs typeface="Arial"/>
              </a:rPr>
            </a:br>
            <a:r>
              <a:rPr lang="de-DE" sz="2400" spc="-95" dirty="0">
                <a:cs typeface="Arial"/>
              </a:rPr>
              <a:t>Die festgestellten Zahlen werden in der o. a. Reihenfolge in die Wahlniederschrift unter 3.3 Buchstabe a eingetragen.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16.2 Zahl der Wähler</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43</a:t>
            </a:fld>
            <a:endParaRPr lang="de-DE" dirty="0"/>
          </a:p>
        </p:txBody>
      </p:sp>
    </p:spTree>
    <p:extLst>
      <p:ext uri="{BB962C8B-B14F-4D97-AF65-F5344CB8AC3E}">
        <p14:creationId xmlns:p14="http://schemas.microsoft.com/office/powerpoint/2010/main" val="393901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723900" lvl="1" indent="-368300">
              <a:spcAft>
                <a:spcPts val="600"/>
              </a:spcAft>
              <a:buBlip>
                <a:blip r:embed="rId3"/>
              </a:buBlip>
              <a:tabLst>
                <a:tab pos="174625" algn="l"/>
                <a:tab pos="623888" algn="l"/>
              </a:tabLst>
            </a:pPr>
            <a:r>
              <a:rPr lang="de-DE" sz="2400" b="1" spc="-95" dirty="0">
                <a:cs typeface="Arial"/>
              </a:rPr>
              <a:t>16.2.2 Wähler nach eingenommenen Wahlscheinen</a:t>
            </a:r>
          </a:p>
          <a:p>
            <a:pPr marL="1350963" lvl="2" indent="-355600">
              <a:spcAft>
                <a:spcPts val="600"/>
              </a:spcAft>
              <a:buBlip>
                <a:blip r:embed="rId3"/>
              </a:buBlip>
              <a:tabLst>
                <a:tab pos="174625" algn="l"/>
                <a:tab pos="623888" algn="l"/>
              </a:tabLst>
            </a:pPr>
            <a:r>
              <a:rPr lang="de-DE" sz="2400" spc="-95" dirty="0">
                <a:cs typeface="Arial"/>
              </a:rPr>
              <a:t>Wähler, die beide Stimmzettel abgegeben haben </a:t>
            </a:r>
            <a:br>
              <a:rPr lang="de-DE" sz="2400" spc="-95" dirty="0">
                <a:cs typeface="Arial"/>
              </a:rPr>
            </a:br>
            <a:r>
              <a:rPr lang="de-DE" sz="2400" spc="-95" dirty="0">
                <a:cs typeface="Arial"/>
              </a:rPr>
              <a:t>(= Stimmabgabevermerke in den Spalten L 1 und L 2).</a:t>
            </a:r>
          </a:p>
          <a:p>
            <a:pPr marL="1350963" lvl="2" indent="-355600">
              <a:spcAft>
                <a:spcPts val="600"/>
              </a:spcAft>
              <a:buBlip>
                <a:blip r:embed="rId3"/>
              </a:buBlip>
              <a:tabLst>
                <a:tab pos="174625" algn="l"/>
                <a:tab pos="623888" algn="l"/>
              </a:tabLst>
            </a:pPr>
            <a:r>
              <a:rPr lang="de-DE" sz="2400" spc="-95" dirty="0">
                <a:cs typeface="Arial"/>
              </a:rPr>
              <a:t>Wähler, die nur den kleinen Stimmzettel abgegeben haben </a:t>
            </a:r>
            <a:br>
              <a:rPr lang="de-DE" sz="2400" spc="-95" dirty="0">
                <a:cs typeface="Arial"/>
              </a:rPr>
            </a:br>
            <a:r>
              <a:rPr lang="de-DE" sz="2400" spc="-95" dirty="0">
                <a:cs typeface="Arial"/>
              </a:rPr>
              <a:t>(= Stimmabgabevermerk nur in Spalte L 1).</a:t>
            </a:r>
          </a:p>
          <a:p>
            <a:pPr marL="1350963" lvl="2" indent="-355600">
              <a:spcAft>
                <a:spcPts val="600"/>
              </a:spcAft>
              <a:buBlip>
                <a:blip r:embed="rId3"/>
              </a:buBlip>
              <a:tabLst>
                <a:tab pos="174625" algn="l"/>
                <a:tab pos="623888" algn="l"/>
              </a:tabLst>
            </a:pPr>
            <a:r>
              <a:rPr lang="de-DE" sz="2400" spc="-95" dirty="0">
                <a:cs typeface="Arial"/>
              </a:rPr>
              <a:t>Wähler, die nur den großen Stimmzettel abgegeben haben </a:t>
            </a:r>
            <a:br>
              <a:rPr lang="de-DE" sz="2400" spc="-95" dirty="0">
                <a:cs typeface="Arial"/>
              </a:rPr>
            </a:br>
            <a:r>
              <a:rPr lang="de-DE" sz="2400" spc="-95" dirty="0">
                <a:cs typeface="Arial"/>
              </a:rPr>
              <a:t>(= Stimmabgabevermerk nur in Spalte L 2).</a:t>
            </a:r>
          </a:p>
          <a:p>
            <a:pPr marL="1350963" lvl="2" indent="-355600">
              <a:spcAft>
                <a:spcPts val="600"/>
              </a:spcAft>
              <a:buBlip>
                <a:blip r:embed="rId3"/>
              </a:buBlip>
              <a:tabLst>
                <a:tab pos="174625" algn="l"/>
                <a:tab pos="623888" algn="l"/>
              </a:tabLst>
            </a:pPr>
            <a:r>
              <a:rPr lang="de-DE" sz="2400" spc="-95" dirty="0">
                <a:cs typeface="Arial"/>
              </a:rPr>
              <a:t>Wahlscheine zurückgewiesener Wähler werden nicht mitgezählt!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16.2 Zahl der Wähler</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44</a:t>
            </a:fld>
            <a:endParaRPr lang="de-DE" dirty="0"/>
          </a:p>
        </p:txBody>
      </p:sp>
    </p:spTree>
    <p:extLst>
      <p:ext uri="{BB962C8B-B14F-4D97-AF65-F5344CB8AC3E}">
        <p14:creationId xmlns:p14="http://schemas.microsoft.com/office/powerpoint/2010/main" val="27919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447371"/>
          </a:xfrm>
          <a:prstGeom prst="rect">
            <a:avLst/>
          </a:prstGeom>
        </p:spPr>
        <p:txBody>
          <a:bodyPr vert="horz" wrap="square" lIns="0" tIns="0" rIns="0" bIns="0" rtlCol="0">
            <a:spAutoFit/>
          </a:bodyPr>
          <a:lstStyle/>
          <a:p>
            <a:pPr marL="995363" lvl="2">
              <a:spcAft>
                <a:spcPts val="600"/>
              </a:spcAft>
              <a:tabLst>
                <a:tab pos="174625" algn="l"/>
                <a:tab pos="623888" algn="l"/>
              </a:tabLst>
            </a:pPr>
            <a:r>
              <a:rPr lang="de-DE" sz="2400" spc="-95" dirty="0">
                <a:cs typeface="Arial"/>
              </a:rPr>
              <a:t>Die festgestellten Zahlen werden in der o. a. Reihenfolge in die Wahlniederschrift unter 3.3 Buchstabe b eingetragen.</a:t>
            </a:r>
          </a:p>
          <a:p>
            <a:pPr marL="995363" lvl="2">
              <a:spcAft>
                <a:spcPts val="600"/>
              </a:spcAft>
              <a:tabLst>
                <a:tab pos="174625" algn="l"/>
                <a:tab pos="623888" algn="l"/>
              </a:tabLst>
            </a:pPr>
            <a:endParaRPr lang="de-DE" sz="2400" spc="-95" dirty="0">
              <a:cs typeface="Arial"/>
            </a:endParaRPr>
          </a:p>
          <a:p>
            <a:pPr marL="995363" lvl="2">
              <a:spcAft>
                <a:spcPts val="600"/>
              </a:spcAft>
              <a:tabLst>
                <a:tab pos="174625" algn="l"/>
                <a:tab pos="623888" algn="l"/>
              </a:tabLst>
            </a:pPr>
            <a:r>
              <a:rPr lang="de-DE" sz="2400" spc="-95" dirty="0">
                <a:cs typeface="Arial"/>
              </a:rPr>
              <a:t>Anschließend sind die Zahlen der Wähler in der Wahlniederschrift unter 3.3 Buchstabe c zu addieren und unter 4.2 Kennbuchstabe B 1, B 2 und B einzutragen.</a:t>
            </a:r>
          </a:p>
          <a:p>
            <a:pPr marL="995363" lvl="2">
              <a:spcAft>
                <a:spcPts val="600"/>
              </a:spcAft>
              <a:tabLst>
                <a:tab pos="174625" algn="l"/>
                <a:tab pos="623888" algn="l"/>
              </a:tabLst>
            </a:pPr>
            <a:endParaRPr lang="de-DE" sz="2400" spc="-95" dirty="0">
              <a:cs typeface="Arial"/>
            </a:endParaRPr>
          </a:p>
          <a:p>
            <a:pPr marL="995363" lvl="2">
              <a:spcAft>
                <a:spcPts val="600"/>
              </a:spcAft>
              <a:tabLst>
                <a:tab pos="174625" algn="l"/>
                <a:tab pos="623888" algn="l"/>
              </a:tabLst>
            </a:pPr>
            <a:r>
              <a:rPr lang="de-DE" sz="2400" spc="-95" dirty="0">
                <a:cs typeface="Arial"/>
              </a:rPr>
              <a:t>Während der Schriftführer und sein Stellvertreter die Zahl der  Stimmberechtigten und der Wähler ermitteln, werden von mehreren Beisitzern unter Aufsicht des Wahlvorstehers die kleinen und großen</a:t>
            </a:r>
            <a:br>
              <a:rPr lang="de-DE" sz="2400" spc="-95" dirty="0">
                <a:cs typeface="Arial"/>
              </a:rPr>
            </a:br>
            <a:r>
              <a:rPr lang="de-DE" sz="2400" spc="-95" dirty="0">
                <a:cs typeface="Arial"/>
              </a:rPr>
              <a:t>weißen Stimmzettel entfaltet und sortiert.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16.2 Stimmberechtigte und Wähler</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45</a:t>
            </a:fld>
            <a:endParaRPr lang="de-DE" dirty="0"/>
          </a:p>
        </p:txBody>
      </p:sp>
    </p:spTree>
    <p:extLst>
      <p:ext uri="{BB962C8B-B14F-4D97-AF65-F5344CB8AC3E}">
        <p14:creationId xmlns:p14="http://schemas.microsoft.com/office/powerpoint/2010/main" val="526020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5493812"/>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17.1 Kleine Stimmzettel (A. Erststimme)</a:t>
            </a:r>
          </a:p>
          <a:p>
            <a:pPr marL="893763" lvl="1" indent="-355600">
              <a:spcAft>
                <a:spcPts val="600"/>
              </a:spcAft>
              <a:buBlip>
                <a:blip r:embed="rId3"/>
              </a:buBlip>
              <a:tabLst>
                <a:tab pos="174625" algn="l"/>
                <a:tab pos="623888" algn="l"/>
              </a:tabLst>
            </a:pPr>
            <a:r>
              <a:rPr lang="de-DE" sz="2400" spc="-95" dirty="0">
                <a:cs typeface="Arial"/>
              </a:rPr>
              <a:t>Stapel a: </a:t>
            </a:r>
            <a:br>
              <a:rPr lang="de-DE" sz="2400" spc="-95" dirty="0">
                <a:cs typeface="Arial"/>
              </a:rPr>
            </a:br>
            <a:r>
              <a:rPr lang="de-DE" sz="2400" spc="-95" dirty="0">
                <a:cs typeface="Arial"/>
              </a:rPr>
              <a:t>Die Stimmzettel, auf denen die Stimme zweifelsfrei gültig abgegeben wurde, geordnet nach Wahlkreisvorschlägen.</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Stapel b: </a:t>
            </a:r>
            <a:br>
              <a:rPr lang="de-DE" sz="2400" spc="-95" dirty="0">
                <a:cs typeface="Arial"/>
              </a:rPr>
            </a:br>
            <a:r>
              <a:rPr lang="de-DE" sz="2400" spc="-95" dirty="0">
                <a:cs typeface="Arial"/>
              </a:rPr>
              <a:t>Die Stimmzettel, die ungekennzeichnet sind.</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46</a:t>
            </a:fld>
            <a:endParaRPr lang="de-DE" dirty="0"/>
          </a:p>
        </p:txBody>
      </p:sp>
      <p:pic>
        <p:nvPicPr>
          <p:cNvPr id="4" name="Grafik 3">
            <a:extLst>
              <a:ext uri="{FF2B5EF4-FFF2-40B4-BE49-F238E27FC236}">
                <a16:creationId xmlns:a16="http://schemas.microsoft.com/office/drawing/2014/main" id="{61B6352C-397B-42A4-9B3B-2D9C937E80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9" t="35905" b="40940"/>
          <a:stretch/>
        </p:blipFill>
        <p:spPr>
          <a:xfrm>
            <a:off x="4115237" y="2908300"/>
            <a:ext cx="4581241" cy="1752600"/>
          </a:xfrm>
          <a:prstGeom prst="rect">
            <a:avLst/>
          </a:prstGeom>
        </p:spPr>
      </p:pic>
      <p:pic>
        <p:nvPicPr>
          <p:cNvPr id="8" name="Grafik 7">
            <a:extLst>
              <a:ext uri="{FF2B5EF4-FFF2-40B4-BE49-F238E27FC236}">
                <a16:creationId xmlns:a16="http://schemas.microsoft.com/office/drawing/2014/main" id="{255D73A4-FD49-4157-A48C-7525B56701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409" t="66367" r="54147" b="13498"/>
          <a:stretch/>
        </p:blipFill>
        <p:spPr>
          <a:xfrm>
            <a:off x="7013421" y="5613400"/>
            <a:ext cx="1683057" cy="1524001"/>
          </a:xfrm>
          <a:prstGeom prst="rect">
            <a:avLst/>
          </a:prstGeom>
        </p:spPr>
      </p:pic>
    </p:spTree>
    <p:extLst>
      <p:ext uri="{BB962C8B-B14F-4D97-AF65-F5344CB8AC3E}">
        <p14:creationId xmlns:p14="http://schemas.microsoft.com/office/powerpoint/2010/main" val="79647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460126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c: </a:t>
            </a:r>
            <a:br>
              <a:rPr lang="de-DE" sz="2400" spc="-95" dirty="0">
                <a:cs typeface="Arial"/>
              </a:rPr>
            </a:br>
            <a:r>
              <a:rPr lang="de-DE" sz="2400" spc="-95" dirty="0">
                <a:cs typeface="Arial"/>
              </a:rPr>
              <a:t>Die Stimmzettel, die Anlass zu Bedenken geben.</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436563" indent="-355600">
              <a:spcAft>
                <a:spcPts val="600"/>
              </a:spcAft>
              <a:buBlip>
                <a:blip r:embed="rId3"/>
              </a:buBlip>
              <a:tabLst>
                <a:tab pos="174625" algn="l"/>
                <a:tab pos="623888" algn="l"/>
              </a:tabLst>
            </a:pPr>
            <a:r>
              <a:rPr lang="de-DE" sz="2400" b="1" spc="-95" dirty="0">
                <a:cs typeface="Arial"/>
              </a:rPr>
              <a:t>17.2 Große Stimmzettel (B. Zweitstimme)</a:t>
            </a:r>
          </a:p>
          <a:p>
            <a:pPr marL="893763" lvl="1" indent="-355600">
              <a:spcAft>
                <a:spcPts val="600"/>
              </a:spcAft>
              <a:buBlip>
                <a:blip r:embed="rId3"/>
              </a:buBlip>
              <a:tabLst>
                <a:tab pos="174625" algn="l"/>
                <a:tab pos="623888" algn="l"/>
              </a:tabLst>
            </a:pPr>
            <a:r>
              <a:rPr lang="de-DE" sz="2400" spc="-95" dirty="0">
                <a:cs typeface="Arial"/>
              </a:rPr>
              <a:t>Stapel d: </a:t>
            </a:r>
            <a:br>
              <a:rPr lang="de-DE" sz="2400" spc="-95" dirty="0">
                <a:cs typeface="Arial"/>
              </a:rPr>
            </a:br>
            <a:r>
              <a:rPr lang="de-DE" sz="2400" spc="-95" dirty="0">
                <a:cs typeface="Arial"/>
              </a:rPr>
              <a:t>Die Stimmzettel, auf denen die Stimme zweifelsfrei gültig abgegeben wurde, geordnet nach Wahlkreisvorschlägen.</a:t>
            </a: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47</a:t>
            </a:fld>
            <a:endParaRPr lang="de-DE" dirty="0"/>
          </a:p>
        </p:txBody>
      </p:sp>
      <p:pic>
        <p:nvPicPr>
          <p:cNvPr id="6" name="Grafik 5">
            <a:extLst>
              <a:ext uri="{FF2B5EF4-FFF2-40B4-BE49-F238E27FC236}">
                <a16:creationId xmlns:a16="http://schemas.microsoft.com/office/drawing/2014/main" id="{9F8EB84F-A18D-44EC-AA6E-E6E21CF24E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36" t="23826" r="53020" b="57047"/>
          <a:stretch/>
        </p:blipFill>
        <p:spPr>
          <a:xfrm>
            <a:off x="6978649" y="1936750"/>
            <a:ext cx="1752601" cy="1447800"/>
          </a:xfrm>
          <a:prstGeom prst="rect">
            <a:avLst/>
          </a:prstGeom>
        </p:spPr>
      </p:pic>
      <p:pic>
        <p:nvPicPr>
          <p:cNvPr id="9" name="Grafik 8">
            <a:extLst>
              <a:ext uri="{FF2B5EF4-FFF2-40B4-BE49-F238E27FC236}">
                <a16:creationId xmlns:a16="http://schemas.microsoft.com/office/drawing/2014/main" id="{61E479D8-516C-4E83-9144-DC7D45C0A9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36" t="62081" r="1769" b="16779"/>
          <a:stretch/>
        </p:blipFill>
        <p:spPr>
          <a:xfrm>
            <a:off x="4235450" y="5575301"/>
            <a:ext cx="4495800" cy="1600200"/>
          </a:xfrm>
          <a:prstGeom prst="rect">
            <a:avLst/>
          </a:prstGeom>
        </p:spPr>
      </p:pic>
    </p:spTree>
    <p:extLst>
      <p:ext uri="{BB962C8B-B14F-4D97-AF65-F5344CB8AC3E}">
        <p14:creationId xmlns:p14="http://schemas.microsoft.com/office/powerpoint/2010/main" val="354593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4678204"/>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e: </a:t>
            </a:r>
            <a:br>
              <a:rPr lang="de-DE" sz="2400" spc="-95" dirty="0">
                <a:cs typeface="Arial"/>
              </a:rPr>
            </a:br>
            <a:r>
              <a:rPr lang="de-DE" sz="2400" spc="-95" dirty="0">
                <a:cs typeface="Arial"/>
              </a:rPr>
              <a:t>Die Stimmzettel, die ungekennzeichnet sind.</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Stapel f: </a:t>
            </a:r>
            <a:br>
              <a:rPr lang="de-DE" sz="2400" spc="-95" dirty="0">
                <a:cs typeface="Arial"/>
              </a:rPr>
            </a:br>
            <a:r>
              <a:rPr lang="de-DE" sz="2400" spc="-95" dirty="0">
                <a:cs typeface="Arial"/>
              </a:rPr>
              <a:t>Die Stimmzettel, die Anlass zu Bedenken geben.</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48</a:t>
            </a:fld>
            <a:endParaRPr lang="de-DE" dirty="0"/>
          </a:p>
        </p:txBody>
      </p:sp>
      <p:pic>
        <p:nvPicPr>
          <p:cNvPr id="4" name="Grafik 3">
            <a:extLst>
              <a:ext uri="{FF2B5EF4-FFF2-40B4-BE49-F238E27FC236}">
                <a16:creationId xmlns:a16="http://schemas.microsoft.com/office/drawing/2014/main" id="{75A40F8E-6F87-461B-ACE1-0BD2970F79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32" t="22819" r="55695" b="58053"/>
          <a:stretch/>
        </p:blipFill>
        <p:spPr>
          <a:xfrm>
            <a:off x="7207249" y="1193799"/>
            <a:ext cx="1524001" cy="1447801"/>
          </a:xfrm>
          <a:prstGeom prst="rect">
            <a:avLst/>
          </a:prstGeom>
        </p:spPr>
      </p:pic>
      <p:pic>
        <p:nvPicPr>
          <p:cNvPr id="10" name="Grafik 9">
            <a:extLst>
              <a:ext uri="{FF2B5EF4-FFF2-40B4-BE49-F238E27FC236}">
                <a16:creationId xmlns:a16="http://schemas.microsoft.com/office/drawing/2014/main" id="{928FEE2F-ACC8-47A0-892B-6991FCA49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32" t="48993" r="55695" b="32788"/>
          <a:stretch/>
        </p:blipFill>
        <p:spPr>
          <a:xfrm>
            <a:off x="7207249" y="2841248"/>
            <a:ext cx="1524001" cy="1379011"/>
          </a:xfrm>
          <a:prstGeom prst="rect">
            <a:avLst/>
          </a:prstGeom>
        </p:spPr>
      </p:pic>
    </p:spTree>
    <p:extLst>
      <p:ext uri="{BB962C8B-B14F-4D97-AF65-F5344CB8AC3E}">
        <p14:creationId xmlns:p14="http://schemas.microsoft.com/office/powerpoint/2010/main" val="23122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73866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17.3 Behandlung der ungekennzeichneten kleinen (Stapel b) und </a:t>
            </a:r>
            <a:br>
              <a:rPr lang="de-DE" sz="2400" b="1" spc="-95" dirty="0">
                <a:cs typeface="Arial"/>
              </a:rPr>
            </a:br>
            <a:r>
              <a:rPr lang="de-DE" sz="2400" b="1" spc="-95" dirty="0">
                <a:cs typeface="Arial"/>
              </a:rPr>
              <a:t>großen Stimmzettel (Stapel e)</a:t>
            </a:r>
            <a:r>
              <a:rPr lang="de-DE" sz="2400" spc="-95" dirty="0">
                <a:cs typeface="Arial"/>
              </a:rPr>
              <a: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49</a:t>
            </a:fld>
            <a:endParaRPr lang="de-DE" dirty="0"/>
          </a:p>
        </p:txBody>
      </p:sp>
      <p:sp>
        <p:nvSpPr>
          <p:cNvPr id="6" name="object 6">
            <a:extLst>
              <a:ext uri="{FF2B5EF4-FFF2-40B4-BE49-F238E27FC236}">
                <a16:creationId xmlns:a16="http://schemas.microsoft.com/office/drawing/2014/main" id="{73201C63-B99C-4B19-82CA-2800F01454C4}"/>
              </a:ext>
            </a:extLst>
          </p:cNvPr>
          <p:cNvSpPr txBox="1"/>
          <p:nvPr/>
        </p:nvSpPr>
        <p:spPr>
          <a:xfrm>
            <a:off x="539749" y="2010567"/>
            <a:ext cx="9774389" cy="407803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erhält die ungekennzeichneten kleinen bzw. großen Stimmzettel.</a:t>
            </a:r>
          </a:p>
          <a:p>
            <a:pPr marL="893763" lvl="1" indent="-355600">
              <a:spcAft>
                <a:spcPts val="600"/>
              </a:spcAft>
              <a:buBlip>
                <a:blip r:embed="rId3"/>
              </a:buBlip>
              <a:tabLst>
                <a:tab pos="174625" algn="l"/>
                <a:tab pos="623888" algn="l"/>
              </a:tabLst>
            </a:pPr>
            <a:r>
              <a:rPr lang="de-DE" sz="2400" spc="-95" dirty="0">
                <a:cs typeface="Arial"/>
              </a:rPr>
              <a:t>Er prüft jeden Stimmzettel und sagt jeweils an, dass die Stimme ungültig ist.</a:t>
            </a:r>
          </a:p>
          <a:p>
            <a:pPr marL="893763" lvl="1" indent="-355600">
              <a:spcAft>
                <a:spcPts val="600"/>
              </a:spcAft>
              <a:buBlip>
                <a:blip r:embed="rId3"/>
              </a:buBlip>
              <a:tabLst>
                <a:tab pos="174625" algn="l"/>
                <a:tab pos="623888" algn="l"/>
              </a:tabLst>
            </a:pPr>
            <a:r>
              <a:rPr lang="de-DE" sz="2400" spc="-95" dirty="0">
                <a:cs typeface="Arial"/>
              </a:rPr>
              <a:t>Die Stimmzettel werden getrennt nach kleinen und großen Stimmzetteln </a:t>
            </a:r>
            <a:br>
              <a:rPr lang="de-DE" sz="2400" spc="-95" dirty="0">
                <a:cs typeface="Arial"/>
              </a:rPr>
            </a:br>
            <a:r>
              <a:rPr lang="de-DE" sz="2400" spc="-95" dirty="0">
                <a:cs typeface="Arial"/>
              </a:rPr>
              <a:t>auf einen gesonderten Stapel gelegt.</a:t>
            </a:r>
          </a:p>
          <a:p>
            <a:pPr marL="893763" lvl="1" indent="-355600">
              <a:spcAft>
                <a:spcPts val="600"/>
              </a:spcAft>
              <a:buBlip>
                <a:blip r:embed="rId3"/>
              </a:buBlip>
              <a:tabLst>
                <a:tab pos="174625" algn="l"/>
                <a:tab pos="623888" algn="l"/>
              </a:tabLst>
            </a:pPr>
            <a:r>
              <a:rPr lang="de-DE" sz="2400" spc="-95" dirty="0">
                <a:cs typeface="Arial"/>
              </a:rPr>
              <a:t>Über diese ungekennzeichneten Stimmzettel muss der Wahlvorstand </a:t>
            </a:r>
            <a:br>
              <a:rPr lang="de-DE" sz="2400" spc="-95" dirty="0">
                <a:cs typeface="Arial"/>
              </a:rPr>
            </a:br>
            <a:r>
              <a:rPr lang="de-DE" sz="2400" spc="-95" dirty="0">
                <a:cs typeface="Arial"/>
              </a:rPr>
              <a:t>keinen Beschluss fassen.</a:t>
            </a:r>
          </a:p>
          <a:p>
            <a:pPr marL="893763" lvl="1" indent="-355600">
              <a:spcAft>
                <a:spcPts val="600"/>
              </a:spcAft>
              <a:buBlip>
                <a:blip r:embed="rId3"/>
              </a:buBlip>
              <a:tabLst>
                <a:tab pos="174625" algn="l"/>
                <a:tab pos="623888" algn="l"/>
              </a:tabLst>
            </a:pPr>
            <a:r>
              <a:rPr lang="de-DE" sz="2400" spc="-95" dirty="0">
                <a:cs typeface="Arial"/>
              </a:rPr>
              <a:t>Die Stimmzettel der beiden Stapel werden gezählt und die Anzahl in der Wahlniederschrift jeweils unter Nr. 3.5 eingetragen.</a:t>
            </a:r>
          </a:p>
          <a:p>
            <a:pPr marL="893763" lvl="1" indent="-355600">
              <a:spcAft>
                <a:spcPts val="600"/>
              </a:spcAft>
              <a:buBlip>
                <a:blip r:embed="rId3"/>
              </a:buBlip>
              <a:tabLst>
                <a:tab pos="174625" algn="l"/>
                <a:tab pos="623888" algn="l"/>
              </a:tabLst>
            </a:pPr>
            <a:r>
              <a:rPr lang="de-DE" sz="2400" spc="-95" dirty="0">
                <a:cs typeface="Arial"/>
              </a:rPr>
              <a:t>Die beiden Stapel sind weiterhin getrennt aufzubewahren.</a:t>
            </a:r>
          </a:p>
        </p:txBody>
      </p:sp>
    </p:spTree>
    <p:extLst>
      <p:ext uri="{BB962C8B-B14F-4D97-AF65-F5344CB8AC3E}">
        <p14:creationId xmlns:p14="http://schemas.microsoft.com/office/powerpoint/2010/main" val="177864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latin typeface="+mj-lt"/>
              </a:rPr>
              <a:t>Inhaltsverzeichnis</a:t>
            </a:r>
            <a:endParaRPr dirty="0">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a:t>
            </a:fld>
            <a:endParaRPr lang="de-DE" dirty="0"/>
          </a:p>
        </p:txBody>
      </p:sp>
      <p:sp>
        <p:nvSpPr>
          <p:cNvPr id="8" name="object 6">
            <a:extLst>
              <a:ext uri="{FF2B5EF4-FFF2-40B4-BE49-F238E27FC236}">
                <a16:creationId xmlns:a16="http://schemas.microsoft.com/office/drawing/2014/main" id="{3D0EEE12-1B45-4974-8567-B2753E184BD6}"/>
              </a:ext>
            </a:extLst>
          </p:cNvPr>
          <p:cNvSpPr txBox="1"/>
          <p:nvPr/>
        </p:nvSpPr>
        <p:spPr>
          <a:xfrm>
            <a:off x="644863" y="1744892"/>
            <a:ext cx="9669276" cy="1319612"/>
          </a:xfrm>
          <a:prstGeom prst="rect">
            <a:avLst/>
          </a:prstGeom>
        </p:spPr>
        <p:txBody>
          <a:bodyPr vert="horz" wrap="square" lIns="0" tIns="0" rIns="0" bIns="0" rtlCol="0">
            <a:noAutofit/>
          </a:bodyPr>
          <a:lstStyle/>
          <a:p>
            <a:pPr marL="623888" indent="-623888">
              <a:spcAft>
                <a:spcPts val="600"/>
              </a:spcAft>
              <a:buAutoNum type="arabicPeriod" startAt="14"/>
              <a:tabLst>
                <a:tab pos="174625" algn="l"/>
                <a:tab pos="623888" algn="l"/>
              </a:tabLst>
            </a:pPr>
            <a:r>
              <a:rPr lang="de-DE" sz="2400" dirty="0"/>
              <a:t>Ende der Wahlhandlung</a:t>
            </a:r>
          </a:p>
          <a:p>
            <a:pPr marL="623888" indent="-623888">
              <a:spcAft>
                <a:spcPts val="600"/>
              </a:spcAft>
              <a:buAutoNum type="arabicPeriod" startAt="14"/>
              <a:tabLst>
                <a:tab pos="174625" algn="l"/>
                <a:tab pos="623888" algn="l"/>
              </a:tabLst>
            </a:pPr>
            <a:r>
              <a:rPr lang="de-DE" sz="2400" dirty="0"/>
              <a:t>Vorbereitungen zur Ermittlung und Feststellung der Wahlergebnisse</a:t>
            </a:r>
          </a:p>
          <a:p>
            <a:pPr marL="623888" indent="-623888">
              <a:spcAft>
                <a:spcPts val="600"/>
              </a:spcAft>
              <a:buAutoNum type="arabicPeriod" startAt="14"/>
              <a:tabLst>
                <a:tab pos="174625" algn="l"/>
                <a:tab pos="623888" algn="l"/>
              </a:tabLst>
            </a:pPr>
            <a:r>
              <a:rPr lang="de-DE" sz="2400" dirty="0"/>
              <a:t>Ermittlung der Zahl der Stimmberechtigten und der Wähler</a:t>
            </a:r>
          </a:p>
          <a:p>
            <a:pPr marL="623888" indent="-623888">
              <a:spcAft>
                <a:spcPts val="600"/>
              </a:spcAft>
              <a:buAutoNum type="arabicPeriod" startAt="14"/>
              <a:tabLst>
                <a:tab pos="174625" algn="l"/>
                <a:tab pos="623888" algn="l"/>
              </a:tabLst>
            </a:pPr>
            <a:r>
              <a:rPr lang="de-DE" sz="2400" dirty="0"/>
              <a:t>Bewertung und Sortierung der Stimmzettel mit Stapelbildung</a:t>
            </a:r>
          </a:p>
          <a:p>
            <a:pPr marL="623888" indent="-623888">
              <a:spcAft>
                <a:spcPts val="600"/>
              </a:spcAft>
              <a:buAutoNum type="arabicPeriod" startAt="14"/>
              <a:tabLst>
                <a:tab pos="174625" algn="l"/>
                <a:tab pos="623888" algn="l"/>
              </a:tabLst>
            </a:pPr>
            <a:r>
              <a:rPr lang="de-DE" sz="2400" dirty="0"/>
              <a:t>Zählen der Erst- und Zweitstimmen durch zwei Arbeitsgruppen (A und B)</a:t>
            </a:r>
          </a:p>
          <a:p>
            <a:pPr marL="623888" indent="-623888">
              <a:spcAft>
                <a:spcPts val="600"/>
              </a:spcAft>
              <a:buAutoNum type="arabicPeriod" startAt="14"/>
              <a:tabLst>
                <a:tab pos="174625" algn="l"/>
                <a:tab pos="623888" algn="l"/>
              </a:tabLst>
            </a:pPr>
            <a:r>
              <a:rPr lang="de-DE" sz="2400" dirty="0"/>
              <a:t>Erste Schnellmeldung</a:t>
            </a:r>
          </a:p>
          <a:p>
            <a:pPr marL="623888" indent="-623888">
              <a:spcAft>
                <a:spcPts val="600"/>
              </a:spcAft>
              <a:buAutoNum type="arabicPeriod" startAt="14"/>
              <a:tabLst>
                <a:tab pos="174625" algn="l"/>
                <a:tab pos="623888" algn="l"/>
              </a:tabLst>
            </a:pPr>
            <a:r>
              <a:rPr lang="de-DE" sz="2400" dirty="0"/>
              <a:t>Vorbereitung und Ablauf der Auswertung der Zweitstimmen</a:t>
            </a:r>
          </a:p>
          <a:p>
            <a:pPr marL="623888" indent="-623888">
              <a:spcAft>
                <a:spcPts val="600"/>
              </a:spcAft>
              <a:buAutoNum type="arabicPeriod" startAt="14"/>
              <a:tabLst>
                <a:tab pos="174625" algn="l"/>
                <a:tab pos="623888" algn="l"/>
              </a:tabLst>
            </a:pPr>
            <a:r>
              <a:rPr lang="de-DE" sz="2400" dirty="0"/>
              <a:t>Eintragung der ermittelten Zahlen in die Wahlniederschrift</a:t>
            </a:r>
          </a:p>
          <a:p>
            <a:pPr marL="623888" indent="-623888">
              <a:spcAft>
                <a:spcPts val="600"/>
              </a:spcAft>
              <a:buAutoNum type="arabicPeriod" startAt="14"/>
              <a:tabLst>
                <a:tab pos="174625" algn="l"/>
                <a:tab pos="623888" algn="l"/>
              </a:tabLst>
            </a:pPr>
            <a:r>
              <a:rPr lang="de-DE" sz="2400" dirty="0"/>
              <a:t>Feststellung und Bekanntmachung des Ergebnisses im Stimmbezirk</a:t>
            </a:r>
          </a:p>
          <a:p>
            <a:pPr marL="623888" indent="-623888">
              <a:spcAft>
                <a:spcPts val="600"/>
              </a:spcAft>
              <a:buAutoNum type="arabicPeriod" startAt="14"/>
              <a:tabLst>
                <a:tab pos="174625" algn="l"/>
                <a:tab pos="623888" algn="l"/>
              </a:tabLst>
            </a:pPr>
            <a:r>
              <a:rPr lang="de-DE" sz="2400" dirty="0"/>
              <a:t>Abschluss der Arbeiten</a:t>
            </a:r>
          </a:p>
          <a:p>
            <a:pPr marL="623888" indent="-623888">
              <a:spcAft>
                <a:spcPts val="600"/>
              </a:spcAft>
              <a:buAutoNum type="arabicPeriod" startAt="14"/>
              <a:tabLst>
                <a:tab pos="174625" algn="l"/>
                <a:tab pos="623888" algn="l"/>
              </a:tabLst>
            </a:pPr>
            <a:r>
              <a:rPr lang="de-DE" sz="2400" dirty="0"/>
              <a:t>Ablieferung der Wahlunterlagen</a:t>
            </a:r>
          </a:p>
          <a:p>
            <a:pPr marL="623888" indent="-623888">
              <a:spcAft>
                <a:spcPts val="600"/>
              </a:spcAft>
              <a:buAutoNum type="arabicPeriod" startAt="14"/>
              <a:tabLst>
                <a:tab pos="174625" algn="l"/>
                <a:tab pos="623888" algn="l"/>
              </a:tabLst>
            </a:pPr>
            <a:r>
              <a:rPr lang="de-DE" sz="2400" dirty="0"/>
              <a:t>Anmerkungen zur Auswertung der Bezirkswahl</a:t>
            </a:r>
          </a:p>
        </p:txBody>
      </p:sp>
      <p:sp>
        <p:nvSpPr>
          <p:cNvPr id="13" name="object 6">
            <a:extLst>
              <a:ext uri="{FF2B5EF4-FFF2-40B4-BE49-F238E27FC236}">
                <a16:creationId xmlns:a16="http://schemas.microsoft.com/office/drawing/2014/main" id="{A4060B65-C9EF-43BA-8914-7D7BFD488014}"/>
              </a:ext>
            </a:extLst>
          </p:cNvPr>
          <p:cNvSpPr txBox="1"/>
          <p:nvPr/>
        </p:nvSpPr>
        <p:spPr>
          <a:xfrm>
            <a:off x="360000" y="1055814"/>
            <a:ext cx="9954139" cy="494774"/>
          </a:xfrm>
          <a:prstGeom prst="rect">
            <a:avLst/>
          </a:prstGeom>
        </p:spPr>
        <p:txBody>
          <a:bodyPr vert="horz" wrap="square" lIns="0" tIns="0" rIns="0" bIns="0" rtlCol="0">
            <a:noAutofit/>
          </a:bodyPr>
          <a:lstStyle/>
          <a:p>
            <a:pPr>
              <a:spcAft>
                <a:spcPts val="600"/>
              </a:spcAft>
              <a:tabLst>
                <a:tab pos="174625" algn="l"/>
              </a:tabLst>
            </a:pPr>
            <a:r>
              <a:rPr lang="de-DE" sz="2800" b="1" dirty="0">
                <a:solidFill>
                  <a:srgbClr val="00823C"/>
                </a:solidFill>
              </a:rPr>
              <a:t>Tätigkeiten des Wahlvorstandes ab 18.00 Uhr</a:t>
            </a:r>
          </a:p>
        </p:txBody>
      </p:sp>
    </p:spTree>
    <p:extLst>
      <p:ext uri="{BB962C8B-B14F-4D97-AF65-F5344CB8AC3E}">
        <p14:creationId xmlns:p14="http://schemas.microsoft.com/office/powerpoint/2010/main" val="1467691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40000" y="2012400"/>
            <a:ext cx="9774389" cy="3924151"/>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erhält die Stapel der kleinen und großen Stimmzettel, </a:t>
            </a:r>
            <a:br>
              <a:rPr lang="de-DE" sz="2400" spc="-95" dirty="0">
                <a:cs typeface="Arial"/>
              </a:rPr>
            </a:br>
            <a:r>
              <a:rPr lang="de-DE" sz="2400" spc="-95" dirty="0">
                <a:cs typeface="Arial"/>
              </a:rPr>
              <a:t>die Anlass zu Bedenken geben, nacheinander übergeben.</a:t>
            </a:r>
          </a:p>
          <a:p>
            <a:pPr marL="893763" lvl="1" indent="-355600">
              <a:spcAft>
                <a:spcPts val="600"/>
              </a:spcAft>
              <a:buBlip>
                <a:blip r:embed="rId3"/>
              </a:buBlip>
              <a:tabLst>
                <a:tab pos="174625" algn="l"/>
                <a:tab pos="623888" algn="l"/>
              </a:tabLst>
            </a:pPr>
            <a:r>
              <a:rPr lang="de-DE" sz="2400" spc="-95" dirty="0">
                <a:cs typeface="Arial"/>
              </a:rPr>
              <a:t>Der Wahlvorsteher lässt über die Gültigkeit oder Ungültigkeit jedes einzelnen Stimmzettels Beschluss fassen. </a:t>
            </a:r>
            <a:br>
              <a:rPr lang="de-DE" sz="2400" spc="-95" dirty="0">
                <a:cs typeface="Arial"/>
              </a:rPr>
            </a:br>
            <a:r>
              <a:rPr lang="de-DE" sz="2400" spc="-95" dirty="0">
                <a:cs typeface="Arial"/>
              </a:rPr>
              <a:t>Bei Stimmengleichheit entscheidet die Stimme des Wahlvorstehers.</a:t>
            </a:r>
          </a:p>
          <a:p>
            <a:pPr marL="893763" lvl="1" indent="-355600">
              <a:spcAft>
                <a:spcPts val="600"/>
              </a:spcAft>
              <a:buBlip>
                <a:blip r:embed="rId3"/>
              </a:buBlip>
              <a:tabLst>
                <a:tab pos="174625" algn="l"/>
                <a:tab pos="623888" algn="l"/>
              </a:tabLst>
            </a:pPr>
            <a:r>
              <a:rPr lang="de-DE" sz="2400" spc="-95" dirty="0">
                <a:cs typeface="Arial"/>
              </a:rPr>
              <a:t>Der Wahlvorsteher vermerkt auf der Rückseite des Stimmzettels den Grund für die Ungültigkeit oder Gültigkeit, den Beschluss, für welche Wahlkreisliste oder welchen Bewerber eine Stimme für gültig erklärt wurde, das Abstimmungs-verhältnis und unterschreibt.</a:t>
            </a:r>
          </a:p>
          <a:p>
            <a:pPr marL="893763" lvl="1" indent="-355600">
              <a:spcAft>
                <a:spcPts val="600"/>
              </a:spcAft>
              <a:buBlip>
                <a:blip r:embed="rId3"/>
              </a:buBlip>
              <a:tabLst>
                <a:tab pos="174625" algn="l"/>
                <a:tab pos="623888" algn="l"/>
              </a:tabLst>
            </a:pPr>
            <a:r>
              <a:rPr lang="de-DE" sz="2400" spc="-95" dirty="0">
                <a:cs typeface="Arial"/>
              </a:rPr>
              <a:t>Es kann aber auch ein Beschlussaufkleber verwendet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50</a:t>
            </a:fld>
            <a:endParaRPr lang="de-DE" dirty="0"/>
          </a:p>
        </p:txBody>
      </p:sp>
      <p:sp>
        <p:nvSpPr>
          <p:cNvPr id="6" name="object 6">
            <a:extLst>
              <a:ext uri="{FF2B5EF4-FFF2-40B4-BE49-F238E27FC236}">
                <a16:creationId xmlns:a16="http://schemas.microsoft.com/office/drawing/2014/main" id="{75D293EA-16CF-4F34-89DB-48AA8AA3B539}"/>
              </a:ext>
            </a:extLst>
          </p:cNvPr>
          <p:cNvSpPr txBox="1"/>
          <p:nvPr/>
        </p:nvSpPr>
        <p:spPr>
          <a:xfrm>
            <a:off x="539750" y="1193799"/>
            <a:ext cx="9774389" cy="73866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17.4 Behandlung der kleinen (Stapel c) und großen Stimmzettel (Stapel f), die Anlass zu Bedenken geben</a:t>
            </a:r>
          </a:p>
        </p:txBody>
      </p:sp>
    </p:spTree>
    <p:extLst>
      <p:ext uri="{BB962C8B-B14F-4D97-AF65-F5344CB8AC3E}">
        <p14:creationId xmlns:p14="http://schemas.microsoft.com/office/powerpoint/2010/main" val="375571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51</a:t>
            </a:fld>
            <a:endParaRPr lang="de-DE" dirty="0"/>
          </a:p>
        </p:txBody>
      </p:sp>
      <p:pic>
        <p:nvPicPr>
          <p:cNvPr id="9" name="Grafik 8">
            <a:extLst>
              <a:ext uri="{FF2B5EF4-FFF2-40B4-BE49-F238E27FC236}">
                <a16:creationId xmlns:a16="http://schemas.microsoft.com/office/drawing/2014/main" id="{0E4C467F-AC73-47D0-A0C5-112925D424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434" b="10109"/>
          <a:stretch/>
        </p:blipFill>
        <p:spPr>
          <a:xfrm>
            <a:off x="2131903" y="1041400"/>
            <a:ext cx="6416894" cy="6212030"/>
          </a:xfrm>
          <a:prstGeom prst="rect">
            <a:avLst/>
          </a:prstGeom>
        </p:spPr>
      </p:pic>
    </p:spTree>
    <p:extLst>
      <p:ext uri="{BB962C8B-B14F-4D97-AF65-F5344CB8AC3E}">
        <p14:creationId xmlns:p14="http://schemas.microsoft.com/office/powerpoint/2010/main" val="963796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52</a:t>
            </a:fld>
            <a:endParaRPr lang="de-DE" dirty="0"/>
          </a:p>
        </p:txBody>
      </p:sp>
      <p:pic>
        <p:nvPicPr>
          <p:cNvPr id="9" name="Grafik 8">
            <a:extLst>
              <a:ext uri="{FF2B5EF4-FFF2-40B4-BE49-F238E27FC236}">
                <a16:creationId xmlns:a16="http://schemas.microsoft.com/office/drawing/2014/main" id="{2BE7D969-53B3-44C0-986B-6058634431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812" b="9732"/>
          <a:stretch/>
        </p:blipFill>
        <p:spPr>
          <a:xfrm>
            <a:off x="2130708" y="1039089"/>
            <a:ext cx="6419283" cy="6214341"/>
          </a:xfrm>
          <a:prstGeom prst="rect">
            <a:avLst/>
          </a:prstGeom>
        </p:spPr>
      </p:pic>
    </p:spTree>
    <p:extLst>
      <p:ext uri="{BB962C8B-B14F-4D97-AF65-F5344CB8AC3E}">
        <p14:creationId xmlns:p14="http://schemas.microsoft.com/office/powerpoint/2010/main" val="542343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126188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17.4.1 Beschluss erforderlich wegen Ungültigkeit:</a:t>
            </a:r>
          </a:p>
          <a:p>
            <a:pPr marL="723900" lvl="1" indent="-279400">
              <a:spcAft>
                <a:spcPts val="600"/>
              </a:spcAft>
              <a:tabLst>
                <a:tab pos="174625" algn="l"/>
                <a:tab pos="623888" algn="l"/>
              </a:tabLst>
            </a:pPr>
            <a:r>
              <a:rPr lang="de-DE" sz="2400" spc="-95" dirty="0">
                <a:cs typeface="Arial"/>
              </a:rPr>
              <a:t>Für beide Stimmzettel (A. Erst- und B. Zweitstimme) gilt:</a:t>
            </a:r>
          </a:p>
          <a:p>
            <a:pPr marL="538163" lvl="1" indent="-93663">
              <a:spcAft>
                <a:spcPts val="600"/>
              </a:spcAft>
              <a:tabLst>
                <a:tab pos="174625" algn="l"/>
                <a:tab pos="623888" algn="l"/>
              </a:tabLst>
            </a:pPr>
            <a:r>
              <a:rPr lang="de-DE" sz="2400" spc="-95" dirty="0">
                <a:cs typeface="Arial"/>
              </a:rPr>
              <a:t>Der Stimmzettel ist ungültig, wenn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53</a:t>
            </a:fld>
            <a:endParaRPr lang="de-DE" dirty="0"/>
          </a:p>
        </p:txBody>
      </p:sp>
      <p:sp>
        <p:nvSpPr>
          <p:cNvPr id="6" name="object 6">
            <a:extLst>
              <a:ext uri="{FF2B5EF4-FFF2-40B4-BE49-F238E27FC236}">
                <a16:creationId xmlns:a16="http://schemas.microsoft.com/office/drawing/2014/main" id="{6E5F6CA8-4862-46A0-AD5E-8BAE2E3CC027}"/>
              </a:ext>
            </a:extLst>
          </p:cNvPr>
          <p:cNvSpPr txBox="1"/>
          <p:nvPr/>
        </p:nvSpPr>
        <p:spPr>
          <a:xfrm>
            <a:off x="540000" y="2565400"/>
            <a:ext cx="9774389" cy="200054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er nicht amtlich hergestellt ist,</a:t>
            </a:r>
          </a:p>
          <a:p>
            <a:pPr marL="893763" lvl="1" indent="-355600">
              <a:spcAft>
                <a:spcPts val="600"/>
              </a:spcAft>
              <a:buBlip>
                <a:blip r:embed="rId3"/>
              </a:buBlip>
              <a:tabLst>
                <a:tab pos="174625" algn="l"/>
                <a:tab pos="623888" algn="l"/>
              </a:tabLst>
            </a:pPr>
            <a:r>
              <a:rPr lang="de-DE" sz="2400" spc="-95" dirty="0">
                <a:cs typeface="Arial"/>
              </a:rPr>
              <a:t>er für einen anderen Stimmkreis gültig ist,</a:t>
            </a:r>
          </a:p>
          <a:p>
            <a:pPr marL="893763" lvl="1" indent="-355600">
              <a:spcAft>
                <a:spcPts val="600"/>
              </a:spcAft>
              <a:buBlip>
                <a:blip r:embed="rId3"/>
              </a:buBlip>
              <a:tabLst>
                <a:tab pos="174625" algn="l"/>
                <a:tab pos="623888" algn="l"/>
              </a:tabLst>
            </a:pPr>
            <a:r>
              <a:rPr lang="de-DE" sz="2400" spc="-95" dirty="0">
                <a:cs typeface="Arial"/>
              </a:rPr>
              <a:t>er mit einem besonderen Merkmal versehen ist, </a:t>
            </a:r>
            <a:br>
              <a:rPr lang="de-DE" sz="2400" spc="-95" dirty="0">
                <a:cs typeface="Arial"/>
              </a:rPr>
            </a:br>
            <a:r>
              <a:rPr lang="de-DE" sz="2400" spc="-95" dirty="0">
                <a:cs typeface="Arial"/>
              </a:rPr>
              <a:t>sodass er offensichtlich von den anderen Stimmzetteln </a:t>
            </a:r>
            <a:br>
              <a:rPr lang="de-DE" sz="2400" spc="-95" dirty="0">
                <a:cs typeface="Arial"/>
              </a:rPr>
            </a:br>
            <a:r>
              <a:rPr lang="de-DE" sz="2400" spc="-95" dirty="0">
                <a:cs typeface="Arial"/>
              </a:rPr>
              <a:t>in einer das Wahlgeheimnis gefährdenden Weise abweicht.</a:t>
            </a:r>
          </a:p>
        </p:txBody>
      </p:sp>
    </p:spTree>
    <p:extLst>
      <p:ext uri="{BB962C8B-B14F-4D97-AF65-F5344CB8AC3E}">
        <p14:creationId xmlns:p14="http://schemas.microsoft.com/office/powerpoint/2010/main" val="5261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1</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54</a:t>
            </a:fld>
            <a:endParaRPr lang="de-DE" dirty="0"/>
          </a:p>
        </p:txBody>
      </p:sp>
      <p:pic>
        <p:nvPicPr>
          <p:cNvPr id="8" name="Grafik 7">
            <a:extLst>
              <a:ext uri="{FF2B5EF4-FFF2-40B4-BE49-F238E27FC236}">
                <a16:creationId xmlns:a16="http://schemas.microsoft.com/office/drawing/2014/main" id="{055B825C-B556-4C12-890B-E61C26AC6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823" b="19973"/>
          <a:stretch/>
        </p:blipFill>
        <p:spPr>
          <a:xfrm>
            <a:off x="4252310" y="988549"/>
            <a:ext cx="6394826" cy="6077373"/>
          </a:xfrm>
          <a:prstGeom prst="rect">
            <a:avLst/>
          </a:prstGeom>
        </p:spPr>
      </p:pic>
      <p:sp>
        <p:nvSpPr>
          <p:cNvPr id="11" name="object 6">
            <a:extLst>
              <a:ext uri="{FF2B5EF4-FFF2-40B4-BE49-F238E27FC236}">
                <a16:creationId xmlns:a16="http://schemas.microsoft.com/office/drawing/2014/main" id="{CE5C9961-422E-4B7E-97F7-3776825DA2AE}"/>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einen Zusatz </a:t>
            </a:r>
            <a:br>
              <a:rPr lang="de-DE" sz="2400" spc="-95" dirty="0">
                <a:cs typeface="Arial"/>
              </a:rPr>
            </a:br>
            <a:r>
              <a:rPr lang="de-DE" sz="2400" spc="-95" dirty="0">
                <a:cs typeface="Arial"/>
              </a:rPr>
              <a:t>enthält,</a:t>
            </a:r>
          </a:p>
        </p:txBody>
      </p:sp>
      <p:sp>
        <p:nvSpPr>
          <p:cNvPr id="2" name="Textfeld 1">
            <a:extLst>
              <a:ext uri="{FF2B5EF4-FFF2-40B4-BE49-F238E27FC236}">
                <a16:creationId xmlns:a16="http://schemas.microsoft.com/office/drawing/2014/main" id="{5DCEAFE4-3142-AE04-4C65-60321195E59A}"/>
              </a:ext>
            </a:extLst>
          </p:cNvPr>
          <p:cNvSpPr txBox="1"/>
          <p:nvPr/>
        </p:nvSpPr>
        <p:spPr>
          <a:xfrm>
            <a:off x="8220670" y="1264320"/>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18116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5"/>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buBlip>
                <a:blip r:embed="rId3"/>
              </a:buBlip>
            </a:pPr>
            <a:r>
              <a:rPr lang="de-DE" dirty="0">
                <a:solidFill>
                  <a:schemeClr val="tx1">
                    <a:lumMod val="65000"/>
                    <a:lumOff val="35000"/>
                  </a:schemeClr>
                </a:solidFill>
                <a:latin typeface="+mj-lt"/>
              </a:rPr>
              <a:t>17. Stimmzettelbeispiel 2</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55</a:t>
            </a:fld>
            <a:endParaRPr lang="de-DE" dirty="0"/>
          </a:p>
        </p:txBody>
      </p:sp>
      <p:pic>
        <p:nvPicPr>
          <p:cNvPr id="4" name="Grafik 3">
            <a:extLst>
              <a:ext uri="{FF2B5EF4-FFF2-40B4-BE49-F238E27FC236}">
                <a16:creationId xmlns:a16="http://schemas.microsoft.com/office/drawing/2014/main" id="{0B5D77D2-EB7A-41C0-AAA7-DBC827C344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347" b="20302"/>
          <a:stretch/>
        </p:blipFill>
        <p:spPr>
          <a:xfrm>
            <a:off x="4170136" y="992177"/>
            <a:ext cx="6477000" cy="6077373"/>
          </a:xfrm>
          <a:prstGeom prst="rect">
            <a:avLst/>
          </a:prstGeom>
        </p:spPr>
      </p:pic>
      <p:sp>
        <p:nvSpPr>
          <p:cNvPr id="7" name="object 6">
            <a:extLst>
              <a:ext uri="{FF2B5EF4-FFF2-40B4-BE49-F238E27FC236}">
                <a16:creationId xmlns:a16="http://schemas.microsoft.com/office/drawing/2014/main" id="{3BD6CA77-B9FF-4778-BEE3-E31DC229B400}"/>
              </a:ext>
            </a:extLst>
          </p:cNvPr>
          <p:cNvSpPr txBox="1"/>
          <p:nvPr/>
        </p:nvSpPr>
        <p:spPr>
          <a:xfrm>
            <a:off x="539751" y="1193799"/>
            <a:ext cx="4190999"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einen Vorbehalt enthält,</a:t>
            </a:r>
          </a:p>
        </p:txBody>
      </p:sp>
      <p:sp>
        <p:nvSpPr>
          <p:cNvPr id="2" name="Textfeld 1">
            <a:extLst>
              <a:ext uri="{FF2B5EF4-FFF2-40B4-BE49-F238E27FC236}">
                <a16:creationId xmlns:a16="http://schemas.microsoft.com/office/drawing/2014/main" id="{C5A43FC6-2D8E-287C-E0DD-7F249556FBAD}"/>
              </a:ext>
            </a:extLst>
          </p:cNvPr>
          <p:cNvSpPr txBox="1"/>
          <p:nvPr/>
        </p:nvSpPr>
        <p:spPr>
          <a:xfrm>
            <a:off x="8211665" y="1192312"/>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22537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3</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56</a:t>
            </a:fld>
            <a:endParaRPr lang="de-DE" dirty="0"/>
          </a:p>
        </p:txBody>
      </p:sp>
      <p:pic>
        <p:nvPicPr>
          <p:cNvPr id="6" name="Grafik 5">
            <a:extLst>
              <a:ext uri="{FF2B5EF4-FFF2-40B4-BE49-F238E27FC236}">
                <a16:creationId xmlns:a16="http://schemas.microsoft.com/office/drawing/2014/main" id="{CCC8E3BC-7908-455E-B206-C4F95727A6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9" b="18792"/>
          <a:stretch/>
        </p:blipFill>
        <p:spPr>
          <a:xfrm>
            <a:off x="4289676" y="1004635"/>
            <a:ext cx="6391024" cy="6096000"/>
          </a:xfrm>
          <a:prstGeom prst="rect">
            <a:avLst/>
          </a:prstGeom>
        </p:spPr>
      </p:pic>
      <p:sp>
        <p:nvSpPr>
          <p:cNvPr id="7" name="object 6">
            <a:extLst>
              <a:ext uri="{FF2B5EF4-FFF2-40B4-BE49-F238E27FC236}">
                <a16:creationId xmlns:a16="http://schemas.microsoft.com/office/drawing/2014/main" id="{2A091CB9-45F9-42EA-81AC-9C6BCE564A55}"/>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einen Zusatz </a:t>
            </a:r>
            <a:br>
              <a:rPr lang="de-DE" sz="2400" spc="-95" dirty="0">
                <a:cs typeface="Arial"/>
              </a:rPr>
            </a:br>
            <a:r>
              <a:rPr lang="de-DE" sz="2400" spc="-95" dirty="0">
                <a:cs typeface="Arial"/>
              </a:rPr>
              <a:t>enthält,</a:t>
            </a:r>
          </a:p>
        </p:txBody>
      </p:sp>
      <p:sp>
        <p:nvSpPr>
          <p:cNvPr id="2" name="Textfeld 1">
            <a:extLst>
              <a:ext uri="{FF2B5EF4-FFF2-40B4-BE49-F238E27FC236}">
                <a16:creationId xmlns:a16="http://schemas.microsoft.com/office/drawing/2014/main" id="{EB5ABD42-1256-4AAB-2F44-54D057009A48}"/>
              </a:ext>
            </a:extLst>
          </p:cNvPr>
          <p:cNvSpPr txBox="1"/>
          <p:nvPr/>
        </p:nvSpPr>
        <p:spPr>
          <a:xfrm>
            <a:off x="8220670" y="1048296"/>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36374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4</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57</a:t>
            </a:fld>
            <a:endParaRPr lang="de-DE" dirty="0"/>
          </a:p>
        </p:txBody>
      </p:sp>
      <p:pic>
        <p:nvPicPr>
          <p:cNvPr id="4" name="Grafik 3">
            <a:extLst>
              <a:ext uri="{FF2B5EF4-FFF2-40B4-BE49-F238E27FC236}">
                <a16:creationId xmlns:a16="http://schemas.microsoft.com/office/drawing/2014/main" id="{4A00B50C-B055-4CD6-9673-B48A56F17A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9" b="18792"/>
          <a:stretch/>
        </p:blipFill>
        <p:spPr>
          <a:xfrm>
            <a:off x="4209788" y="1041400"/>
            <a:ext cx="6470912" cy="6172200"/>
          </a:xfrm>
          <a:prstGeom prst="rect">
            <a:avLst/>
          </a:prstGeom>
        </p:spPr>
      </p:pic>
      <p:sp>
        <p:nvSpPr>
          <p:cNvPr id="7" name="object 6">
            <a:extLst>
              <a:ext uri="{FF2B5EF4-FFF2-40B4-BE49-F238E27FC236}">
                <a16:creationId xmlns:a16="http://schemas.microsoft.com/office/drawing/2014/main" id="{1DE7F651-A9E4-47F1-A710-C3A844C1DFA1}"/>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einen </a:t>
            </a:r>
            <a:br>
              <a:rPr lang="de-DE" sz="2400" spc="-95" dirty="0">
                <a:cs typeface="Arial"/>
              </a:rPr>
            </a:br>
            <a:r>
              <a:rPr lang="de-DE" sz="2400" spc="-95" dirty="0">
                <a:cs typeface="Arial"/>
              </a:rPr>
              <a:t>Vorbehalt enthält,</a:t>
            </a:r>
          </a:p>
        </p:txBody>
      </p:sp>
      <p:sp>
        <p:nvSpPr>
          <p:cNvPr id="2" name="Textfeld 1">
            <a:extLst>
              <a:ext uri="{FF2B5EF4-FFF2-40B4-BE49-F238E27FC236}">
                <a16:creationId xmlns:a16="http://schemas.microsoft.com/office/drawing/2014/main" id="{F6C8BEFD-3AB8-4BD0-059D-462973BF887E}"/>
              </a:ext>
            </a:extLst>
          </p:cNvPr>
          <p:cNvSpPr txBox="1"/>
          <p:nvPr/>
        </p:nvSpPr>
        <p:spPr>
          <a:xfrm>
            <a:off x="8220670" y="1120304"/>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4093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5</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58</a:t>
            </a:fld>
            <a:endParaRPr lang="de-DE" dirty="0"/>
          </a:p>
        </p:txBody>
      </p:sp>
      <p:pic>
        <p:nvPicPr>
          <p:cNvPr id="6" name="Grafik 5">
            <a:extLst>
              <a:ext uri="{FF2B5EF4-FFF2-40B4-BE49-F238E27FC236}">
                <a16:creationId xmlns:a16="http://schemas.microsoft.com/office/drawing/2014/main" id="{A47D8CC0-4348-4E56-9E9E-862CBC91B5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9" b="22819"/>
          <a:stretch/>
        </p:blipFill>
        <p:spPr>
          <a:xfrm>
            <a:off x="3872103" y="1041400"/>
            <a:ext cx="6796804" cy="6096000"/>
          </a:xfrm>
          <a:prstGeom prst="rect">
            <a:avLst/>
          </a:prstGeom>
        </p:spPr>
      </p:pic>
      <p:sp>
        <p:nvSpPr>
          <p:cNvPr id="7" name="object 6">
            <a:extLst>
              <a:ext uri="{FF2B5EF4-FFF2-40B4-BE49-F238E27FC236}">
                <a16:creationId xmlns:a16="http://schemas.microsoft.com/office/drawing/2014/main" id="{4424C0C9-782D-4F0D-97ED-1CAFBEB426C5}"/>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völlig </a:t>
            </a:r>
            <a:br>
              <a:rPr lang="de-DE" sz="2400" spc="-95" dirty="0">
                <a:cs typeface="Arial"/>
              </a:rPr>
            </a:br>
            <a:r>
              <a:rPr lang="de-DE" sz="2400" spc="-95" dirty="0">
                <a:cs typeface="Arial"/>
              </a:rPr>
              <a:t>durchgestrichen ist,</a:t>
            </a:r>
          </a:p>
        </p:txBody>
      </p:sp>
      <p:sp>
        <p:nvSpPr>
          <p:cNvPr id="2" name="Textfeld 1">
            <a:extLst>
              <a:ext uri="{FF2B5EF4-FFF2-40B4-BE49-F238E27FC236}">
                <a16:creationId xmlns:a16="http://schemas.microsoft.com/office/drawing/2014/main" id="{7B89545C-13D2-842C-B605-6C42516FD118}"/>
              </a:ext>
            </a:extLst>
          </p:cNvPr>
          <p:cNvSpPr txBox="1"/>
          <p:nvPr/>
        </p:nvSpPr>
        <p:spPr>
          <a:xfrm>
            <a:off x="8076654" y="1244575"/>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24279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6</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59</a:t>
            </a:fld>
            <a:endParaRPr lang="de-DE" dirty="0"/>
          </a:p>
        </p:txBody>
      </p:sp>
      <p:pic>
        <p:nvPicPr>
          <p:cNvPr id="4" name="Grafik 3">
            <a:extLst>
              <a:ext uri="{FF2B5EF4-FFF2-40B4-BE49-F238E27FC236}">
                <a16:creationId xmlns:a16="http://schemas.microsoft.com/office/drawing/2014/main" id="{285761EA-4CAD-4595-B1AB-3A8DAB7CD8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8" b="21813"/>
          <a:stretch/>
        </p:blipFill>
        <p:spPr>
          <a:xfrm>
            <a:off x="3990096" y="1011892"/>
            <a:ext cx="6690604" cy="6096000"/>
          </a:xfrm>
          <a:prstGeom prst="rect">
            <a:avLst/>
          </a:prstGeom>
        </p:spPr>
      </p:pic>
      <p:sp>
        <p:nvSpPr>
          <p:cNvPr id="6" name="object 6">
            <a:extLst>
              <a:ext uri="{FF2B5EF4-FFF2-40B4-BE49-F238E27FC236}">
                <a16:creationId xmlns:a16="http://schemas.microsoft.com/office/drawing/2014/main" id="{90F51D33-E2F3-4A02-9E8E-35B3BEDA96E1}"/>
              </a:ext>
            </a:extLst>
          </p:cNvPr>
          <p:cNvSpPr txBox="1"/>
          <p:nvPr/>
        </p:nvSpPr>
        <p:spPr>
          <a:xfrm>
            <a:off x="539751" y="1193799"/>
            <a:ext cx="4267200" cy="1923604"/>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mehrere Bewerber verschiedener Parteien </a:t>
            </a:r>
            <a:br>
              <a:rPr lang="de-DE" sz="2400" spc="-95" dirty="0">
                <a:cs typeface="Arial"/>
              </a:rPr>
            </a:br>
            <a:r>
              <a:rPr lang="de-DE" sz="2400" spc="-95" dirty="0">
                <a:cs typeface="Arial"/>
              </a:rPr>
              <a:t>oder Wählergruppen gekennzeichnet sind.</a:t>
            </a:r>
          </a:p>
        </p:txBody>
      </p:sp>
      <p:sp>
        <p:nvSpPr>
          <p:cNvPr id="2" name="Textfeld 1">
            <a:extLst>
              <a:ext uri="{FF2B5EF4-FFF2-40B4-BE49-F238E27FC236}">
                <a16:creationId xmlns:a16="http://schemas.microsoft.com/office/drawing/2014/main" id="{1F2D7675-048B-CD58-9B6D-0E66FE342D3B}"/>
              </a:ext>
            </a:extLst>
          </p:cNvPr>
          <p:cNvSpPr txBox="1"/>
          <p:nvPr/>
        </p:nvSpPr>
        <p:spPr>
          <a:xfrm>
            <a:off x="8148662" y="1192312"/>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107996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latin typeface="+mj-lt"/>
              </a:rPr>
              <a:t>1. Allgemeines</a:t>
            </a:r>
            <a:endParaRPr dirty="0">
              <a:latin typeface="+mj-lt"/>
            </a:endParaRPr>
          </a:p>
        </p:txBody>
      </p:sp>
      <p:sp>
        <p:nvSpPr>
          <p:cNvPr id="6" name="object 6"/>
          <p:cNvSpPr txBox="1"/>
          <p:nvPr/>
        </p:nvSpPr>
        <p:spPr>
          <a:xfrm>
            <a:off x="615950" y="1117600"/>
            <a:ext cx="9698189" cy="4555093"/>
          </a:xfrm>
          <a:prstGeom prst="rect">
            <a:avLst/>
          </a:prstGeom>
        </p:spPr>
        <p:txBody>
          <a:bodyPr vert="horz" wrap="square" lIns="0" tIns="0" rIns="0" bIns="0" rtlCol="0">
            <a:spAutoFit/>
          </a:bodyPr>
          <a:lstStyle/>
          <a:p>
            <a:pPr marL="355600" indent="-342900">
              <a:lnSpc>
                <a:spcPct val="100000"/>
              </a:lnSpc>
              <a:spcAft>
                <a:spcPts val="1200"/>
              </a:spcAft>
              <a:buBlip>
                <a:blip r:embed="rId4"/>
              </a:buBlip>
            </a:pPr>
            <a:r>
              <a:rPr lang="de-DE" sz="2400" spc="-95" dirty="0">
                <a:cs typeface="Arial"/>
              </a:rPr>
              <a:t>Erreichbarkeit der Gemeinde</a:t>
            </a:r>
          </a:p>
          <a:p>
            <a:pPr marL="355600" indent="-342900">
              <a:lnSpc>
                <a:spcPct val="100000"/>
              </a:lnSpc>
              <a:spcAft>
                <a:spcPts val="1200"/>
              </a:spcAft>
              <a:buBlip>
                <a:blip r:embed="rId4"/>
              </a:buBlip>
            </a:pPr>
            <a:r>
              <a:rPr lang="de-DE" sz="2400" spc="-95" dirty="0">
                <a:cs typeface="Arial"/>
              </a:rPr>
              <a:t>Stimmbezirke</a:t>
            </a:r>
          </a:p>
          <a:p>
            <a:pPr marL="893763" lvl="1" indent="-355600">
              <a:spcAft>
                <a:spcPts val="1200"/>
              </a:spcAft>
              <a:buBlip>
                <a:blip r:embed="rId4"/>
              </a:buBlip>
            </a:pPr>
            <a:r>
              <a:rPr lang="de-DE" sz="2400" spc="-95" dirty="0">
                <a:cs typeface="Arial"/>
              </a:rPr>
              <a:t>Allgemeine Wahlbezirke</a:t>
            </a:r>
          </a:p>
          <a:p>
            <a:pPr marL="893763" lvl="1" indent="-355600">
              <a:spcAft>
                <a:spcPts val="1200"/>
              </a:spcAft>
              <a:buBlip>
                <a:blip r:embed="rId4"/>
              </a:buBlip>
            </a:pPr>
            <a:r>
              <a:rPr lang="de-DE" sz="2400" spc="-95" dirty="0">
                <a:cs typeface="Arial"/>
              </a:rPr>
              <a:t>Briefwahlbezirke</a:t>
            </a:r>
          </a:p>
          <a:p>
            <a:pPr marL="893763" lvl="1" indent="-355600">
              <a:spcAft>
                <a:spcPts val="1200"/>
              </a:spcAft>
              <a:buBlip>
                <a:blip r:embed="rId4"/>
              </a:buBlip>
            </a:pPr>
            <a:r>
              <a:rPr lang="de-DE" sz="2400" spc="-95" dirty="0">
                <a:cs typeface="Arial"/>
              </a:rPr>
              <a:t>Sonderwahlbezirke / beweglicher Wahlvorstand</a:t>
            </a:r>
          </a:p>
          <a:p>
            <a:pPr marL="355600" indent="-342900">
              <a:spcAft>
                <a:spcPts val="1200"/>
              </a:spcAft>
              <a:buBlip>
                <a:blip r:embed="rId4"/>
              </a:buBlip>
            </a:pPr>
            <a:r>
              <a:rPr lang="de-DE" sz="2400" spc="-95" dirty="0">
                <a:cs typeface="Arial"/>
              </a:rPr>
              <a:t>Ausstattung der Wahlräume</a:t>
            </a:r>
          </a:p>
          <a:p>
            <a:pPr marL="355600" indent="-342900">
              <a:spcAft>
                <a:spcPts val="1200"/>
              </a:spcAft>
              <a:buBlip>
                <a:blip r:embed="rId4"/>
              </a:buBlip>
            </a:pPr>
            <a:r>
              <a:rPr lang="de-DE" sz="2400" spc="-95" dirty="0">
                <a:cs typeface="Arial"/>
              </a:rPr>
              <a:t>Ausstattung der Auszählungsräume</a:t>
            </a:r>
          </a:p>
          <a:p>
            <a:pPr marL="355600" indent="-342900">
              <a:spcAft>
                <a:spcPts val="1200"/>
              </a:spcAft>
              <a:buBlip>
                <a:blip r:embed="rId4"/>
              </a:buBlip>
            </a:pPr>
            <a:endParaRPr lang="de-DE" sz="2400" spc="-95" dirty="0">
              <a:cs typeface="Arial"/>
            </a:endParaRPr>
          </a:p>
          <a:p>
            <a:pPr marL="355600" indent="-342900">
              <a:spcAft>
                <a:spcPts val="1200"/>
              </a:spcAft>
              <a:buBlip>
                <a:blip r:embed="rId4"/>
              </a:buBlip>
            </a:pPr>
            <a:endParaRPr lang="de-DE" sz="2400" spc="-95" dirty="0">
              <a:cs typeface="Arial"/>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a:t>
            </a:fld>
            <a:endParaRPr lang="de-DE" dirty="0"/>
          </a:p>
        </p:txBody>
      </p:sp>
    </p:spTree>
    <p:extLst>
      <p:ext uri="{BB962C8B-B14F-4D97-AF65-F5344CB8AC3E}">
        <p14:creationId xmlns:p14="http://schemas.microsoft.com/office/powerpoint/2010/main" val="7250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7</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60</a:t>
            </a:fld>
            <a:endParaRPr lang="de-DE" dirty="0"/>
          </a:p>
        </p:txBody>
      </p:sp>
      <p:pic>
        <p:nvPicPr>
          <p:cNvPr id="7" name="Grafik 6">
            <a:extLst>
              <a:ext uri="{FF2B5EF4-FFF2-40B4-BE49-F238E27FC236}">
                <a16:creationId xmlns:a16="http://schemas.microsoft.com/office/drawing/2014/main" id="{352CD67D-1624-4E00-A683-0448F05119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9" b="20805"/>
          <a:stretch/>
        </p:blipFill>
        <p:spPr>
          <a:xfrm>
            <a:off x="4093029" y="1041400"/>
            <a:ext cx="6587671" cy="6096000"/>
          </a:xfrm>
          <a:prstGeom prst="rect">
            <a:avLst/>
          </a:prstGeom>
        </p:spPr>
      </p:pic>
      <p:sp>
        <p:nvSpPr>
          <p:cNvPr id="8" name="object 6">
            <a:extLst>
              <a:ext uri="{FF2B5EF4-FFF2-40B4-BE49-F238E27FC236}">
                <a16:creationId xmlns:a16="http://schemas.microsoft.com/office/drawing/2014/main" id="{45F9D465-14A4-4CC7-8446-39A5F14C878B}"/>
              </a:ext>
            </a:extLst>
          </p:cNvPr>
          <p:cNvSpPr txBox="1"/>
          <p:nvPr/>
        </p:nvSpPr>
        <p:spPr>
          <a:xfrm>
            <a:off x="539751" y="1193799"/>
            <a:ext cx="4267200" cy="1923604"/>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mehrere Bewerber verschiedener Parteien </a:t>
            </a:r>
            <a:br>
              <a:rPr lang="de-DE" sz="2400" spc="-95" dirty="0">
                <a:cs typeface="Arial"/>
              </a:rPr>
            </a:br>
            <a:r>
              <a:rPr lang="de-DE" sz="2400" spc="-95" dirty="0">
                <a:cs typeface="Arial"/>
              </a:rPr>
              <a:t>oder Wählergruppen gekennzeichnet sind.</a:t>
            </a:r>
          </a:p>
        </p:txBody>
      </p:sp>
      <p:sp>
        <p:nvSpPr>
          <p:cNvPr id="2" name="Textfeld 1">
            <a:extLst>
              <a:ext uri="{FF2B5EF4-FFF2-40B4-BE49-F238E27FC236}">
                <a16:creationId xmlns:a16="http://schemas.microsoft.com/office/drawing/2014/main" id="{53F496EE-171B-8779-79B4-80862F974C58}"/>
              </a:ext>
            </a:extLst>
          </p:cNvPr>
          <p:cNvSpPr txBox="1"/>
          <p:nvPr/>
        </p:nvSpPr>
        <p:spPr>
          <a:xfrm>
            <a:off x="8148662" y="1120304"/>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331476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8</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61</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229293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Beide Stimmzettel </a:t>
            </a:r>
            <a:br>
              <a:rPr lang="de-DE" sz="2400" spc="-95" dirty="0">
                <a:cs typeface="Arial"/>
              </a:rPr>
            </a:br>
            <a:r>
              <a:rPr lang="de-DE" sz="2400" spc="-95" dirty="0">
                <a:cs typeface="Arial"/>
              </a:rPr>
              <a:t>(A. Erst- und B. Zweitstimme) </a:t>
            </a:r>
            <a:br>
              <a:rPr lang="de-DE" sz="2400" spc="-95" dirty="0">
                <a:cs typeface="Arial"/>
              </a:rPr>
            </a:br>
            <a:r>
              <a:rPr lang="de-DE" sz="2400" spc="-95" dirty="0">
                <a:cs typeface="Arial"/>
              </a:rPr>
              <a:t>sind gültig, wenn</a:t>
            </a:r>
          </a:p>
          <a:p>
            <a:pPr marL="893763" lvl="1" indent="-355600">
              <a:spcAft>
                <a:spcPts val="600"/>
              </a:spcAft>
              <a:buBlip>
                <a:blip r:embed="rId4"/>
              </a:buBlip>
              <a:tabLst>
                <a:tab pos="174625" algn="l"/>
                <a:tab pos="623888" algn="l"/>
              </a:tabLst>
            </a:pPr>
            <a:r>
              <a:rPr lang="de-DE" sz="2400" spc="-95" dirty="0">
                <a:cs typeface="Arial"/>
              </a:rPr>
              <a:t>der Wähler alle Wahlkreisvorschläge bis </a:t>
            </a:r>
            <a:br>
              <a:rPr lang="de-DE" sz="2400" spc="-95" dirty="0">
                <a:cs typeface="Arial"/>
              </a:rPr>
            </a:br>
            <a:r>
              <a:rPr lang="de-DE" sz="2400" spc="-95" dirty="0">
                <a:cs typeface="Arial"/>
              </a:rPr>
              <a:t>auf einen gestrichen hat,</a:t>
            </a:r>
          </a:p>
        </p:txBody>
      </p:sp>
      <p:pic>
        <p:nvPicPr>
          <p:cNvPr id="8" name="Grafik 7">
            <a:extLst>
              <a:ext uri="{FF2B5EF4-FFF2-40B4-BE49-F238E27FC236}">
                <a16:creationId xmlns:a16="http://schemas.microsoft.com/office/drawing/2014/main" id="{B3AFF1AE-29EF-47B2-9A90-2C0C2C639E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13758" b="21813"/>
          <a:stretch/>
        </p:blipFill>
        <p:spPr>
          <a:xfrm>
            <a:off x="4578350" y="1048333"/>
            <a:ext cx="6102351" cy="6090809"/>
          </a:xfrm>
          <a:prstGeom prst="rect">
            <a:avLst/>
          </a:prstGeom>
        </p:spPr>
      </p:pic>
      <p:sp>
        <p:nvSpPr>
          <p:cNvPr id="2" name="Textfeld 1">
            <a:extLst>
              <a:ext uri="{FF2B5EF4-FFF2-40B4-BE49-F238E27FC236}">
                <a16:creationId xmlns:a16="http://schemas.microsoft.com/office/drawing/2014/main" id="{95F2CA6B-E492-5340-EE92-B9DB982F7F46}"/>
              </a:ext>
            </a:extLst>
          </p:cNvPr>
          <p:cNvSpPr txBox="1"/>
          <p:nvPr/>
        </p:nvSpPr>
        <p:spPr>
          <a:xfrm>
            <a:off x="8148662" y="1264320"/>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pic>
        <p:nvPicPr>
          <p:cNvPr id="7" name="Grafik 6">
            <a:extLst>
              <a:ext uri="{FF2B5EF4-FFF2-40B4-BE49-F238E27FC236}">
                <a16:creationId xmlns:a16="http://schemas.microsoft.com/office/drawing/2014/main" id="{1EA004CD-BBAC-B6C9-7771-AF39EEC82C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0211" b="20805"/>
          <a:stretch/>
        </p:blipFill>
        <p:spPr>
          <a:xfrm>
            <a:off x="4009263" y="6302244"/>
            <a:ext cx="6587671" cy="836898"/>
          </a:xfrm>
          <a:prstGeom prst="rect">
            <a:avLst/>
          </a:prstGeom>
        </p:spPr>
      </p:pic>
      <p:pic>
        <p:nvPicPr>
          <p:cNvPr id="9" name="Grafik 8">
            <a:extLst>
              <a:ext uri="{FF2B5EF4-FFF2-40B4-BE49-F238E27FC236}">
                <a16:creationId xmlns:a16="http://schemas.microsoft.com/office/drawing/2014/main" id="{FC3885E7-0A19-2FA3-99BA-17C24A3D14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496" t="70211" r="71225" b="28243"/>
          <a:stretch/>
        </p:blipFill>
        <p:spPr>
          <a:xfrm>
            <a:off x="7106721" y="6302244"/>
            <a:ext cx="216025" cy="144016"/>
          </a:xfrm>
          <a:prstGeom prst="rect">
            <a:avLst/>
          </a:prstGeom>
        </p:spPr>
      </p:pic>
    </p:spTree>
    <p:extLst>
      <p:ext uri="{BB962C8B-B14F-4D97-AF65-F5344CB8AC3E}">
        <p14:creationId xmlns:p14="http://schemas.microsoft.com/office/powerpoint/2010/main" val="198849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9</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62</a:t>
            </a:fld>
            <a:endParaRPr lang="de-DE" dirty="0"/>
          </a:p>
        </p:txBody>
      </p:sp>
      <p:sp>
        <p:nvSpPr>
          <p:cNvPr id="6" name="object 6">
            <a:extLst>
              <a:ext uri="{FF2B5EF4-FFF2-40B4-BE49-F238E27FC236}">
                <a16:creationId xmlns:a16="http://schemas.microsoft.com/office/drawing/2014/main" id="{B0ECC01B-F3D4-4DAD-82ED-8FC956D7F5C2}"/>
              </a:ext>
            </a:extLst>
          </p:cNvPr>
          <p:cNvSpPr txBox="1"/>
          <p:nvPr/>
        </p:nvSpPr>
        <p:spPr>
          <a:xfrm>
            <a:off x="539751" y="1193799"/>
            <a:ext cx="4267200" cy="340093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Außerdem ist der große Stimmzettel (B. Zweitstimme) ungültig, wenn</a:t>
            </a:r>
          </a:p>
          <a:p>
            <a:pPr marL="893763" lvl="1" indent="-355600">
              <a:spcAft>
                <a:spcPts val="600"/>
              </a:spcAft>
              <a:buBlip>
                <a:blip r:embed="rId4"/>
              </a:buBlip>
              <a:tabLst>
                <a:tab pos="174625" algn="l"/>
                <a:tab pos="623888" algn="l"/>
              </a:tabLst>
            </a:pPr>
            <a:r>
              <a:rPr lang="de-DE" sz="2400" spc="-95" dirty="0">
                <a:cs typeface="Arial"/>
              </a:rPr>
              <a:t>ein Bewerber </a:t>
            </a:r>
            <a:br>
              <a:rPr lang="de-DE" sz="2400" spc="-95" dirty="0">
                <a:cs typeface="Arial"/>
              </a:rPr>
            </a:br>
            <a:r>
              <a:rPr lang="de-DE" sz="2400" spc="-95" dirty="0">
                <a:cs typeface="Arial"/>
              </a:rPr>
              <a:t>(oder mehrere Bewerber einer Partei oder Wähler-gruppe) und eine andere Partei oder Wählergruppe gekennzeichnet sind,</a:t>
            </a:r>
          </a:p>
        </p:txBody>
      </p:sp>
      <p:pic>
        <p:nvPicPr>
          <p:cNvPr id="7" name="Grafik 6">
            <a:extLst>
              <a:ext uri="{FF2B5EF4-FFF2-40B4-BE49-F238E27FC236}">
                <a16:creationId xmlns:a16="http://schemas.microsoft.com/office/drawing/2014/main" id="{2EF01942-594F-490B-84BF-8888F158AE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85" t="22819" r="1353" b="9732"/>
          <a:stretch/>
        </p:blipFill>
        <p:spPr>
          <a:xfrm>
            <a:off x="4730750" y="1041400"/>
            <a:ext cx="5791200" cy="6019800"/>
          </a:xfrm>
          <a:prstGeom prst="rect">
            <a:avLst/>
          </a:prstGeom>
        </p:spPr>
      </p:pic>
      <p:sp>
        <p:nvSpPr>
          <p:cNvPr id="2" name="Textfeld 1">
            <a:extLst>
              <a:ext uri="{FF2B5EF4-FFF2-40B4-BE49-F238E27FC236}">
                <a16:creationId xmlns:a16="http://schemas.microsoft.com/office/drawing/2014/main" id="{50F599B8-0AC2-73A4-CB40-4B00F89EE337}"/>
              </a:ext>
            </a:extLst>
          </p:cNvPr>
          <p:cNvSpPr txBox="1"/>
          <p:nvPr/>
        </p:nvSpPr>
        <p:spPr>
          <a:xfrm>
            <a:off x="8220670" y="1172567"/>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81491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10</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63</a:t>
            </a:fld>
            <a:endParaRPr lang="de-DE" dirty="0"/>
          </a:p>
        </p:txBody>
      </p:sp>
      <p:pic>
        <p:nvPicPr>
          <p:cNvPr id="4" name="Grafik 3">
            <a:extLst>
              <a:ext uri="{FF2B5EF4-FFF2-40B4-BE49-F238E27FC236}">
                <a16:creationId xmlns:a16="http://schemas.microsoft.com/office/drawing/2014/main" id="{5F77E87F-695C-4824-ABED-11E9299F49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91" t="13759" r="2901" b="20805"/>
          <a:stretch/>
        </p:blipFill>
        <p:spPr>
          <a:xfrm>
            <a:off x="4578350" y="1041400"/>
            <a:ext cx="5916246" cy="6096000"/>
          </a:xfrm>
          <a:prstGeom prst="rect">
            <a:avLst/>
          </a:prstGeom>
        </p:spPr>
      </p:pic>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236988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Außerdem ist der große Stimmzettel (B. Zweitstimme) ungültig, wenn</a:t>
            </a:r>
          </a:p>
          <a:p>
            <a:pPr marL="893763" lvl="1" indent="-355600">
              <a:spcAft>
                <a:spcPts val="600"/>
              </a:spcAft>
              <a:buBlip>
                <a:blip r:embed="rId5"/>
              </a:buBlip>
              <a:tabLst>
                <a:tab pos="174625" algn="l"/>
                <a:tab pos="623888" algn="l"/>
              </a:tabLst>
            </a:pPr>
            <a:r>
              <a:rPr lang="de-DE" sz="2400" spc="-95" dirty="0">
                <a:cs typeface="Arial"/>
              </a:rPr>
              <a:t>mehrere Parteien </a:t>
            </a:r>
            <a:br>
              <a:rPr lang="de-DE" sz="2400" spc="-95" dirty="0">
                <a:cs typeface="Arial"/>
              </a:rPr>
            </a:br>
            <a:r>
              <a:rPr lang="de-DE" sz="2400" spc="-95" dirty="0">
                <a:cs typeface="Arial"/>
              </a:rPr>
              <a:t>oder Wählergruppen gekennzeichnet sind.</a:t>
            </a:r>
          </a:p>
        </p:txBody>
      </p:sp>
      <p:sp>
        <p:nvSpPr>
          <p:cNvPr id="2" name="Textfeld 1">
            <a:extLst>
              <a:ext uri="{FF2B5EF4-FFF2-40B4-BE49-F238E27FC236}">
                <a16:creationId xmlns:a16="http://schemas.microsoft.com/office/drawing/2014/main" id="{B5C56EE9-222B-4F74-10B1-DA3D086D9B93}"/>
              </a:ext>
            </a:extLst>
          </p:cNvPr>
          <p:cNvSpPr txBox="1"/>
          <p:nvPr/>
        </p:nvSpPr>
        <p:spPr>
          <a:xfrm>
            <a:off x="8148662" y="1120304"/>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63211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64</a:t>
            </a:fld>
            <a:endParaRPr lang="de-DE" dirty="0"/>
          </a:p>
        </p:txBody>
      </p:sp>
      <p:sp>
        <p:nvSpPr>
          <p:cNvPr id="4" name="object 6">
            <a:extLst>
              <a:ext uri="{FF2B5EF4-FFF2-40B4-BE49-F238E27FC236}">
                <a16:creationId xmlns:a16="http://schemas.microsoft.com/office/drawing/2014/main" id="{AB764F40-2457-4B38-9847-6D91633016EC}"/>
              </a:ext>
            </a:extLst>
          </p:cNvPr>
          <p:cNvSpPr txBox="1"/>
          <p:nvPr/>
        </p:nvSpPr>
        <p:spPr>
          <a:xfrm>
            <a:off x="539750" y="1193799"/>
            <a:ext cx="9774389" cy="1738938"/>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17.4.2 Beschluss erforderlich wegen Gültigkeit: </a:t>
            </a:r>
            <a:br>
              <a:rPr lang="de-DE" sz="2400" spc="-95" dirty="0">
                <a:cs typeface="Arial"/>
              </a:rPr>
            </a:br>
            <a:r>
              <a:rPr lang="de-DE" sz="2400" spc="-95" dirty="0">
                <a:cs typeface="Arial"/>
              </a:rPr>
              <a:t>Für beide Stimmzettel (A. Erst- und B. Zweitstimme) gilt: </a:t>
            </a:r>
            <a:br>
              <a:rPr lang="de-DE" sz="2400" spc="-95" dirty="0">
                <a:cs typeface="Arial"/>
              </a:rPr>
            </a:br>
            <a:endParaRPr lang="de-DE" sz="2000" spc="-95" dirty="0">
              <a:cs typeface="Arial"/>
            </a:endParaRPr>
          </a:p>
          <a:p>
            <a:endParaRPr lang="de-DE" sz="2000" spc="-95" dirty="0">
              <a:cs typeface="Arial"/>
            </a:endParaRPr>
          </a:p>
          <a:p>
            <a:endParaRPr lang="de-DE" sz="2000" spc="-95" dirty="0">
              <a:cs typeface="Arial"/>
            </a:endParaRPr>
          </a:p>
        </p:txBody>
      </p:sp>
    </p:spTree>
    <p:extLst>
      <p:ext uri="{BB962C8B-B14F-4D97-AF65-F5344CB8AC3E}">
        <p14:creationId xmlns:p14="http://schemas.microsoft.com/office/powerpoint/2010/main" val="4190963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11</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65</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4508927"/>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Beide Stimmzettel </a:t>
            </a:r>
            <a:br>
              <a:rPr lang="de-DE" sz="2400" spc="-95" dirty="0">
                <a:cs typeface="Arial"/>
              </a:rPr>
            </a:br>
            <a:r>
              <a:rPr lang="de-DE" sz="2400" spc="-95" dirty="0">
                <a:cs typeface="Arial"/>
              </a:rPr>
              <a:t>(A. Erst- und B. Zweitstimme) </a:t>
            </a:r>
            <a:br>
              <a:rPr lang="de-DE" sz="2400" spc="-95" dirty="0">
                <a:cs typeface="Arial"/>
              </a:rPr>
            </a:br>
            <a:r>
              <a:rPr lang="de-DE" sz="2400" spc="-95" dirty="0">
                <a:cs typeface="Arial"/>
              </a:rPr>
              <a:t>sind gültig, wenn</a:t>
            </a:r>
          </a:p>
          <a:p>
            <a:pPr marL="893763" lvl="1" indent="-355600">
              <a:spcAft>
                <a:spcPts val="600"/>
              </a:spcAft>
              <a:buBlip>
                <a:blip r:embed="rId4"/>
              </a:buBlip>
              <a:tabLst>
                <a:tab pos="174625" algn="l"/>
                <a:tab pos="623888" algn="l"/>
              </a:tabLst>
            </a:pPr>
            <a:r>
              <a:rPr lang="de-DE" sz="2400" spc="-95" dirty="0">
                <a:cs typeface="Arial"/>
              </a:rPr>
              <a:t>die Kennzeichnung </a:t>
            </a:r>
            <a:br>
              <a:rPr lang="de-DE" sz="2400" spc="-95" dirty="0">
                <a:cs typeface="Arial"/>
              </a:rPr>
            </a:br>
            <a:r>
              <a:rPr lang="de-DE" sz="2400" spc="-95" dirty="0">
                <a:cs typeface="Arial"/>
              </a:rPr>
              <a:t>außerhalb des dafür vorgesehenen Kreises erfolgte, </a:t>
            </a:r>
            <a:br>
              <a:rPr lang="de-DE" sz="2400" spc="-95" dirty="0">
                <a:cs typeface="Arial"/>
              </a:rPr>
            </a:br>
            <a:r>
              <a:rPr lang="de-DE" sz="2400" spc="-95" dirty="0">
                <a:cs typeface="Arial"/>
              </a:rPr>
              <a:t>z.B. neben dem Kreis </a:t>
            </a:r>
            <a:br>
              <a:rPr lang="de-DE" sz="2400" spc="-95" dirty="0">
                <a:cs typeface="Arial"/>
              </a:rPr>
            </a:br>
            <a:r>
              <a:rPr lang="de-DE" sz="2400" spc="-95" dirty="0">
                <a:cs typeface="Arial"/>
              </a:rPr>
              <a:t>oder in der Kopfleiste des Wahlkreisvorschlags </a:t>
            </a:r>
            <a:br>
              <a:rPr lang="de-DE" sz="2400" spc="-95" dirty="0">
                <a:cs typeface="Arial"/>
              </a:rPr>
            </a:br>
            <a:r>
              <a:rPr lang="de-DE" sz="2400" spc="-95" dirty="0">
                <a:cs typeface="Arial"/>
              </a:rPr>
              <a:t>(Gleiches gilt für die Zweitstimme),</a:t>
            </a:r>
          </a:p>
        </p:txBody>
      </p:sp>
      <p:pic>
        <p:nvPicPr>
          <p:cNvPr id="7" name="Grafik 6">
            <a:extLst>
              <a:ext uri="{FF2B5EF4-FFF2-40B4-BE49-F238E27FC236}">
                <a16:creationId xmlns:a16="http://schemas.microsoft.com/office/drawing/2014/main" id="{AB4EA075-D57C-46A0-B2E8-EA6756FADD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8" t="16779" b="18792"/>
          <a:stretch/>
        </p:blipFill>
        <p:spPr>
          <a:xfrm>
            <a:off x="4533429" y="1009862"/>
            <a:ext cx="6140921" cy="6127538"/>
          </a:xfrm>
          <a:prstGeom prst="rect">
            <a:avLst/>
          </a:prstGeom>
        </p:spPr>
      </p:pic>
      <p:sp>
        <p:nvSpPr>
          <p:cNvPr id="2" name="Textfeld 1">
            <a:extLst>
              <a:ext uri="{FF2B5EF4-FFF2-40B4-BE49-F238E27FC236}">
                <a16:creationId xmlns:a16="http://schemas.microsoft.com/office/drawing/2014/main" id="{0D136C96-7AF7-234C-C61B-FD812C717BC5}"/>
              </a:ext>
            </a:extLst>
          </p:cNvPr>
          <p:cNvSpPr txBox="1"/>
          <p:nvPr/>
        </p:nvSpPr>
        <p:spPr>
          <a:xfrm>
            <a:off x="8071417" y="1172567"/>
            <a:ext cx="2242722"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35748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12</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66</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229293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Beide Stimmzettel </a:t>
            </a:r>
            <a:br>
              <a:rPr lang="de-DE" sz="2400" spc="-95" dirty="0">
                <a:cs typeface="Arial"/>
              </a:rPr>
            </a:br>
            <a:r>
              <a:rPr lang="de-DE" sz="2400" spc="-95" dirty="0">
                <a:cs typeface="Arial"/>
              </a:rPr>
              <a:t>(A. Erst- und B. Zweitstimme) </a:t>
            </a:r>
            <a:br>
              <a:rPr lang="de-DE" sz="2400" spc="-95" dirty="0">
                <a:cs typeface="Arial"/>
              </a:rPr>
            </a:br>
            <a:r>
              <a:rPr lang="de-DE" sz="2400" spc="-95" dirty="0">
                <a:cs typeface="Arial"/>
              </a:rPr>
              <a:t>sind gültig, wenn</a:t>
            </a:r>
          </a:p>
          <a:p>
            <a:pPr marL="893763" lvl="1" indent="-355600">
              <a:spcAft>
                <a:spcPts val="600"/>
              </a:spcAft>
              <a:buBlip>
                <a:blip r:embed="rId4"/>
              </a:buBlip>
              <a:tabLst>
                <a:tab pos="174625" algn="l"/>
                <a:tab pos="623888" algn="l"/>
              </a:tabLst>
            </a:pPr>
            <a:r>
              <a:rPr lang="de-DE" sz="2400" spc="-95" dirty="0">
                <a:cs typeface="Arial"/>
              </a:rPr>
              <a:t>trotz Streichungen oder Korrekturen der Wählerwille klar erkennbar ist.</a:t>
            </a:r>
          </a:p>
        </p:txBody>
      </p:sp>
      <p:pic>
        <p:nvPicPr>
          <p:cNvPr id="4" name="Grafik 3">
            <a:extLst>
              <a:ext uri="{FF2B5EF4-FFF2-40B4-BE49-F238E27FC236}">
                <a16:creationId xmlns:a16="http://schemas.microsoft.com/office/drawing/2014/main" id="{49C5E37E-C7A2-4A78-9470-2DBF590105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13759" b="18792"/>
          <a:stretch/>
        </p:blipFill>
        <p:spPr>
          <a:xfrm>
            <a:off x="4776587" y="1041400"/>
            <a:ext cx="5907004" cy="6172200"/>
          </a:xfrm>
          <a:prstGeom prst="rect">
            <a:avLst/>
          </a:prstGeom>
        </p:spPr>
      </p:pic>
      <p:sp>
        <p:nvSpPr>
          <p:cNvPr id="15" name="Rechteck 14"/>
          <p:cNvSpPr/>
          <p:nvPr/>
        </p:nvSpPr>
        <p:spPr>
          <a:xfrm>
            <a:off x="7511145" y="6862763"/>
            <a:ext cx="471488" cy="183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6" name="Textfeld 7"/>
          <p:cNvSpPr txBox="1"/>
          <p:nvPr/>
        </p:nvSpPr>
        <p:spPr>
          <a:xfrm>
            <a:off x="7413515" y="6886575"/>
            <a:ext cx="990600" cy="215444"/>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latin typeface="Helvetica Neue lt std "/>
              </a:rPr>
              <a:t>Stapel b)</a:t>
            </a:r>
          </a:p>
        </p:txBody>
      </p:sp>
      <p:sp>
        <p:nvSpPr>
          <p:cNvPr id="17" name="Rechteck 16"/>
          <p:cNvSpPr/>
          <p:nvPr/>
        </p:nvSpPr>
        <p:spPr>
          <a:xfrm>
            <a:off x="6100651" y="6923088"/>
            <a:ext cx="504825" cy="14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8" name="Textfeld 9"/>
          <p:cNvSpPr txBox="1"/>
          <p:nvPr/>
        </p:nvSpPr>
        <p:spPr>
          <a:xfrm>
            <a:off x="6022072" y="6882607"/>
            <a:ext cx="990600" cy="215444"/>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latin typeface="Helvetica Neue lt std "/>
              </a:rPr>
              <a:t>Stapel a)</a:t>
            </a:r>
          </a:p>
        </p:txBody>
      </p:sp>
      <p:sp>
        <p:nvSpPr>
          <p:cNvPr id="10" name="Rechteck 9"/>
          <p:cNvSpPr/>
          <p:nvPr/>
        </p:nvSpPr>
        <p:spPr>
          <a:xfrm>
            <a:off x="5340350" y="5724525"/>
            <a:ext cx="5037138" cy="574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1" name="Textfeld 6"/>
          <p:cNvSpPr txBox="1"/>
          <p:nvPr/>
        </p:nvSpPr>
        <p:spPr>
          <a:xfrm>
            <a:off x="4959350" y="5689600"/>
            <a:ext cx="5410200" cy="584775"/>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de-DE" sz="800" i="1" dirty="0">
                <a:latin typeface="HelveticaNeueLT Com 65 Md" pitchFamily="34" charset="0"/>
              </a:rPr>
              <a:t>Fall:	Der Wähler hat zunächst den Bewerber 103 des Wahlkreisvorschlags Nr. 1 angekreuzt, 	dann aber das Kreuz wieder durchgestrichen, stattdessen den Bewerber 202 des 	Wahlkreisvorschlags Nr. 2 angekreuzt und zusätzlich eine Verdeutlichung des Wählerwillens 	dazugeschrieben.</a:t>
            </a:r>
          </a:p>
        </p:txBody>
      </p:sp>
      <p:sp>
        <p:nvSpPr>
          <p:cNvPr id="2" name="Textfeld 1">
            <a:extLst>
              <a:ext uri="{FF2B5EF4-FFF2-40B4-BE49-F238E27FC236}">
                <a16:creationId xmlns:a16="http://schemas.microsoft.com/office/drawing/2014/main" id="{4EC8128D-2345-C37A-5657-0566772FDE46}"/>
              </a:ext>
            </a:extLst>
          </p:cNvPr>
          <p:cNvSpPr txBox="1"/>
          <p:nvPr/>
        </p:nvSpPr>
        <p:spPr>
          <a:xfrm>
            <a:off x="8220670" y="1244575"/>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17261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13</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67</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413959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Darüber hinaus ist der große Stimmzettel (B. Zweitstimme) gültig, wenn</a:t>
            </a:r>
          </a:p>
          <a:p>
            <a:pPr marL="893763" lvl="1" indent="-355600">
              <a:spcAft>
                <a:spcPts val="600"/>
              </a:spcAft>
              <a:buBlip>
                <a:blip r:embed="rId4"/>
              </a:buBlip>
              <a:tabLst>
                <a:tab pos="174625" algn="l"/>
                <a:tab pos="623888" algn="l"/>
              </a:tabLst>
            </a:pPr>
            <a:r>
              <a:rPr lang="de-DE" sz="2400" spc="-95" dirty="0">
                <a:cs typeface="Arial"/>
              </a:rPr>
              <a:t>mehrere Bewerber ein und derselben Partei oder Wählergruppe </a:t>
            </a:r>
            <a:r>
              <a:rPr lang="de-DE" sz="2400" spc="-95" dirty="0" err="1">
                <a:cs typeface="Arial"/>
              </a:rPr>
              <a:t>gekennzeich-net</a:t>
            </a:r>
            <a:r>
              <a:rPr lang="de-DE" sz="2400" spc="-95" dirty="0">
                <a:cs typeface="Arial"/>
              </a:rPr>
              <a:t> sind. Die Stimme ist gültig und wird beschlussmäßig der Partei oder Wählergruppe zugerechnet. </a:t>
            </a:r>
            <a:br>
              <a:rPr lang="de-DE" sz="2400" spc="-95" dirty="0">
                <a:cs typeface="Arial"/>
              </a:rPr>
            </a:br>
            <a:endParaRPr lang="de-DE" sz="2400" spc="-95" dirty="0">
              <a:cs typeface="Arial"/>
            </a:endParaRPr>
          </a:p>
        </p:txBody>
      </p:sp>
      <p:pic>
        <p:nvPicPr>
          <p:cNvPr id="4" name="Grafik 3">
            <a:extLst>
              <a:ext uri="{FF2B5EF4-FFF2-40B4-BE49-F238E27FC236}">
                <a16:creationId xmlns:a16="http://schemas.microsoft.com/office/drawing/2014/main" id="{8A448679-0075-4DBA-BCD2-92F8AE9B0F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56" t="25792" r="3925" b="8390"/>
          <a:stretch/>
        </p:blipFill>
        <p:spPr>
          <a:xfrm>
            <a:off x="4883150" y="1041400"/>
            <a:ext cx="5745133" cy="6096000"/>
          </a:xfrm>
          <a:prstGeom prst="rect">
            <a:avLst/>
          </a:prstGeom>
        </p:spPr>
      </p:pic>
      <p:sp>
        <p:nvSpPr>
          <p:cNvPr id="2" name="Textfeld 1">
            <a:extLst>
              <a:ext uri="{FF2B5EF4-FFF2-40B4-BE49-F238E27FC236}">
                <a16:creationId xmlns:a16="http://schemas.microsoft.com/office/drawing/2014/main" id="{BC3D275C-D9F9-22F5-27E7-FD1C4DDA34D5}"/>
              </a:ext>
            </a:extLst>
          </p:cNvPr>
          <p:cNvSpPr txBox="1"/>
          <p:nvPr/>
        </p:nvSpPr>
        <p:spPr>
          <a:xfrm>
            <a:off x="8364686" y="1120304"/>
            <a:ext cx="2093469" cy="288000"/>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381248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14</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68</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1846659"/>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Das gilt entsprechend, wenn zusätzlich zu den Bewerbern deren Partei oder Wähler-gruppe gekennzeichnet wurde.</a:t>
            </a:r>
          </a:p>
        </p:txBody>
      </p:sp>
      <p:pic>
        <p:nvPicPr>
          <p:cNvPr id="7" name="Grafik 6">
            <a:extLst>
              <a:ext uri="{FF2B5EF4-FFF2-40B4-BE49-F238E27FC236}">
                <a16:creationId xmlns:a16="http://schemas.microsoft.com/office/drawing/2014/main" id="{2AA5AE23-3CB4-44B9-98B3-653A96F0D8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13759" r="3020" b="18792"/>
          <a:stretch/>
        </p:blipFill>
        <p:spPr>
          <a:xfrm>
            <a:off x="4957075" y="1041400"/>
            <a:ext cx="5641075" cy="6096000"/>
          </a:xfrm>
          <a:prstGeom prst="rect">
            <a:avLst/>
          </a:prstGeom>
        </p:spPr>
      </p:pic>
      <p:sp>
        <p:nvSpPr>
          <p:cNvPr id="2" name="Textfeld 1">
            <a:extLst>
              <a:ext uri="{FF2B5EF4-FFF2-40B4-BE49-F238E27FC236}">
                <a16:creationId xmlns:a16="http://schemas.microsoft.com/office/drawing/2014/main" id="{7A650069-20DD-67B4-3953-673AA76CF3D7}"/>
              </a:ext>
            </a:extLst>
          </p:cNvPr>
          <p:cNvSpPr txBox="1"/>
          <p:nvPr/>
        </p:nvSpPr>
        <p:spPr>
          <a:xfrm>
            <a:off x="8364686" y="1122324"/>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24300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Stimmzettelbeispiel 15</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69</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340093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Darüber hinaus ist der große Stimmzettel (B. Zweitstimme) gültig, wenn</a:t>
            </a:r>
          </a:p>
          <a:p>
            <a:pPr marL="893763" lvl="1" indent="-355600">
              <a:spcAft>
                <a:spcPts val="600"/>
              </a:spcAft>
              <a:buBlip>
                <a:blip r:embed="rId4"/>
              </a:buBlip>
              <a:tabLst>
                <a:tab pos="174625" algn="l"/>
                <a:tab pos="623888" algn="l"/>
              </a:tabLst>
            </a:pPr>
            <a:r>
              <a:rPr lang="de-DE" sz="2400" spc="-95" dirty="0">
                <a:cs typeface="Arial"/>
              </a:rPr>
              <a:t>ein Bewerber und dessen Partei oder Wählergruppe gekennzeichnet sind. Diese Stimme ist ebenfalls gültig und wird beschlussmäßig dem Bewerber zugerechnet.</a:t>
            </a:r>
          </a:p>
        </p:txBody>
      </p:sp>
      <p:pic>
        <p:nvPicPr>
          <p:cNvPr id="4" name="Grafik 3">
            <a:extLst>
              <a:ext uri="{FF2B5EF4-FFF2-40B4-BE49-F238E27FC236}">
                <a16:creationId xmlns:a16="http://schemas.microsoft.com/office/drawing/2014/main" id="{D14B98D5-5ECE-415A-9C4E-7602A433FD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16779" r="3020" b="15772"/>
          <a:stretch/>
        </p:blipFill>
        <p:spPr>
          <a:xfrm>
            <a:off x="4883150" y="1041400"/>
            <a:ext cx="5721350" cy="6182750"/>
          </a:xfrm>
          <a:prstGeom prst="rect">
            <a:avLst/>
          </a:prstGeom>
        </p:spPr>
      </p:pic>
      <p:sp>
        <p:nvSpPr>
          <p:cNvPr id="2" name="Textfeld 1">
            <a:extLst>
              <a:ext uri="{FF2B5EF4-FFF2-40B4-BE49-F238E27FC236}">
                <a16:creationId xmlns:a16="http://schemas.microsoft.com/office/drawing/2014/main" id="{F37B7D4B-A957-D247-5DF6-36F893478A5A}"/>
              </a:ext>
            </a:extLst>
          </p:cNvPr>
          <p:cNvSpPr txBox="1"/>
          <p:nvPr/>
        </p:nvSpPr>
        <p:spPr>
          <a:xfrm>
            <a:off x="8292678" y="1100559"/>
            <a:ext cx="2093469"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8. OKTOBER 2023</a:t>
            </a:r>
          </a:p>
        </p:txBody>
      </p:sp>
    </p:spTree>
    <p:extLst>
      <p:ext uri="{BB962C8B-B14F-4D97-AF65-F5344CB8AC3E}">
        <p14:creationId xmlns:p14="http://schemas.microsoft.com/office/powerpoint/2010/main" val="233269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 Wahlvorstand</a:t>
            </a:r>
            <a:endParaRPr dirty="0">
              <a:solidFill>
                <a:schemeClr val="tx1">
                  <a:lumMod val="65000"/>
                  <a:lumOff val="35000"/>
                </a:schemeClr>
              </a:solidFill>
              <a:latin typeface="+mj-lt"/>
            </a:endParaRPr>
          </a:p>
        </p:txBody>
      </p:sp>
      <p:sp>
        <p:nvSpPr>
          <p:cNvPr id="6" name="object 6"/>
          <p:cNvSpPr txBox="1"/>
          <p:nvPr/>
        </p:nvSpPr>
        <p:spPr>
          <a:xfrm>
            <a:off x="539750" y="1117600"/>
            <a:ext cx="9774389" cy="6093976"/>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Zusammensetzung</a:t>
            </a:r>
          </a:p>
          <a:p>
            <a:pPr marL="436563" indent="-355600">
              <a:spcAft>
                <a:spcPts val="600"/>
              </a:spcAft>
              <a:buBlip>
                <a:blip r:embed="rId4"/>
              </a:buBlip>
              <a:tabLst>
                <a:tab pos="174625" algn="l"/>
                <a:tab pos="623888" algn="l"/>
              </a:tabLst>
            </a:pPr>
            <a:r>
              <a:rPr lang="de-DE" sz="2400" spc="-95" dirty="0">
                <a:cs typeface="Arial"/>
              </a:rPr>
              <a:t>Allgemeine Tätigkeiten, Rechte und Pflichten des Wahlvorstands</a:t>
            </a:r>
          </a:p>
          <a:p>
            <a:pPr marL="1350963" lvl="2" indent="-355600">
              <a:spcAft>
                <a:spcPts val="600"/>
              </a:spcAft>
              <a:buBlip>
                <a:blip r:embed="rId4"/>
              </a:buBlip>
              <a:tabLst>
                <a:tab pos="174625" algn="l"/>
                <a:tab pos="623888" algn="l"/>
              </a:tabLst>
            </a:pPr>
            <a:r>
              <a:rPr lang="de-DE" sz="2400" spc="-95" dirty="0">
                <a:cs typeface="Arial"/>
              </a:rPr>
              <a:t>Ehrenamtliche Tätigkeit</a:t>
            </a:r>
          </a:p>
          <a:p>
            <a:pPr marL="1350963" lvl="2" indent="-355600">
              <a:spcAft>
                <a:spcPts val="600"/>
              </a:spcAft>
              <a:buBlip>
                <a:blip r:embed="rId4"/>
              </a:buBlip>
              <a:tabLst>
                <a:tab pos="174625" algn="l"/>
                <a:tab pos="623888" algn="l"/>
              </a:tabLst>
            </a:pPr>
            <a:r>
              <a:rPr lang="de-DE" sz="2400" spc="-95" dirty="0">
                <a:cs typeface="Arial"/>
              </a:rPr>
              <a:t>Soll jegliche Beeinflussung verhindern</a:t>
            </a:r>
          </a:p>
          <a:p>
            <a:pPr marL="1350963" lvl="2" indent="-355600">
              <a:spcAft>
                <a:spcPts val="600"/>
              </a:spcAft>
              <a:buBlip>
                <a:blip r:embed="rId4"/>
              </a:buBlip>
              <a:tabLst>
                <a:tab pos="174625" algn="l"/>
                <a:tab pos="623888" algn="l"/>
              </a:tabLst>
            </a:pPr>
            <a:r>
              <a:rPr lang="de-DE" sz="2400" spc="-95" dirty="0">
                <a:cs typeface="Arial"/>
              </a:rPr>
              <a:t>Überprüft immer wieder die Wahlkabinen</a:t>
            </a:r>
          </a:p>
          <a:p>
            <a:pPr marL="1350963" lvl="2" indent="-355600">
              <a:spcAft>
                <a:spcPts val="600"/>
              </a:spcAft>
              <a:buBlip>
                <a:blip r:embed="rId4"/>
              </a:buBlip>
              <a:tabLst>
                <a:tab pos="174625" algn="l"/>
                <a:tab pos="623888" algn="l"/>
              </a:tabLst>
            </a:pPr>
            <a:r>
              <a:rPr lang="de-DE" sz="2400" spc="-95" dirty="0">
                <a:cs typeface="Arial"/>
              </a:rPr>
              <a:t>Wahrt Neutralität und ist zur Verschwiegenheit verpflichtet</a:t>
            </a:r>
          </a:p>
          <a:p>
            <a:pPr marL="1350963" lvl="2" indent="-355600">
              <a:spcAft>
                <a:spcPts val="600"/>
              </a:spcAft>
              <a:buBlip>
                <a:blip r:embed="rId4"/>
              </a:buBlip>
              <a:tabLst>
                <a:tab pos="174625" algn="l"/>
                <a:tab pos="623888" algn="l"/>
              </a:tabLst>
            </a:pPr>
            <a:r>
              <a:rPr lang="de-DE" sz="2400" spc="-95" dirty="0">
                <a:cs typeface="Arial"/>
              </a:rPr>
              <a:t>Die Mitglieder dürfen in Ausübung ihres Amtes ihr Gesicht nicht verhüllen</a:t>
            </a:r>
          </a:p>
          <a:p>
            <a:pPr marL="1350963" lvl="2" indent="-355600">
              <a:spcAft>
                <a:spcPts val="600"/>
              </a:spcAft>
              <a:buBlip>
                <a:blip r:embed="rId4"/>
              </a:buBlip>
              <a:tabLst>
                <a:tab pos="174625" algn="l"/>
                <a:tab pos="623888" algn="l"/>
              </a:tabLst>
            </a:pPr>
            <a:r>
              <a:rPr lang="de-DE" sz="2400" spc="-95" dirty="0">
                <a:cs typeface="Arial"/>
              </a:rPr>
              <a:t>Hat das Hausrecht im Wahlraum</a:t>
            </a:r>
          </a:p>
          <a:p>
            <a:pPr marL="1350963" lvl="2" indent="-355600">
              <a:spcAft>
                <a:spcPts val="600"/>
              </a:spcAft>
              <a:buBlip>
                <a:blip r:embed="rId4"/>
              </a:buBlip>
              <a:tabLst>
                <a:tab pos="174625" algn="l"/>
                <a:tab pos="623888" algn="l"/>
              </a:tabLst>
            </a:pPr>
            <a:r>
              <a:rPr lang="de-DE" sz="2400" spc="-95" dirty="0">
                <a:cs typeface="Arial"/>
              </a:rPr>
              <a:t>Entscheidet über alle Fragen bei der Wahl und der Ergebnisermittlung</a:t>
            </a:r>
          </a:p>
          <a:p>
            <a:pPr marL="1350963" lvl="2" indent="-355600">
              <a:spcAft>
                <a:spcPts val="600"/>
              </a:spcAft>
              <a:buBlip>
                <a:blip r:embed="rId4"/>
              </a:buBlip>
              <a:tabLst>
                <a:tab pos="174625" algn="l"/>
                <a:tab pos="623888" algn="l"/>
              </a:tabLst>
            </a:pPr>
            <a:r>
              <a:rPr lang="de-DE" sz="2400" spc="-95" dirty="0">
                <a:cs typeface="Arial"/>
              </a:rPr>
              <a:t>Verhandelt, berät und entscheidet öffentlich</a:t>
            </a:r>
          </a:p>
          <a:p>
            <a:pPr marL="1350963" lvl="2" indent="-355600">
              <a:spcAft>
                <a:spcPts val="600"/>
              </a:spcAft>
              <a:buBlip>
                <a:blip r:embed="rId4"/>
              </a:buBlip>
              <a:tabLst>
                <a:tab pos="174625" algn="l"/>
                <a:tab pos="623888" algn="l"/>
              </a:tabLst>
            </a:pPr>
            <a:r>
              <a:rPr lang="de-DE" sz="2400" spc="-95" dirty="0">
                <a:cs typeface="Arial"/>
              </a:rPr>
              <a:t>Entscheidet über die Gültigkeit der Stimmen</a:t>
            </a:r>
          </a:p>
          <a:p>
            <a:pPr marL="1350963" lvl="2" indent="-355600">
              <a:spcAft>
                <a:spcPts val="600"/>
              </a:spcAft>
              <a:buBlip>
                <a:blip r:embed="rId4"/>
              </a:buBlip>
              <a:tabLst>
                <a:tab pos="174625" algn="l"/>
                <a:tab pos="623888" algn="l"/>
              </a:tabLst>
            </a:pPr>
            <a:r>
              <a:rPr lang="de-DE" sz="2400" spc="-95" dirty="0">
                <a:cs typeface="Arial"/>
              </a:rPr>
              <a:t>Entscheidet mit Stimmenmehrheit; </a:t>
            </a:r>
            <a:br>
              <a:rPr lang="de-DE" sz="2400" spc="-95" dirty="0">
                <a:cs typeface="Arial"/>
              </a:rPr>
            </a:br>
            <a:r>
              <a:rPr lang="de-DE" sz="2400" spc="-95" dirty="0">
                <a:cs typeface="Arial"/>
              </a:rPr>
              <a:t>bei Gleichheit ist die Stimme des Wahlvorstehers ausschlaggebend</a:t>
            </a:r>
          </a:p>
          <a:p>
            <a:pPr marL="1350963" lvl="2" indent="-355600">
              <a:spcAft>
                <a:spcPts val="600"/>
              </a:spcAft>
              <a:buBlip>
                <a:blip r:embed="rId4"/>
              </a:buBlip>
              <a:tabLst>
                <a:tab pos="174625" algn="l"/>
                <a:tab pos="623888" algn="l"/>
              </a:tabLst>
            </a:pPr>
            <a:r>
              <a:rPr lang="de-DE" sz="2400" spc="-95" dirty="0">
                <a:cs typeface="Arial"/>
              </a:rPr>
              <a:t>Stellt das Wahlergebnis im Stimmbezirk öffentlich fest</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a:t>
            </a:fld>
            <a:endParaRPr lang="de-DE" dirty="0"/>
          </a:p>
        </p:txBody>
      </p:sp>
    </p:spTree>
    <p:extLst>
      <p:ext uri="{BB962C8B-B14F-4D97-AF65-F5344CB8AC3E}">
        <p14:creationId xmlns:p14="http://schemas.microsoft.com/office/powerpoint/2010/main" val="14092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70</a:t>
            </a:fld>
            <a:endParaRPr lang="de-DE" dirty="0"/>
          </a:p>
        </p:txBody>
      </p:sp>
      <p:pic>
        <p:nvPicPr>
          <p:cNvPr id="6" name="Grafik 5">
            <a:extLst>
              <a:ext uri="{FF2B5EF4-FFF2-40B4-BE49-F238E27FC236}">
                <a16:creationId xmlns:a16="http://schemas.microsoft.com/office/drawing/2014/main" id="{C3800609-65A1-4A38-AC43-3EC91EC456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9" t="13759" r="2057" b="48993"/>
          <a:stretch/>
        </p:blipFill>
        <p:spPr>
          <a:xfrm>
            <a:off x="30742" y="1041400"/>
            <a:ext cx="10619215" cy="6098294"/>
          </a:xfrm>
          <a:prstGeom prst="rect">
            <a:avLst/>
          </a:prstGeom>
        </p:spPr>
      </p:pic>
    </p:spTree>
    <p:extLst>
      <p:ext uri="{BB962C8B-B14F-4D97-AF65-F5344CB8AC3E}">
        <p14:creationId xmlns:p14="http://schemas.microsoft.com/office/powerpoint/2010/main" val="6029549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71</a:t>
            </a:fld>
            <a:endParaRPr lang="de-DE" dirty="0"/>
          </a:p>
        </p:txBody>
      </p:sp>
      <p:pic>
        <p:nvPicPr>
          <p:cNvPr id="6" name="Grafik 5">
            <a:extLst>
              <a:ext uri="{FF2B5EF4-FFF2-40B4-BE49-F238E27FC236}">
                <a16:creationId xmlns:a16="http://schemas.microsoft.com/office/drawing/2014/main" id="{C3800609-65A1-4A38-AC43-3EC91EC456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1" t="55034" r="3763" b="7422"/>
          <a:stretch/>
        </p:blipFill>
        <p:spPr>
          <a:xfrm>
            <a:off x="0" y="995521"/>
            <a:ext cx="10526264" cy="6132370"/>
          </a:xfrm>
          <a:prstGeom prst="rect">
            <a:avLst/>
          </a:prstGeom>
        </p:spPr>
      </p:pic>
    </p:spTree>
    <p:extLst>
      <p:ext uri="{BB962C8B-B14F-4D97-AF65-F5344CB8AC3E}">
        <p14:creationId xmlns:p14="http://schemas.microsoft.com/office/powerpoint/2010/main" val="2858782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72</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6017032"/>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spc="-95" dirty="0">
                <a:cs typeface="Arial"/>
              </a:rPr>
              <a:t>Die Übersicht zeigt eine Gesamtschau über alle gültigen und </a:t>
            </a:r>
            <a:br>
              <a:rPr lang="de-DE" sz="2400" spc="-95" dirty="0">
                <a:cs typeface="Arial"/>
              </a:rPr>
            </a:br>
            <a:r>
              <a:rPr lang="de-DE" sz="2400" spc="-95" dirty="0">
                <a:cs typeface="Arial"/>
              </a:rPr>
              <a:t>ungültigen Erst- und Zweitstimmen vor Beginn der Auszählung.</a:t>
            </a:r>
          </a:p>
          <a:p>
            <a:pPr marL="538163" lvl="1">
              <a:spcAft>
                <a:spcPts val="600"/>
              </a:spcAft>
              <a:tabLst>
                <a:tab pos="174625" algn="l"/>
                <a:tab pos="623888" algn="l"/>
              </a:tabLst>
            </a:pPr>
            <a:r>
              <a:rPr lang="de-DE" sz="2400" spc="-95" dirty="0">
                <a:cs typeface="Arial"/>
              </a:rPr>
              <a:t>Es ist in dieser Übersicht noch einmal deutlich zu sehen, </a:t>
            </a:r>
            <a:br>
              <a:rPr lang="de-DE" sz="2400" spc="-95" dirty="0">
                <a:cs typeface="Arial"/>
              </a:rPr>
            </a:br>
            <a:r>
              <a:rPr lang="de-DE" sz="2400" spc="-95" dirty="0">
                <a:cs typeface="Arial"/>
              </a:rPr>
              <a:t>dass die jeweils beschlussmäßig behandelten</a:t>
            </a:r>
          </a:p>
          <a:p>
            <a:pPr marL="1350963" lvl="2" indent="-355600">
              <a:spcAft>
                <a:spcPts val="600"/>
              </a:spcAft>
              <a:buBlip>
                <a:blip r:embed="rId4"/>
              </a:buBlip>
              <a:tabLst>
                <a:tab pos="174625" algn="l"/>
                <a:tab pos="623888" algn="l"/>
              </a:tabLst>
            </a:pPr>
            <a:r>
              <a:rPr lang="de-DE" sz="2400" spc="-95" dirty="0">
                <a:cs typeface="Arial"/>
              </a:rPr>
              <a:t>kleinen Stimmzettel des Stapels c) und</a:t>
            </a:r>
          </a:p>
          <a:p>
            <a:pPr marL="1350963" lvl="2" indent="-355600">
              <a:spcAft>
                <a:spcPts val="600"/>
              </a:spcAft>
              <a:buBlip>
                <a:blip r:embed="rId4"/>
              </a:buBlip>
              <a:tabLst>
                <a:tab pos="174625" algn="l"/>
                <a:tab pos="623888" algn="l"/>
              </a:tabLst>
            </a:pPr>
            <a:r>
              <a:rPr lang="de-DE" sz="2400" spc="-95" dirty="0">
                <a:cs typeface="Arial"/>
              </a:rPr>
              <a:t>großen Stimmzettel des Stapels f)</a:t>
            </a:r>
          </a:p>
          <a:p>
            <a:pPr marL="538163" lvl="1">
              <a:spcAft>
                <a:spcPts val="600"/>
              </a:spcAft>
              <a:tabLst>
                <a:tab pos="174625" algn="l"/>
                <a:tab pos="623888" algn="l"/>
              </a:tabLst>
            </a:pPr>
            <a:r>
              <a:rPr lang="de-DE" sz="2400" spc="-95" dirty="0">
                <a:cs typeface="Arial"/>
              </a:rPr>
              <a:t>gesondert zu den jeweiligen zweifelsfrei gültigen</a:t>
            </a:r>
          </a:p>
          <a:p>
            <a:pPr marL="1350963" lvl="2" indent="-355600">
              <a:spcAft>
                <a:spcPts val="600"/>
              </a:spcAft>
              <a:buBlip>
                <a:blip r:embed="rId4"/>
              </a:buBlip>
              <a:tabLst>
                <a:tab pos="174625" algn="l"/>
                <a:tab pos="623888" algn="l"/>
              </a:tabLst>
            </a:pPr>
            <a:r>
              <a:rPr lang="de-DE" sz="2400" spc="-95" dirty="0">
                <a:cs typeface="Arial"/>
              </a:rPr>
              <a:t>kleinen Stimmzetteln des Stapels a) und</a:t>
            </a:r>
          </a:p>
          <a:p>
            <a:pPr marL="1350963" lvl="2" indent="-355600">
              <a:spcAft>
                <a:spcPts val="600"/>
              </a:spcAft>
              <a:buBlip>
                <a:blip r:embed="rId4"/>
              </a:buBlip>
              <a:tabLst>
                <a:tab pos="174625" algn="l"/>
                <a:tab pos="623888" algn="l"/>
              </a:tabLst>
            </a:pPr>
            <a:r>
              <a:rPr lang="de-DE" sz="2400" spc="-95" dirty="0">
                <a:cs typeface="Arial"/>
              </a:rPr>
              <a:t>großen Stimmzetteln des Stapels d)</a:t>
            </a:r>
          </a:p>
          <a:p>
            <a:pPr marL="538163" lvl="1">
              <a:spcAft>
                <a:spcPts val="600"/>
              </a:spcAft>
              <a:tabLst>
                <a:tab pos="174625" algn="l"/>
                <a:tab pos="623888" algn="l"/>
              </a:tabLst>
            </a:pPr>
            <a:r>
              <a:rPr lang="de-DE" sz="2400" spc="-95" dirty="0">
                <a:cs typeface="Arial"/>
              </a:rPr>
              <a:t>bzw. gesondert zu den ungültigen</a:t>
            </a:r>
          </a:p>
          <a:p>
            <a:pPr marL="1350963" lvl="2" indent="-355600">
              <a:spcAft>
                <a:spcPts val="600"/>
              </a:spcAft>
              <a:buBlip>
                <a:blip r:embed="rId4"/>
              </a:buBlip>
              <a:tabLst>
                <a:tab pos="174625" algn="l"/>
                <a:tab pos="623888" algn="l"/>
              </a:tabLst>
            </a:pPr>
            <a:r>
              <a:rPr lang="de-DE" sz="2400" spc="-95" dirty="0">
                <a:cs typeface="Arial"/>
              </a:rPr>
              <a:t>kleinen Stimmzetteln des Stapels b) und</a:t>
            </a:r>
          </a:p>
          <a:p>
            <a:pPr marL="1350963" lvl="2" indent="-355600">
              <a:spcAft>
                <a:spcPts val="600"/>
              </a:spcAft>
              <a:buBlip>
                <a:blip r:embed="rId4"/>
              </a:buBlip>
              <a:tabLst>
                <a:tab pos="174625" algn="l"/>
                <a:tab pos="623888" algn="l"/>
              </a:tabLst>
            </a:pPr>
            <a:r>
              <a:rPr lang="de-DE" sz="2400" spc="-95" dirty="0">
                <a:cs typeface="Arial"/>
              </a:rPr>
              <a:t>großen Stimmzetteln des Stapels e)</a:t>
            </a:r>
          </a:p>
          <a:p>
            <a:pPr marL="538163" lvl="1">
              <a:spcAft>
                <a:spcPts val="600"/>
              </a:spcAft>
              <a:tabLst>
                <a:tab pos="174625" algn="l"/>
                <a:tab pos="623888" algn="l"/>
              </a:tabLst>
            </a:pPr>
            <a:r>
              <a:rPr lang="de-DE" sz="2400" spc="-95" dirty="0">
                <a:cs typeface="Arial"/>
              </a:rPr>
              <a:t>zu legen sind.</a:t>
            </a:r>
          </a:p>
          <a:p>
            <a:pPr marL="893763" lvl="1" indent="-355600">
              <a:spcAft>
                <a:spcPts val="600"/>
              </a:spcAft>
              <a:buBlip>
                <a:blip r:embed="rId4"/>
              </a:buBlip>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3574268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73</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739759"/>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18.1 Arbeitsgruppe A zählt die kleinen Stimmzettel (Erststimmen)</a:t>
            </a:r>
          </a:p>
          <a:p>
            <a:pPr marL="893763" lvl="1" indent="-355600">
              <a:spcAft>
                <a:spcPts val="600"/>
              </a:spcAft>
              <a:buBlip>
                <a:blip r:embed="rId4"/>
              </a:buBlip>
              <a:tabLst>
                <a:tab pos="174625" algn="l"/>
                <a:tab pos="623888" algn="l"/>
              </a:tabLst>
            </a:pPr>
            <a:r>
              <a:rPr lang="de-DE" sz="2400" b="1" spc="-95" dirty="0">
                <a:cs typeface="Arial"/>
              </a:rPr>
              <a:t>18.1.1 Gültige Stimmzettel:</a:t>
            </a:r>
          </a:p>
          <a:p>
            <a:pPr marL="1350963" lvl="2" indent="-355600">
              <a:spcAft>
                <a:spcPts val="600"/>
              </a:spcAft>
              <a:buBlip>
                <a:blip r:embed="rId4"/>
              </a:buBlip>
              <a:tabLst>
                <a:tab pos="174625" algn="l"/>
                <a:tab pos="623888" algn="l"/>
              </a:tabLst>
            </a:pPr>
            <a:r>
              <a:rPr lang="de-DE" sz="2400" spc="-95" dirty="0">
                <a:cs typeface="Arial"/>
              </a:rPr>
              <a:t>Unter der Aufsicht des Wahlvorstehers zählen zwei Beisitzer, </a:t>
            </a:r>
            <a:br>
              <a:rPr lang="de-DE" sz="2400" spc="-95" dirty="0">
                <a:cs typeface="Arial"/>
              </a:rPr>
            </a:br>
            <a:r>
              <a:rPr lang="de-DE" sz="2400" spc="-95" dirty="0">
                <a:cs typeface="Arial"/>
              </a:rPr>
              <a:t>jeder für sich und voneinander unabhängig, </a:t>
            </a:r>
            <a:br>
              <a:rPr lang="de-DE" sz="2400" spc="-95" dirty="0">
                <a:cs typeface="Arial"/>
              </a:rPr>
            </a:br>
            <a:r>
              <a:rPr lang="de-DE" sz="2400" spc="-95" dirty="0">
                <a:cs typeface="Arial"/>
              </a:rPr>
              <a:t>die Zahl der gültigen Stimmen auf den kleinen Stimmzetteln, </a:t>
            </a:r>
            <a:br>
              <a:rPr lang="de-DE" sz="2400" spc="-95" dirty="0">
                <a:cs typeface="Arial"/>
              </a:rPr>
            </a:br>
            <a:r>
              <a:rPr lang="de-DE" sz="2400" spc="-95" dirty="0">
                <a:cs typeface="Arial"/>
              </a:rPr>
              <a:t>geordnet nach Wahlkreisvorschlägen.</a:t>
            </a:r>
          </a:p>
          <a:p>
            <a:pPr marL="1350963" lvl="2" indent="-355600">
              <a:spcAft>
                <a:spcPts val="600"/>
              </a:spcAft>
              <a:buBlip>
                <a:blip r:embed="rId4"/>
              </a:buBlip>
              <a:tabLst>
                <a:tab pos="174625" algn="l"/>
                <a:tab pos="623888" algn="l"/>
              </a:tabLst>
            </a:pPr>
            <a:r>
              <a:rPr lang="de-DE" sz="2400" spc="-95" dirty="0">
                <a:cs typeface="Arial"/>
              </a:rPr>
              <a:t>Durch Beschluss für gültig erklärte Stimmzettel werden ebenfalls nach Wahlkreisvorschlägen geordnet, aber nach wie vor gesondert aufbewahrt.</a:t>
            </a:r>
          </a:p>
          <a:p>
            <a:pPr marL="1350963" lvl="2" indent="-355600">
              <a:spcAft>
                <a:spcPts val="600"/>
              </a:spcAft>
              <a:buBlip>
                <a:blip r:embed="rId4"/>
              </a:buBlip>
              <a:tabLst>
                <a:tab pos="174625" algn="l"/>
                <a:tab pos="623888" algn="l"/>
              </a:tabLst>
            </a:pPr>
            <a:r>
              <a:rPr lang="de-DE" sz="2400" spc="-95" dirty="0">
                <a:cs typeface="Arial"/>
              </a:rPr>
              <a:t>Stimmt das Ergebnis der für jeden Stimmkreisbewerber abgegebenen Erststimmen nach beiden Zählungen überein, sind diese Zahlen bei dem jeweiligen Wahlkreisvorschlag in der Wahlniederschrift unter Nr. 4.3 unter D 1, D 2, D 3, usw. in der Spalte „Erststimmen“ einzutragen.</a:t>
            </a:r>
          </a:p>
        </p:txBody>
      </p:sp>
    </p:spTree>
    <p:extLst>
      <p:ext uri="{BB962C8B-B14F-4D97-AF65-F5344CB8AC3E}">
        <p14:creationId xmlns:p14="http://schemas.microsoft.com/office/powerpoint/2010/main" val="27518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74</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369332"/>
          </a:xfrm>
          <a:prstGeom prst="rect">
            <a:avLst/>
          </a:prstGeom>
        </p:spPr>
        <p:txBody>
          <a:bodyPr vert="horz" wrap="square" lIns="0" tIns="0" rIns="0" bIns="0" rtlCol="0">
            <a:spAutoFit/>
          </a:bodyPr>
          <a:lstStyle/>
          <a:p>
            <a:pPr marL="1350963" lvl="2" indent="-355600">
              <a:spcAft>
                <a:spcPts val="600"/>
              </a:spcAft>
              <a:buBlip>
                <a:blip r:embed="rId4"/>
              </a:buBlip>
              <a:tabLst>
                <a:tab pos="174625" algn="l"/>
                <a:tab pos="623888" algn="l"/>
              </a:tabLst>
            </a:pPr>
            <a:r>
              <a:rPr lang="de-DE" sz="2400" spc="-95" dirty="0">
                <a:cs typeface="Arial"/>
              </a:rPr>
              <a:t>Stimmt das Ergebnis nicht überein, ist der Zählvorgang zu wiederholen.</a:t>
            </a:r>
          </a:p>
        </p:txBody>
      </p:sp>
      <p:sp>
        <p:nvSpPr>
          <p:cNvPr id="6" name="object 6">
            <a:extLst>
              <a:ext uri="{FF2B5EF4-FFF2-40B4-BE49-F238E27FC236}">
                <a16:creationId xmlns:a16="http://schemas.microsoft.com/office/drawing/2014/main" id="{4BA7831B-B6DF-45CF-BD17-2C3E609D4C31}"/>
              </a:ext>
            </a:extLst>
          </p:cNvPr>
          <p:cNvSpPr txBox="1"/>
          <p:nvPr/>
        </p:nvSpPr>
        <p:spPr>
          <a:xfrm>
            <a:off x="539750" y="1651000"/>
            <a:ext cx="9774389" cy="1107996"/>
          </a:xfrm>
          <a:prstGeom prst="rect">
            <a:avLst/>
          </a:prstGeom>
        </p:spPr>
        <p:txBody>
          <a:bodyPr vert="horz" wrap="square" lIns="0" tIns="0" rIns="0" bIns="0" rtlCol="0">
            <a:spAutoFit/>
          </a:bodyPr>
          <a:lstStyle/>
          <a:p>
            <a:pPr marL="1350963" lvl="2" indent="-355600">
              <a:spcAft>
                <a:spcPts val="600"/>
              </a:spcAft>
              <a:buBlip>
                <a:blip r:embed="rId4"/>
              </a:buBlip>
              <a:tabLst>
                <a:tab pos="174625" algn="l"/>
                <a:tab pos="623888" algn="l"/>
              </a:tabLst>
            </a:pPr>
            <a:r>
              <a:rPr lang="de-DE" sz="2400" spc="-95" dirty="0">
                <a:cs typeface="Arial"/>
              </a:rPr>
              <a:t>Sind die Ergebnisse aller Stimmkreisbewerber eingetragen, so ist in der Wahlniederschrift unter Nr. 4.3, jeweils unter Buchstabe D, die Summe der gültigen Erststimmen zu bilden.</a:t>
            </a:r>
          </a:p>
        </p:txBody>
      </p:sp>
    </p:spTree>
    <p:extLst>
      <p:ext uri="{BB962C8B-B14F-4D97-AF65-F5344CB8AC3E}">
        <p14:creationId xmlns:p14="http://schemas.microsoft.com/office/powerpoint/2010/main" val="211333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75</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370427"/>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b="1" spc="-95" dirty="0">
                <a:cs typeface="Arial"/>
              </a:rPr>
              <a:t>18.1.2 Ungültige Stimmzettel:</a:t>
            </a:r>
          </a:p>
          <a:p>
            <a:pPr marL="1350963" lvl="2" indent="-355600">
              <a:spcAft>
                <a:spcPts val="600"/>
              </a:spcAft>
              <a:buBlip>
                <a:blip r:embed="rId4"/>
              </a:buBlip>
              <a:tabLst>
                <a:tab pos="174625" algn="l"/>
                <a:tab pos="623888" algn="l"/>
              </a:tabLst>
            </a:pPr>
            <a:r>
              <a:rPr lang="de-DE" sz="2400" spc="-95" dirty="0">
                <a:cs typeface="Arial"/>
              </a:rPr>
              <a:t>Unter der Aufsicht des Wahlvorstehers zählen zwei Beisitzer, jeder für sich und voneinander unabhängig, die ungültigen Stimmen auf den kleinen Stimmzetteln.</a:t>
            </a:r>
          </a:p>
          <a:p>
            <a:pPr marL="1350963" lvl="2" indent="-355600">
              <a:spcAft>
                <a:spcPts val="600"/>
              </a:spcAft>
              <a:buBlip>
                <a:blip r:embed="rId4"/>
              </a:buBlip>
              <a:tabLst>
                <a:tab pos="174625" algn="l"/>
                <a:tab pos="623888" algn="l"/>
              </a:tabLst>
            </a:pPr>
            <a:r>
              <a:rPr lang="de-DE" sz="2400" spc="-95" dirty="0">
                <a:cs typeface="Arial"/>
              </a:rPr>
              <a:t>Durch Beschluss für ungültig erklärte Stimmzettel werden nicht nach Wahlvorschlägen geordnet, </a:t>
            </a:r>
            <a:r>
              <a:rPr lang="de-DE" sz="2400" u="sng" spc="-95" dirty="0">
                <a:cs typeface="Arial"/>
              </a:rPr>
              <a:t>müssen aber nach wie vor gesondert aufbewahrt werden.</a:t>
            </a:r>
          </a:p>
          <a:p>
            <a:pPr marL="1350963" lvl="2" indent="-355600">
              <a:spcAft>
                <a:spcPts val="600"/>
              </a:spcAft>
              <a:buBlip>
                <a:blip r:embed="rId4"/>
              </a:buBlip>
              <a:tabLst>
                <a:tab pos="174625" algn="l"/>
                <a:tab pos="623888" algn="l"/>
              </a:tabLst>
            </a:pPr>
            <a:r>
              <a:rPr lang="de-DE" sz="2400" spc="-95" dirty="0">
                <a:cs typeface="Arial"/>
              </a:rPr>
              <a:t>Stimmt das Ergebnis der ungültigen Erststimmen nach beiden Zählungen überein, ist diese Zahl in der Wahlniederschrift unter Nr. 4.3, Buchstabe C, in der Spalte „Erststimmen“ einzutragen.</a:t>
            </a:r>
          </a:p>
          <a:p>
            <a:pPr marL="1350963" lvl="2" indent="-355600">
              <a:spcAft>
                <a:spcPts val="600"/>
              </a:spcAft>
              <a:buBlip>
                <a:blip r:embed="rId4"/>
              </a:buBlip>
              <a:tabLst>
                <a:tab pos="174625" algn="l"/>
                <a:tab pos="623888" algn="l"/>
              </a:tabLst>
            </a:pPr>
            <a:r>
              <a:rPr lang="de-DE" sz="2400" spc="-95" dirty="0">
                <a:cs typeface="Arial"/>
              </a:rPr>
              <a:t>Stimmt das Ergebnis nicht überein, ist der Zählvorgang zu wiederholen.</a:t>
            </a:r>
          </a:p>
        </p:txBody>
      </p:sp>
    </p:spTree>
    <p:extLst>
      <p:ext uri="{BB962C8B-B14F-4D97-AF65-F5344CB8AC3E}">
        <p14:creationId xmlns:p14="http://schemas.microsoft.com/office/powerpoint/2010/main" val="112414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76</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5186035"/>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b="1" spc="-95" dirty="0">
                <a:cs typeface="Arial"/>
              </a:rPr>
              <a:t>18.1.3 Gesamtergebnis der gültigen und ungültigen Erststimmen:</a:t>
            </a:r>
            <a:endParaRPr lang="de-DE" sz="2400" spc="-95" dirty="0">
              <a:cs typeface="Arial"/>
            </a:endParaRPr>
          </a:p>
          <a:p>
            <a:pPr marL="1350963" lvl="2" indent="-355600">
              <a:spcAft>
                <a:spcPts val="600"/>
              </a:spcAft>
              <a:buBlip>
                <a:blip r:embed="rId4"/>
              </a:buBlip>
              <a:tabLst>
                <a:tab pos="174625" algn="l"/>
                <a:tab pos="623888" algn="l"/>
              </a:tabLst>
            </a:pPr>
            <a:r>
              <a:rPr lang="de-DE" sz="2400" spc="-95" dirty="0">
                <a:cs typeface="Arial"/>
              </a:rPr>
              <a:t>Die Gesamtzahl der gültigen und ungültigen Erststimmen muss grundsätzlich mit der Zahl der Stimmabgabevermerke für die kleinen Stimmzettel aus dem Wählerverzeichnis und den eventuell eingenommenen Wahlscheinen übereinstimmen.</a:t>
            </a:r>
          </a:p>
          <a:p>
            <a:pPr marL="1350963" lvl="2" indent="-355600">
              <a:spcAft>
                <a:spcPts val="600"/>
              </a:spcAft>
              <a:buBlip>
                <a:blip r:embed="rId4"/>
              </a:buBlip>
              <a:tabLst>
                <a:tab pos="174625" algn="l"/>
                <a:tab pos="623888" algn="l"/>
              </a:tabLst>
            </a:pPr>
            <a:r>
              <a:rPr lang="de-DE" sz="2400" spc="-95" dirty="0">
                <a:cs typeface="Arial"/>
              </a:rPr>
              <a:t>Der Wahlvorsteher hat die Übereinstimmung zu überprüfen.</a:t>
            </a:r>
          </a:p>
          <a:p>
            <a:pPr marL="1350963" lvl="2" indent="-355600">
              <a:spcAft>
                <a:spcPts val="600"/>
              </a:spcAft>
              <a:buBlip>
                <a:blip r:embed="rId4"/>
              </a:buBlip>
              <a:tabLst>
                <a:tab pos="174625" algn="l"/>
                <a:tab pos="623888" algn="l"/>
              </a:tabLst>
            </a:pPr>
            <a:r>
              <a:rPr lang="de-DE" sz="2400" spc="-95" dirty="0">
                <a:cs typeface="Arial"/>
              </a:rPr>
              <a:t>Der Schriftführer vermerkt die Übereinstimmung in der Wahlniederschrift unter 3.8.1.</a:t>
            </a:r>
          </a:p>
          <a:p>
            <a:pPr marL="1350963" lvl="2" indent="-355600">
              <a:spcAft>
                <a:spcPts val="600"/>
              </a:spcAft>
              <a:buBlip>
                <a:blip r:embed="rId4"/>
              </a:buBlip>
              <a:tabLst>
                <a:tab pos="174625" algn="l"/>
                <a:tab pos="623888" algn="l"/>
              </a:tabLst>
            </a:pPr>
            <a:r>
              <a:rPr lang="de-DE" sz="2400" spc="-95" dirty="0">
                <a:cs typeface="Arial"/>
              </a:rPr>
              <a:t>Stimmen die beiden Zahlen nicht überein, ist der gesamte Zählvorgang nochmals von anderen Zählern durchzuführen.</a:t>
            </a:r>
          </a:p>
          <a:p>
            <a:pPr marL="1350963" lvl="2" indent="-355600">
              <a:spcAft>
                <a:spcPts val="600"/>
              </a:spcAft>
              <a:buBlip>
                <a:blip r:embed="rId4"/>
              </a:buBlip>
              <a:tabLst>
                <a:tab pos="174625" algn="l"/>
                <a:tab pos="623888" algn="l"/>
              </a:tabLst>
            </a:pPr>
            <a:r>
              <a:rPr lang="de-DE" sz="2400" spc="-95" dirty="0">
                <a:cs typeface="Arial"/>
              </a:rPr>
              <a:t>Ergibt sich erneut eine Abweichung, die nicht aufgeklärt werden kann, so ist dies in der Wahlniederschrift unter Nr. 3.8.1 festzuhalten und, falls möglich, zu begründen.</a:t>
            </a:r>
          </a:p>
        </p:txBody>
      </p:sp>
    </p:spTree>
    <p:extLst>
      <p:ext uri="{BB962C8B-B14F-4D97-AF65-F5344CB8AC3E}">
        <p14:creationId xmlns:p14="http://schemas.microsoft.com/office/powerpoint/2010/main" val="422895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77</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5555367"/>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18.2 Arbeitsgruppe B zählt die großen Stimmzettel (Zweitstimmen)</a:t>
            </a:r>
          </a:p>
          <a:p>
            <a:pPr marL="893763" lvl="1" indent="-355600">
              <a:spcAft>
                <a:spcPts val="600"/>
              </a:spcAft>
              <a:buBlip>
                <a:blip r:embed="rId4"/>
              </a:buBlip>
              <a:tabLst>
                <a:tab pos="174625" algn="l"/>
                <a:tab pos="623888" algn="l"/>
              </a:tabLst>
            </a:pPr>
            <a:r>
              <a:rPr lang="de-DE" sz="2400" b="1" spc="-95" dirty="0">
                <a:cs typeface="Arial"/>
              </a:rPr>
              <a:t>18.2.1 Gültige Stimmzettel:</a:t>
            </a:r>
          </a:p>
          <a:p>
            <a:pPr marL="1350963" lvl="2" indent="-355600">
              <a:spcAft>
                <a:spcPts val="600"/>
              </a:spcAft>
              <a:buBlip>
                <a:blip r:embed="rId4"/>
              </a:buBlip>
              <a:tabLst>
                <a:tab pos="174625" algn="l"/>
                <a:tab pos="623888" algn="l"/>
              </a:tabLst>
            </a:pPr>
            <a:r>
              <a:rPr lang="de-DE" sz="2400" spc="-95" dirty="0">
                <a:cs typeface="Arial"/>
              </a:rPr>
              <a:t>Unter der Aufsicht des stellvertretenden Wahlvorstehers zählen zwei Beisitzer, jeder für sich und voneinander unabhängig, die gültigen Stimmen auf den großen Stimmzetteln, geordnet nach Wahlkreisvorschlägen.</a:t>
            </a:r>
          </a:p>
          <a:p>
            <a:pPr marL="1350963" lvl="2" indent="-355600">
              <a:spcAft>
                <a:spcPts val="600"/>
              </a:spcAft>
              <a:buBlip>
                <a:blip r:embed="rId4"/>
              </a:buBlip>
              <a:tabLst>
                <a:tab pos="174625" algn="l"/>
                <a:tab pos="623888" algn="l"/>
              </a:tabLst>
            </a:pPr>
            <a:r>
              <a:rPr lang="de-DE" sz="2400" spc="-95" dirty="0">
                <a:cs typeface="Arial"/>
              </a:rPr>
              <a:t>Durch Beschluss für gültig erklärte Stimmzettel, werden ebenfalls nach Wahlkreisvorschlägen geordnet und gezählt, müssen aber nach wie vor gesondert aufbewahrt werden.</a:t>
            </a:r>
          </a:p>
          <a:p>
            <a:pPr marL="1350963" lvl="2" indent="-355600">
              <a:spcAft>
                <a:spcPts val="600"/>
              </a:spcAft>
              <a:buBlip>
                <a:blip r:embed="rId4"/>
              </a:buBlip>
              <a:tabLst>
                <a:tab pos="174625" algn="l"/>
                <a:tab pos="623888" algn="l"/>
              </a:tabLst>
            </a:pPr>
            <a:r>
              <a:rPr lang="de-DE" sz="2400" spc="-95" dirty="0">
                <a:cs typeface="Arial"/>
              </a:rPr>
              <a:t>Stimmt das Ergebnis der für jede Wahlkreisliste abgegebenen </a:t>
            </a:r>
            <a:r>
              <a:rPr lang="de-DE" sz="2400" spc="-95" dirty="0" err="1">
                <a:cs typeface="Arial"/>
              </a:rPr>
              <a:t>Zweitstim-men</a:t>
            </a:r>
            <a:r>
              <a:rPr lang="de-DE" sz="2400" spc="-95" dirty="0">
                <a:cs typeface="Arial"/>
              </a:rPr>
              <a:t> nach beiden Zählungen überein, ist die auf jeden  Wahlkreisvorschlag entfallende Stimmenzahl in der Wahlniederschrift unter Nr. 4.3, jeweils unter D 1, D 2, D 3, usw. in der Spalte „Zweitstimmen“ einzutragen.</a:t>
            </a:r>
          </a:p>
          <a:p>
            <a:pPr marL="1350963" lvl="2" indent="-355600">
              <a:spcAft>
                <a:spcPts val="600"/>
              </a:spcAft>
              <a:buBlip>
                <a:blip r:embed="rId4"/>
              </a:buBlip>
              <a:tabLst>
                <a:tab pos="174625" algn="l"/>
                <a:tab pos="623888" algn="l"/>
              </a:tabLst>
            </a:pPr>
            <a:r>
              <a:rPr lang="de-DE" sz="2400" spc="-95" dirty="0">
                <a:cs typeface="Arial"/>
              </a:rPr>
              <a:t>Stimmt das Ergebnis der beiden Zählungen nicht überein, ist der Zählvorgang bis zur Übereinstimmung zu wiederholen.</a:t>
            </a:r>
          </a:p>
        </p:txBody>
      </p:sp>
    </p:spTree>
    <p:extLst>
      <p:ext uri="{BB962C8B-B14F-4D97-AF65-F5344CB8AC3E}">
        <p14:creationId xmlns:p14="http://schemas.microsoft.com/office/powerpoint/2010/main" val="380842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78</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107996"/>
          </a:xfrm>
          <a:prstGeom prst="rect">
            <a:avLst/>
          </a:prstGeom>
        </p:spPr>
        <p:txBody>
          <a:bodyPr vert="horz" wrap="square" lIns="0" tIns="0" rIns="0" bIns="0" rtlCol="0">
            <a:spAutoFit/>
          </a:bodyPr>
          <a:lstStyle/>
          <a:p>
            <a:pPr marL="1350963" lvl="2" indent="-355600">
              <a:spcAft>
                <a:spcPts val="600"/>
              </a:spcAft>
              <a:buBlip>
                <a:blip r:embed="rId4"/>
              </a:buBlip>
              <a:tabLst>
                <a:tab pos="174625" algn="l"/>
                <a:tab pos="623888" algn="l"/>
              </a:tabLst>
            </a:pPr>
            <a:r>
              <a:rPr lang="de-DE" sz="2400" spc="-95" dirty="0">
                <a:cs typeface="Arial"/>
              </a:rPr>
              <a:t>Sind die Ergebnisse aller Wahlkreisvorschläge eingetragen, so ist in der Wahlniederschrift unter Nr. 4.3, jeweils unter Buchstabe D die Summe der gültigen Zweitstimmen zu bilden.</a:t>
            </a:r>
          </a:p>
        </p:txBody>
      </p:sp>
    </p:spTree>
    <p:extLst>
      <p:ext uri="{BB962C8B-B14F-4D97-AF65-F5344CB8AC3E}">
        <p14:creationId xmlns:p14="http://schemas.microsoft.com/office/powerpoint/2010/main" val="7277766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79</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739759"/>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b="1" spc="-95" dirty="0">
                <a:cs typeface="Arial"/>
              </a:rPr>
              <a:t>18.2.2 Ungültige Stimmzettel:</a:t>
            </a:r>
          </a:p>
          <a:p>
            <a:pPr marL="1350963" lvl="2" indent="-355600">
              <a:spcAft>
                <a:spcPts val="600"/>
              </a:spcAft>
              <a:buBlip>
                <a:blip r:embed="rId4"/>
              </a:buBlip>
              <a:tabLst>
                <a:tab pos="174625" algn="l"/>
                <a:tab pos="623888" algn="l"/>
              </a:tabLst>
            </a:pPr>
            <a:r>
              <a:rPr lang="de-DE" sz="2400" spc="-95" dirty="0">
                <a:cs typeface="Arial"/>
              </a:rPr>
              <a:t>Unter der Aufsicht des stellvertretenden Wahlvorstehers zählen zwei Beisitzer, jeder für sich und voneinander unabhängig, die ungültigen Stimmen auf den großen Stimmzetteln.</a:t>
            </a:r>
          </a:p>
          <a:p>
            <a:pPr marL="1350963" lvl="2" indent="-355600">
              <a:spcAft>
                <a:spcPts val="600"/>
              </a:spcAft>
              <a:buBlip>
                <a:blip r:embed="rId4"/>
              </a:buBlip>
              <a:tabLst>
                <a:tab pos="174625" algn="l"/>
                <a:tab pos="623888" algn="l"/>
              </a:tabLst>
            </a:pPr>
            <a:r>
              <a:rPr lang="de-DE" sz="2400" spc="-95" dirty="0">
                <a:cs typeface="Arial"/>
              </a:rPr>
              <a:t>Durch Beschluss für ungültig erklärte Stimmzettel werden nicht nach Wahlvorschlägen geordnet, müssen aber nach wie vor gesondert aufbewahrt werden.</a:t>
            </a:r>
          </a:p>
          <a:p>
            <a:pPr marL="1350963" lvl="2" indent="-355600">
              <a:spcAft>
                <a:spcPts val="600"/>
              </a:spcAft>
              <a:buBlip>
                <a:blip r:embed="rId4"/>
              </a:buBlip>
              <a:tabLst>
                <a:tab pos="174625" algn="l"/>
                <a:tab pos="623888" algn="l"/>
              </a:tabLst>
            </a:pPr>
            <a:r>
              <a:rPr lang="de-DE" sz="2400" spc="-95" dirty="0">
                <a:cs typeface="Arial"/>
              </a:rPr>
              <a:t>Stimmt das Ergebnis der ungültigen Zweitstimmen nach beiden Zählungen überein, ist diese Zahl in der Wahlniederschrift unter Nr. 4.3, jeweils unter Buchstabe C in der Spalte „Zweitstimmen“ einzutragen.</a:t>
            </a:r>
          </a:p>
          <a:p>
            <a:pPr marL="1350963" lvl="2" indent="-355600">
              <a:spcAft>
                <a:spcPts val="600"/>
              </a:spcAft>
              <a:buBlip>
                <a:blip r:embed="rId4"/>
              </a:buBlip>
              <a:tabLst>
                <a:tab pos="174625" algn="l"/>
                <a:tab pos="623888" algn="l"/>
              </a:tabLst>
            </a:pPr>
            <a:r>
              <a:rPr lang="de-DE" sz="2400" spc="-95" dirty="0">
                <a:cs typeface="Arial"/>
              </a:rPr>
              <a:t>Stimmt das Ergebnis der beiden Zählungen nicht überein, ist der Zählvorgang bis zur Übereinstimmung zu wiederholen.</a:t>
            </a:r>
          </a:p>
        </p:txBody>
      </p:sp>
    </p:spTree>
    <p:extLst>
      <p:ext uri="{BB962C8B-B14F-4D97-AF65-F5344CB8AC3E}">
        <p14:creationId xmlns:p14="http://schemas.microsoft.com/office/powerpoint/2010/main" val="150717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6" name="object 6"/>
          <p:cNvSpPr txBox="1"/>
          <p:nvPr/>
        </p:nvSpPr>
        <p:spPr>
          <a:xfrm>
            <a:off x="539750" y="1117600"/>
            <a:ext cx="9774389" cy="6909584"/>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b="1" spc="-95" dirty="0">
                <a:cs typeface="Arial"/>
              </a:rPr>
              <a:t>3.1  Überlassung von Unterlagen anlässlich der Wahlhelferschulung:</a:t>
            </a:r>
          </a:p>
          <a:p>
            <a:pPr marL="893763" lvl="1" indent="-355600">
              <a:spcAft>
                <a:spcPts val="600"/>
              </a:spcAft>
              <a:buBlip>
                <a:blip r:embed="rId4"/>
              </a:buBlip>
              <a:tabLst>
                <a:tab pos="174625" algn="l"/>
                <a:tab pos="623888" algn="l"/>
              </a:tabLst>
            </a:pPr>
            <a:r>
              <a:rPr lang="de-DE" sz="2400" spc="-95" dirty="0">
                <a:cs typeface="Arial"/>
              </a:rPr>
              <a:t>Vordrucke der Wahlniederschriften und Zähllisten (als Muster)</a:t>
            </a:r>
          </a:p>
          <a:p>
            <a:pPr marL="893763" lvl="1" indent="-355600">
              <a:spcAft>
                <a:spcPts val="600"/>
              </a:spcAft>
              <a:buBlip>
                <a:blip r:embed="rId4"/>
              </a:buBlip>
              <a:tabLst>
                <a:tab pos="174625" algn="l"/>
                <a:tab pos="623888" algn="l"/>
              </a:tabLst>
            </a:pPr>
            <a:r>
              <a:rPr lang="de-DE" sz="2400" spc="-95" dirty="0">
                <a:cs typeface="Arial"/>
              </a:rPr>
              <a:t>Liste über die Zusammensetzung des Wahlvorstands mit Telefonnummern</a:t>
            </a:r>
          </a:p>
          <a:p>
            <a:pPr marL="893763" lvl="1" indent="-355600">
              <a:spcAft>
                <a:spcPts val="600"/>
              </a:spcAft>
              <a:buBlip>
                <a:blip r:embed="rId4"/>
              </a:buBlip>
              <a:tabLst>
                <a:tab pos="174625" algn="l"/>
                <a:tab pos="623888" algn="l"/>
              </a:tabLst>
            </a:pPr>
            <a:r>
              <a:rPr lang="de-DE" sz="2400" spc="-95" dirty="0">
                <a:cs typeface="Arial"/>
              </a:rPr>
              <a:t>Textausgabe des Landeswahlgesetzes, des Bezirkswahlgesetzes und der Landeswahlordnung</a:t>
            </a:r>
          </a:p>
          <a:p>
            <a:pPr marL="893763" lvl="1" indent="-355600">
              <a:spcAft>
                <a:spcPts val="600"/>
              </a:spcAft>
              <a:buBlip>
                <a:blip r:embed="rId4"/>
              </a:buBlip>
              <a:tabLst>
                <a:tab pos="174625" algn="l"/>
                <a:tab pos="623888" algn="l"/>
              </a:tabLst>
            </a:pPr>
            <a:endParaRPr lang="de-DE" sz="2400" spc="-95" dirty="0">
              <a:cs typeface="Arial"/>
            </a:endParaRPr>
          </a:p>
          <a:p>
            <a:pPr>
              <a:spcAft>
                <a:spcPts val="600"/>
              </a:spcAft>
              <a:tabLst>
                <a:tab pos="174625" algn="l"/>
                <a:tab pos="623888" algn="l"/>
              </a:tabLst>
            </a:pPr>
            <a:r>
              <a:rPr lang="de-DE" sz="2400" b="1" spc="-95" dirty="0">
                <a:cs typeface="Arial"/>
              </a:rPr>
              <a:t>3.2  Wahlunterlagen für den Wahltag im Wahlraum:</a:t>
            </a:r>
          </a:p>
          <a:p>
            <a:pPr marL="893763" lvl="1" indent="-355600">
              <a:spcAft>
                <a:spcPts val="600"/>
              </a:spcAft>
              <a:buBlip>
                <a:blip r:embed="rId4"/>
              </a:buBlip>
              <a:tabLst>
                <a:tab pos="174625" algn="l"/>
                <a:tab pos="623888" algn="l"/>
              </a:tabLst>
            </a:pPr>
            <a:r>
              <a:rPr lang="de-DE" sz="2400" spc="-95" dirty="0">
                <a:cs typeface="Arial"/>
              </a:rPr>
              <a:t>abgeschlossenes Wählerverzeichnis,</a:t>
            </a:r>
          </a:p>
          <a:p>
            <a:pPr marL="893763" lvl="1" indent="-355600">
              <a:spcAft>
                <a:spcPts val="600"/>
              </a:spcAft>
              <a:buBlip>
                <a:blip r:embed="rId4"/>
              </a:buBlip>
              <a:tabLst>
                <a:tab pos="174625" algn="l"/>
                <a:tab pos="623888" algn="l"/>
              </a:tabLst>
            </a:pPr>
            <a:r>
              <a:rPr lang="de-DE" sz="2400" spc="-95" dirty="0">
                <a:cs typeface="Arial"/>
              </a:rPr>
              <a:t>Verzeichnis der eingetragenen Stimmberechtigten, denen nach Abschluss des Wählerverzeichnisses noch Wahlscheine erteilt worden sind,</a:t>
            </a:r>
          </a:p>
          <a:p>
            <a:pPr marL="893763" lvl="1" indent="-355600">
              <a:spcAft>
                <a:spcPts val="600"/>
              </a:spcAft>
              <a:buBlip>
                <a:blip r:embed="rId4"/>
              </a:buBlip>
              <a:tabLst>
                <a:tab pos="174625" algn="l"/>
                <a:tab pos="623888" algn="l"/>
              </a:tabLst>
            </a:pPr>
            <a:r>
              <a:rPr lang="de-DE" sz="2400" spc="-95" dirty="0">
                <a:cs typeface="Arial"/>
              </a:rPr>
              <a:t>Vordrucke der Zähllisten,</a:t>
            </a:r>
          </a:p>
          <a:p>
            <a:pPr marL="893763" lvl="1" indent="-355600">
              <a:spcAft>
                <a:spcPts val="600"/>
              </a:spcAft>
              <a:buBlip>
                <a:blip r:embed="rId4"/>
              </a:buBlip>
              <a:tabLst>
                <a:tab pos="174625" algn="l"/>
                <a:tab pos="623888" algn="l"/>
              </a:tabLst>
            </a:pPr>
            <a:r>
              <a:rPr lang="de-DE" sz="2400" spc="-95" dirty="0">
                <a:cs typeface="Arial"/>
              </a:rPr>
              <a:t>ausgefüllter Wahlschein als Muster,</a:t>
            </a:r>
          </a:p>
          <a:p>
            <a:pPr marL="893763" lvl="1" indent="-355600">
              <a:spcAft>
                <a:spcPts val="600"/>
              </a:spcAft>
              <a:buBlip>
                <a:blip r:embed="rId4"/>
              </a:buBlip>
              <a:tabLst>
                <a:tab pos="174625" algn="l"/>
                <a:tab pos="623888" algn="l"/>
              </a:tabLst>
            </a:pPr>
            <a:r>
              <a:rPr lang="de-DE" sz="2400" spc="-95" dirty="0">
                <a:cs typeface="Arial"/>
              </a:rPr>
              <a:t>Mitteilung über die für ungültig erklärten Wahlscheine,</a:t>
            </a: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a:t>
            </a:fld>
            <a:endParaRPr lang="de-DE" dirty="0"/>
          </a:p>
        </p:txBody>
      </p:sp>
    </p:spTree>
    <p:extLst>
      <p:ext uri="{BB962C8B-B14F-4D97-AF65-F5344CB8AC3E}">
        <p14:creationId xmlns:p14="http://schemas.microsoft.com/office/powerpoint/2010/main" val="9210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80</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5186035"/>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b="1" spc="-95" dirty="0">
                <a:cs typeface="Arial"/>
              </a:rPr>
              <a:t>18.2.3 Gesamtergebnis der gültigen und ungültigen Zweitstimmen:</a:t>
            </a:r>
          </a:p>
          <a:p>
            <a:pPr marL="1350963" lvl="2" indent="-355600">
              <a:spcAft>
                <a:spcPts val="600"/>
              </a:spcAft>
              <a:buBlip>
                <a:blip r:embed="rId4"/>
              </a:buBlip>
              <a:tabLst>
                <a:tab pos="174625" algn="l"/>
                <a:tab pos="623888" algn="l"/>
              </a:tabLst>
            </a:pPr>
            <a:r>
              <a:rPr lang="de-DE" sz="2400" spc="-95" dirty="0">
                <a:cs typeface="Arial"/>
              </a:rPr>
              <a:t>Die Gesamtzahl der gültigen und ungültigen Zweitstimmen muss grundsätzlich mit der Zahl der Stimmabgabevermerke für die großen Stimmzettel aus dem Wählerverzeichnis und den eventuell  eingenommenen Wahlscheinen übereinstimmen.</a:t>
            </a:r>
          </a:p>
          <a:p>
            <a:pPr marL="1350963" lvl="2" indent="-355600">
              <a:spcAft>
                <a:spcPts val="600"/>
              </a:spcAft>
              <a:buBlip>
                <a:blip r:embed="rId4"/>
              </a:buBlip>
              <a:tabLst>
                <a:tab pos="174625" algn="l"/>
                <a:tab pos="623888" algn="l"/>
              </a:tabLst>
            </a:pPr>
            <a:r>
              <a:rPr lang="de-DE" sz="2400" spc="-95" dirty="0">
                <a:cs typeface="Arial"/>
              </a:rPr>
              <a:t>Der Wahlvorsteher hat die Übereinstimmung zu überprüfen.</a:t>
            </a:r>
          </a:p>
          <a:p>
            <a:pPr marL="1350963" lvl="2" indent="-355600">
              <a:spcAft>
                <a:spcPts val="600"/>
              </a:spcAft>
              <a:buBlip>
                <a:blip r:embed="rId4"/>
              </a:buBlip>
              <a:tabLst>
                <a:tab pos="174625" algn="l"/>
                <a:tab pos="623888" algn="l"/>
              </a:tabLst>
            </a:pPr>
            <a:r>
              <a:rPr lang="de-DE" sz="2400" spc="-95" dirty="0">
                <a:cs typeface="Arial"/>
              </a:rPr>
              <a:t>Der Schriftführer vermerkt die Übereinstimmung in der Wahlniederschrift unter Nr. 3.8.2. </a:t>
            </a:r>
          </a:p>
          <a:p>
            <a:pPr marL="1350963" lvl="2" indent="-355600">
              <a:spcAft>
                <a:spcPts val="600"/>
              </a:spcAft>
              <a:buBlip>
                <a:blip r:embed="rId4"/>
              </a:buBlip>
              <a:tabLst>
                <a:tab pos="174625" algn="l"/>
                <a:tab pos="623888" algn="l"/>
              </a:tabLst>
            </a:pPr>
            <a:r>
              <a:rPr lang="de-DE" sz="2400" spc="-95" dirty="0">
                <a:cs typeface="Arial"/>
              </a:rPr>
              <a:t>Stimmen die beiden Zahlen nicht überein, ist der gesamte Zählvorgang nochmals von anderen Zählern durchzuführen.</a:t>
            </a:r>
          </a:p>
          <a:p>
            <a:pPr marL="1350963" lvl="2" indent="-355600">
              <a:spcAft>
                <a:spcPts val="600"/>
              </a:spcAft>
              <a:buBlip>
                <a:blip r:embed="rId4"/>
              </a:buBlip>
              <a:tabLst>
                <a:tab pos="174625" algn="l"/>
                <a:tab pos="623888" algn="l"/>
              </a:tabLst>
            </a:pPr>
            <a:r>
              <a:rPr lang="de-DE" sz="2400" spc="-95" dirty="0">
                <a:cs typeface="Arial"/>
              </a:rPr>
              <a:t>Ergibt sich erneut eine Abweichung, die nicht aufgeklärt werden kann, so ist dies in der Wahlniederschrift unter Nr. 3.8.2 festzuhalten und, falls möglich, zu begründen.</a:t>
            </a:r>
          </a:p>
        </p:txBody>
      </p:sp>
    </p:spTree>
    <p:extLst>
      <p:ext uri="{BB962C8B-B14F-4D97-AF65-F5344CB8AC3E}">
        <p14:creationId xmlns:p14="http://schemas.microsoft.com/office/powerpoint/2010/main" val="3251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81</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5401479"/>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b="1" spc="-95" dirty="0">
                <a:cs typeface="Arial"/>
              </a:rPr>
              <a:t>18.3. Differenzen zwischen den Stimmabgabevermerken und der Zahl der Stimmzettel (Gilt für beide Arbeitsgruppen A und B)</a:t>
            </a:r>
            <a:br>
              <a:rPr lang="de-DE" sz="2400" b="1" spc="-95" dirty="0">
                <a:cs typeface="Arial"/>
              </a:rPr>
            </a:br>
            <a:r>
              <a:rPr lang="de-DE" sz="2400" spc="-95" dirty="0">
                <a:cs typeface="Arial"/>
              </a:rPr>
              <a:t>Bestehen trotz mehrfacher Nachzählung zwischen den jeweiligen Stimmabgabevermerken und den abgegebenen Erst- oder Zweitstimmen nicht aufklärbare Differenzen, ist folgendermaßen zu verfahren:</a:t>
            </a:r>
          </a:p>
          <a:p>
            <a:pPr marL="1808163" lvl="3" indent="-355600">
              <a:spcAft>
                <a:spcPts val="600"/>
              </a:spcAft>
              <a:buBlip>
                <a:blip r:embed="rId4"/>
              </a:buBlip>
              <a:tabLst>
                <a:tab pos="174625" algn="l"/>
                <a:tab pos="623888" algn="l"/>
              </a:tabLst>
            </a:pPr>
            <a:r>
              <a:rPr lang="de-DE" sz="2400" spc="-95" dirty="0">
                <a:cs typeface="Arial"/>
              </a:rPr>
              <a:t>Sind weniger Stimmzettel vorhanden, als Stimmabgabevermerke im Wählerverzeichnis, so ist auch die Wahlurne mit den Stimmzetteln der Bezirkswahl zu öffnen und nachzuprüfen, ob nicht versehentlich weiße Stimmzettel der Landtagswahl in die Wahlurne mit den blauen Stimmzetteln der Bezirkswahl eingeworfen wurden.</a:t>
            </a:r>
          </a:p>
          <a:p>
            <a:pPr marL="1808163" lvl="3" indent="-355600">
              <a:spcAft>
                <a:spcPts val="600"/>
              </a:spcAft>
              <a:buBlip>
                <a:blip r:embed="rId4"/>
              </a:buBlip>
              <a:tabLst>
                <a:tab pos="174625" algn="l"/>
                <a:tab pos="623888" algn="l"/>
              </a:tabLst>
            </a:pPr>
            <a:r>
              <a:rPr lang="de-DE" sz="2400" spc="-95" dirty="0">
                <a:cs typeface="Arial"/>
              </a:rPr>
              <a:t>Wurde die Bezirkswahl-Urne überprüft und eventuell darin enthaltene weiße Stimmzettel der Landtagswahl entnommen, so sind sofort im Anschluss daran die Stimmzettel der Bezirkswahl wieder in die Urne zurückzulegen und die Urne ist wieder zu verschließen.</a:t>
            </a:r>
          </a:p>
        </p:txBody>
      </p:sp>
    </p:spTree>
    <p:extLst>
      <p:ext uri="{BB962C8B-B14F-4D97-AF65-F5344CB8AC3E}">
        <p14:creationId xmlns:p14="http://schemas.microsoft.com/office/powerpoint/2010/main" val="31759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82</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738664"/>
          </a:xfrm>
          <a:prstGeom prst="rect">
            <a:avLst/>
          </a:prstGeom>
        </p:spPr>
        <p:txBody>
          <a:bodyPr vert="horz" wrap="square" lIns="0" tIns="0" rIns="0" bIns="0" rtlCol="0">
            <a:spAutoFit/>
          </a:bodyPr>
          <a:lstStyle/>
          <a:p>
            <a:pPr marL="1808163" lvl="3" indent="-355600">
              <a:spcAft>
                <a:spcPts val="600"/>
              </a:spcAft>
              <a:buBlip>
                <a:blip r:embed="rId4"/>
              </a:buBlip>
              <a:tabLst>
                <a:tab pos="174625" algn="l"/>
                <a:tab pos="623888" algn="l"/>
              </a:tabLst>
            </a:pPr>
            <a:r>
              <a:rPr lang="de-DE" sz="2400" spc="-95" dirty="0">
                <a:cs typeface="Arial"/>
              </a:rPr>
              <a:t>Sind mehr Stimmzettel als Stimmabgabevermerke vorhanden, dürfen keinesfalls Stimmzettel weggelassen oder nicht ausgewertet werden!</a:t>
            </a:r>
          </a:p>
        </p:txBody>
      </p:sp>
      <p:sp>
        <p:nvSpPr>
          <p:cNvPr id="6" name="object 6">
            <a:extLst>
              <a:ext uri="{FF2B5EF4-FFF2-40B4-BE49-F238E27FC236}">
                <a16:creationId xmlns:a16="http://schemas.microsoft.com/office/drawing/2014/main" id="{E5E1A685-4200-44AC-A767-80900D0E8D31}"/>
              </a:ext>
            </a:extLst>
          </p:cNvPr>
          <p:cNvSpPr txBox="1"/>
          <p:nvPr/>
        </p:nvSpPr>
        <p:spPr>
          <a:xfrm>
            <a:off x="539750" y="1996335"/>
            <a:ext cx="9774389" cy="738664"/>
          </a:xfrm>
          <a:prstGeom prst="rect">
            <a:avLst/>
          </a:prstGeom>
        </p:spPr>
        <p:txBody>
          <a:bodyPr vert="horz" wrap="square" lIns="0" tIns="0" rIns="0" bIns="0" rtlCol="0">
            <a:spAutoFit/>
          </a:bodyPr>
          <a:lstStyle/>
          <a:p>
            <a:pPr marL="1808163" lvl="3" indent="-355600">
              <a:spcAft>
                <a:spcPts val="600"/>
              </a:spcAft>
              <a:buBlip>
                <a:blip r:embed="rId4"/>
              </a:buBlip>
              <a:tabLst>
                <a:tab pos="174625" algn="l"/>
                <a:tab pos="623888" algn="l"/>
              </a:tabLst>
            </a:pPr>
            <a:r>
              <a:rPr lang="de-DE" sz="2400" spc="-95" dirty="0">
                <a:cs typeface="Arial"/>
              </a:rPr>
              <a:t>Es ist auf jeden Fall immer von der Zahl der tatsächlich vorhandenen Stimmzettel auszugehen.</a:t>
            </a:r>
          </a:p>
        </p:txBody>
      </p:sp>
    </p:spTree>
    <p:extLst>
      <p:ext uri="{BB962C8B-B14F-4D97-AF65-F5344CB8AC3E}">
        <p14:creationId xmlns:p14="http://schemas.microsoft.com/office/powerpoint/2010/main" val="2978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19. Erste Schnellmeldung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83</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3185487"/>
          </a:xfrm>
          <a:prstGeom prst="rect">
            <a:avLst/>
          </a:prstGeom>
        </p:spPr>
        <p:txBody>
          <a:bodyPr vert="horz" wrap="square" lIns="0" tIns="0" rIns="0" bIns="0" rtlCol="0">
            <a:spAutoFit/>
          </a:bodyPr>
          <a:lstStyle/>
          <a:p>
            <a:pPr marL="723900" indent="-368300">
              <a:spcAft>
                <a:spcPts val="600"/>
              </a:spcAft>
              <a:buBlip>
                <a:blip r:embed="rId4"/>
              </a:buBlip>
              <a:tabLst>
                <a:tab pos="174625" algn="l"/>
                <a:tab pos="623888" algn="l"/>
              </a:tabLst>
            </a:pPr>
            <a:r>
              <a:rPr lang="de-DE" sz="2400" spc="-95" dirty="0">
                <a:cs typeface="Arial"/>
              </a:rPr>
              <a:t>Der Schriftführer überträgt von der Wahlniederschrift die Zahlen </a:t>
            </a:r>
            <a:br>
              <a:rPr lang="de-DE" sz="2400" spc="-95" dirty="0">
                <a:cs typeface="Arial"/>
              </a:rPr>
            </a:br>
            <a:r>
              <a:rPr lang="de-DE" sz="2400" spc="-95" dirty="0">
                <a:cs typeface="Arial"/>
              </a:rPr>
              <a:t>aus Abschnitt 4, Kennbuchstaben A bis D in die Schnellmeldung.</a:t>
            </a:r>
          </a:p>
          <a:p>
            <a:pPr marL="723900" indent="-368300">
              <a:spcAft>
                <a:spcPts val="600"/>
              </a:spcAft>
              <a:buBlip>
                <a:blip r:embed="rId4"/>
              </a:buBlip>
              <a:tabLst>
                <a:tab pos="174625" algn="l"/>
                <a:tab pos="623888" algn="l"/>
              </a:tabLst>
            </a:pPr>
            <a:r>
              <a:rPr lang="de-DE" sz="2400" spc="-95" dirty="0">
                <a:cs typeface="Arial"/>
              </a:rPr>
              <a:t>Dieses Ergebnis der Ersten Schnellmeldung ist vom Wahlvorsteher </a:t>
            </a:r>
            <a:br>
              <a:rPr lang="de-DE" sz="2400" spc="-95" dirty="0">
                <a:cs typeface="Arial"/>
              </a:rPr>
            </a:br>
            <a:r>
              <a:rPr lang="de-DE" sz="2400" spc="-95" dirty="0">
                <a:cs typeface="Arial"/>
              </a:rPr>
              <a:t>auf dem schnellsten Weg an die Gemeinde zu melden.</a:t>
            </a:r>
          </a:p>
          <a:p>
            <a:pPr marL="723900" indent="-368300">
              <a:spcAft>
                <a:spcPts val="600"/>
              </a:spcAft>
              <a:buBlip>
                <a:blip r:embed="rId4"/>
              </a:buBlip>
              <a:tabLst>
                <a:tab pos="174625" algn="l"/>
                <a:tab pos="623888" algn="l"/>
              </a:tabLst>
            </a:pPr>
            <a:r>
              <a:rPr lang="de-DE" sz="2400" spc="-95" dirty="0">
                <a:cs typeface="Arial"/>
              </a:rPr>
              <a:t>Bei der Durchgabe ist die Reihenfolge der Angaben in dem Vordruck genauestens einzuhalten.</a:t>
            </a:r>
          </a:p>
          <a:p>
            <a:pPr marL="723900" indent="-368300">
              <a:spcAft>
                <a:spcPts val="600"/>
              </a:spcAft>
              <a:buBlip>
                <a:blip r:embed="rId4"/>
              </a:buBlip>
              <a:tabLst>
                <a:tab pos="174625" algn="l"/>
                <a:tab pos="623888" algn="l"/>
              </a:tabLst>
            </a:pPr>
            <a:r>
              <a:rPr lang="de-DE" sz="2400" spc="-95" dirty="0">
                <a:cs typeface="Arial"/>
              </a:rPr>
              <a:t>Die Zweite Schnellmeldung ist nicht vom Wahlvorstand, </a:t>
            </a:r>
            <a:br>
              <a:rPr lang="de-DE" sz="2400" spc="-95" dirty="0">
                <a:cs typeface="Arial"/>
              </a:rPr>
            </a:br>
            <a:r>
              <a:rPr lang="de-DE" sz="2400" spc="-95" dirty="0">
                <a:cs typeface="Arial"/>
              </a:rPr>
              <a:t>sondern nur von der Gemeinde an den Stimmkreisleiter weiterzugeben.</a:t>
            </a:r>
          </a:p>
        </p:txBody>
      </p:sp>
    </p:spTree>
    <p:extLst>
      <p:ext uri="{BB962C8B-B14F-4D97-AF65-F5344CB8AC3E}">
        <p14:creationId xmlns:p14="http://schemas.microsoft.com/office/powerpoint/2010/main" val="279447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20. Auswertung Zweitstimmen nach Bewerbern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84</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893647"/>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20.1 Bildung von Arbeitsgruppen</a:t>
            </a:r>
          </a:p>
          <a:p>
            <a:pPr marL="893763" lvl="1" indent="-355600">
              <a:spcAft>
                <a:spcPts val="600"/>
              </a:spcAft>
              <a:buBlip>
                <a:blip r:embed="rId4"/>
              </a:buBlip>
              <a:tabLst>
                <a:tab pos="174625" algn="l"/>
                <a:tab pos="623888" algn="l"/>
              </a:tabLst>
            </a:pPr>
            <a:r>
              <a:rPr lang="de-DE" sz="2400" spc="-95" dirty="0">
                <a:cs typeface="Arial"/>
              </a:rPr>
              <a:t>Es können zwei oder drei Arbeitsgruppen gebildet werden. </a:t>
            </a:r>
            <a:br>
              <a:rPr lang="de-DE" sz="2400" spc="-95" dirty="0">
                <a:cs typeface="Arial"/>
              </a:rPr>
            </a:br>
            <a:r>
              <a:rPr lang="de-DE" sz="2400" spc="-95" dirty="0">
                <a:cs typeface="Arial"/>
              </a:rPr>
              <a:t>Es müssen pro Gruppe aber mindestens 3 Mitglieder sein.</a:t>
            </a:r>
          </a:p>
          <a:p>
            <a:pPr marL="893763" lvl="1" indent="-355600">
              <a:spcAft>
                <a:spcPts val="600"/>
              </a:spcAft>
              <a:buBlip>
                <a:blip r:embed="rId4"/>
              </a:buBlip>
              <a:tabLst>
                <a:tab pos="174625" algn="l"/>
                <a:tab pos="623888" algn="l"/>
              </a:tabLst>
            </a:pPr>
            <a:r>
              <a:rPr lang="de-DE" sz="2400" spc="-95" dirty="0">
                <a:cs typeface="Arial"/>
              </a:rPr>
              <a:t>Jede Arbeitsgruppe hat einen Leiter, einen Zähllistenführer und eine Person, die die richtige Führung der Zähllisten überwacht.</a:t>
            </a:r>
          </a:p>
          <a:p>
            <a:pPr marL="893763" lvl="1" indent="-355600">
              <a:spcAft>
                <a:spcPts val="600"/>
              </a:spcAft>
              <a:buBlip>
                <a:blip r:embed="rId4"/>
              </a:buBlip>
              <a:tabLst>
                <a:tab pos="174625" algn="l"/>
                <a:tab pos="623888" algn="l"/>
              </a:tabLst>
            </a:pPr>
            <a:r>
              <a:rPr lang="de-DE" sz="2400" spc="-95" dirty="0">
                <a:cs typeface="Arial"/>
              </a:rPr>
              <a:t>Leiter der Arbeitsgruppen sind der Wahlvorsteher, </a:t>
            </a:r>
            <a:br>
              <a:rPr lang="de-DE" sz="2400" spc="-95" dirty="0">
                <a:cs typeface="Arial"/>
              </a:rPr>
            </a:br>
            <a:r>
              <a:rPr lang="de-DE" sz="2400" spc="-95" dirty="0">
                <a:cs typeface="Arial"/>
              </a:rPr>
              <a:t>sein Stellvertreter oder der Schriftführer.</a:t>
            </a:r>
          </a:p>
          <a:p>
            <a:pPr marL="893763" lvl="1" indent="-355600">
              <a:spcAft>
                <a:spcPts val="600"/>
              </a:spcAft>
              <a:buBlip>
                <a:blip r:embed="rId4"/>
              </a:buBlip>
              <a:tabLst>
                <a:tab pos="174625" algn="l"/>
                <a:tab pos="623888" algn="l"/>
              </a:tabLst>
            </a:pPr>
            <a:r>
              <a:rPr lang="de-DE" sz="2400" spc="-95" dirty="0">
                <a:cs typeface="Arial"/>
              </a:rPr>
              <a:t>Zähllistenführer sind Beisitzer oder Hilfskräfte.</a:t>
            </a:r>
          </a:p>
          <a:p>
            <a:pPr marL="893763" lvl="1" indent="-355600">
              <a:spcAft>
                <a:spcPts val="600"/>
              </a:spcAft>
              <a:buBlip>
                <a:blip r:embed="rId4"/>
              </a:buBlip>
              <a:tabLst>
                <a:tab pos="174625" algn="l"/>
                <a:tab pos="623888" algn="l"/>
              </a:tabLst>
            </a:pPr>
            <a:r>
              <a:rPr lang="de-DE" sz="2400" spc="-95" dirty="0">
                <a:cs typeface="Arial"/>
              </a:rPr>
              <a:t>Überwacher der Zähllistenführung </a:t>
            </a:r>
            <a:br>
              <a:rPr lang="de-DE" sz="2400" spc="-95" dirty="0">
                <a:cs typeface="Arial"/>
              </a:rPr>
            </a:br>
            <a:r>
              <a:rPr lang="de-DE" sz="2400" spc="-95" dirty="0">
                <a:cs typeface="Arial"/>
              </a:rPr>
              <a:t>sind ebenfalls Beisitzer oder Hilfskräfte.</a:t>
            </a:r>
          </a:p>
          <a:p>
            <a:pPr marL="893763" lvl="1" indent="-355600">
              <a:spcAft>
                <a:spcPts val="600"/>
              </a:spcAft>
              <a:buBlip>
                <a:blip r:embed="rId4"/>
              </a:buBlip>
              <a:tabLst>
                <a:tab pos="174625" algn="l"/>
                <a:tab pos="623888" algn="l"/>
              </a:tabLst>
            </a:pPr>
            <a:r>
              <a:rPr lang="de-DE" sz="2400" spc="-95" dirty="0">
                <a:cs typeface="Arial"/>
              </a:rPr>
              <a:t>Die Anzahl der gebildeten Arbeitsgruppen ist in der </a:t>
            </a:r>
            <a:br>
              <a:rPr lang="de-DE" sz="2400" spc="-95" dirty="0">
                <a:cs typeface="Arial"/>
              </a:rPr>
            </a:br>
            <a:r>
              <a:rPr lang="de-DE" sz="2400" spc="-95" dirty="0">
                <a:cs typeface="Arial"/>
              </a:rPr>
              <a:t>Wahlniederschrift unter Nr. 3.10. festzuhalten.</a:t>
            </a:r>
          </a:p>
        </p:txBody>
      </p:sp>
    </p:spTree>
    <p:extLst>
      <p:ext uri="{BB962C8B-B14F-4D97-AF65-F5344CB8AC3E}">
        <p14:creationId xmlns:p14="http://schemas.microsoft.com/office/powerpoint/2010/main" val="384828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85</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273921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20.2 Auswertung der großen Stimmzettel (Zweitstimme)</a:t>
            </a:r>
          </a:p>
          <a:p>
            <a:pPr marL="893763" lvl="1" indent="-355600">
              <a:spcAft>
                <a:spcPts val="600"/>
              </a:spcAft>
              <a:buBlip>
                <a:blip r:embed="rId3"/>
              </a:buBlip>
              <a:tabLst>
                <a:tab pos="174625" algn="l"/>
                <a:tab pos="623888" algn="l"/>
              </a:tabLst>
            </a:pPr>
            <a:r>
              <a:rPr lang="de-DE" sz="2400" spc="-95" dirty="0">
                <a:cs typeface="Arial"/>
              </a:rPr>
              <a:t>Es werden die Stimmzettel des Stapels d ausgewertet. Das sind die zweifelsfrei gültigen Stimmzettel, geordnet nach Wahlkreisvorschlägen und die durch Beschluss für gültig erklärten Stimmzettel, die gesondert zugeordnet wurden.</a:t>
            </a:r>
          </a:p>
          <a:p>
            <a:pPr marL="893763" lvl="1" indent="-355600">
              <a:spcAft>
                <a:spcPts val="600"/>
              </a:spcAft>
              <a:buBlip>
                <a:blip r:embed="rId3"/>
              </a:buBlip>
              <a:tabLst>
                <a:tab pos="174625" algn="l"/>
                <a:tab pos="623888" algn="l"/>
              </a:tabLst>
            </a:pPr>
            <a:r>
              <a:rPr lang="de-DE" sz="2400" spc="-95" dirty="0">
                <a:cs typeface="Arial"/>
              </a:rPr>
              <a:t>Die Beisitzer übergeben die Stapel der nach Wahlkreislisten sortierten gültigen großen Stimmzettel zu je einem Teil dem Wahlvorsteher, seinem Stellvertreter und bei drei Arbeitsgruppen dem Schriftführer.</a:t>
            </a:r>
          </a:p>
        </p:txBody>
      </p:sp>
      <p:sp>
        <p:nvSpPr>
          <p:cNvPr id="9" name="object 3">
            <a:extLst>
              <a:ext uri="{FF2B5EF4-FFF2-40B4-BE49-F238E27FC236}">
                <a16:creationId xmlns:a16="http://schemas.microsoft.com/office/drawing/2014/main" id="{1623C00C-F760-484B-B865-45E0DC7F9B88}"/>
              </a:ext>
            </a:extLst>
          </p:cNvPr>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20. Auswertung Zweitstimmen nach Bewerbern</a:t>
            </a:r>
            <a:endParaRPr dirty="0">
              <a:solidFill>
                <a:schemeClr val="tx1">
                  <a:lumMod val="65000"/>
                  <a:lumOff val="35000"/>
                </a:schemeClr>
              </a:solidFill>
              <a:latin typeface="+mj-lt"/>
            </a:endParaRPr>
          </a:p>
        </p:txBody>
      </p:sp>
    </p:spTree>
    <p:extLst>
      <p:ext uri="{BB962C8B-B14F-4D97-AF65-F5344CB8AC3E}">
        <p14:creationId xmlns:p14="http://schemas.microsoft.com/office/powerpoint/2010/main" val="362088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86</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001095"/>
          </a:xfrm>
          <a:prstGeom prst="rect">
            <a:avLst/>
          </a:prstGeom>
        </p:spPr>
        <p:txBody>
          <a:bodyPr vert="horz" wrap="square" lIns="0" tIns="0" rIns="0" bIns="0" rtlCol="0">
            <a:spAutoFit/>
          </a:bodyPr>
          <a:lstStyle/>
          <a:p>
            <a:pPr marL="1350963" lvl="2" indent="-355600">
              <a:spcAft>
                <a:spcPts val="600"/>
              </a:spcAft>
              <a:buBlip>
                <a:blip r:embed="rId3"/>
              </a:buBlip>
              <a:tabLst>
                <a:tab pos="174625" algn="l"/>
                <a:tab pos="623888" algn="l"/>
              </a:tabLst>
            </a:pPr>
            <a:r>
              <a:rPr lang="de-DE" sz="2400" spc="-95" dirty="0">
                <a:cs typeface="Arial"/>
              </a:rPr>
              <a:t>Der Leiter der Arbeitsgruppe verliest bei jedem Stimmzettel, welchem Bewerber der Wähler seine Stimme gegeben hat. Es gibt dabei folgende Möglichkeiten:</a:t>
            </a:r>
          </a:p>
          <a:p>
            <a:pPr marL="1808163" lvl="3" indent="-355600">
              <a:spcAft>
                <a:spcPts val="600"/>
              </a:spcAft>
              <a:buBlip>
                <a:blip r:embed="rId3"/>
              </a:buBlip>
              <a:tabLst>
                <a:tab pos="174625" algn="l"/>
                <a:tab pos="623888" algn="l"/>
              </a:tabLst>
            </a:pPr>
            <a:r>
              <a:rPr lang="de-DE" sz="2400" spc="-95" dirty="0">
                <a:cs typeface="Arial"/>
              </a:rPr>
              <a:t>Die Stimme wurde vergeben</a:t>
            </a:r>
          </a:p>
          <a:p>
            <a:pPr marL="2265363" lvl="4" indent="-355600">
              <a:spcAft>
                <a:spcPts val="600"/>
              </a:spcAft>
              <a:buBlip>
                <a:blip r:embed="rId3"/>
              </a:buBlip>
              <a:tabLst>
                <a:tab pos="174625" algn="l"/>
                <a:tab pos="623888" algn="l"/>
              </a:tabLst>
            </a:pPr>
            <a:r>
              <a:rPr lang="de-DE" sz="2400" spc="-95" dirty="0">
                <a:cs typeface="Arial"/>
              </a:rPr>
              <a:t>an einen Bewerber aus den Wahlkreislisten, hierbei ist auch die Ordnungsnummer des Bewerbers mit zu verlesen,</a:t>
            </a:r>
          </a:p>
          <a:p>
            <a:pPr marL="2265363" lvl="4" indent="-355600">
              <a:spcAft>
                <a:spcPts val="600"/>
              </a:spcAft>
              <a:buBlip>
                <a:blip r:embed="rId3"/>
              </a:buBlip>
              <a:tabLst>
                <a:tab pos="174625" algn="l"/>
                <a:tab pos="623888" algn="l"/>
              </a:tabLst>
            </a:pPr>
            <a:r>
              <a:rPr lang="de-DE" sz="2400" spc="-95" dirty="0">
                <a:cs typeface="Arial"/>
              </a:rPr>
              <a:t>an eine Wahlkreisliste ohne Kennzeichnung eines besonderen Bewerbers, </a:t>
            </a:r>
          </a:p>
          <a:p>
            <a:pPr marL="2265363" lvl="4" indent="-355600">
              <a:spcAft>
                <a:spcPts val="600"/>
              </a:spcAft>
              <a:buBlip>
                <a:blip r:embed="rId3"/>
              </a:buBlip>
              <a:tabLst>
                <a:tab pos="174625" algn="l"/>
                <a:tab pos="623888" algn="l"/>
              </a:tabLst>
            </a:pPr>
            <a:r>
              <a:rPr lang="de-DE" sz="2400" spc="-95" dirty="0">
                <a:cs typeface="Arial"/>
              </a:rPr>
              <a:t>an mehrere Bewerber innerhalb einer Wahlkreisliste, mit der Folge, dass die Stimme der Wahlkreisliste zugerechnet wird.</a:t>
            </a:r>
          </a:p>
        </p:txBody>
      </p:sp>
      <p:sp>
        <p:nvSpPr>
          <p:cNvPr id="7" name="object 3">
            <a:extLst>
              <a:ext uri="{FF2B5EF4-FFF2-40B4-BE49-F238E27FC236}">
                <a16:creationId xmlns:a16="http://schemas.microsoft.com/office/drawing/2014/main" id="{61A45C74-8EB7-460C-B4B1-1B6A051B2837}"/>
              </a:ext>
            </a:extLst>
          </p:cNvPr>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20. Auswertung Zweitstimmen nach Bewerbern</a:t>
            </a:r>
            <a:endParaRPr dirty="0">
              <a:solidFill>
                <a:schemeClr val="tx1">
                  <a:lumMod val="65000"/>
                  <a:lumOff val="35000"/>
                </a:schemeClr>
              </a:solidFill>
              <a:latin typeface="+mj-lt"/>
            </a:endParaRPr>
          </a:p>
        </p:txBody>
      </p:sp>
    </p:spTree>
    <p:extLst>
      <p:ext uri="{BB962C8B-B14F-4D97-AF65-F5344CB8AC3E}">
        <p14:creationId xmlns:p14="http://schemas.microsoft.com/office/powerpoint/2010/main" val="25824654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87</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192360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20.3 Führen der Zähllisten:</a:t>
            </a:r>
          </a:p>
          <a:p>
            <a:pPr marL="893763" lvl="1" indent="-355600">
              <a:spcAft>
                <a:spcPts val="600"/>
              </a:spcAft>
              <a:buBlip>
                <a:blip r:embed="rId3"/>
              </a:buBlip>
              <a:tabLst>
                <a:tab pos="174625" algn="l"/>
                <a:tab pos="623888" algn="l"/>
              </a:tabLst>
            </a:pPr>
            <a:r>
              <a:rPr lang="de-DE" sz="2400" spc="-95" dirty="0">
                <a:cs typeface="Arial"/>
              </a:rPr>
              <a:t>Summe der abgestrichenen Stimmen je Bewerber bilden und in Feld „Gesamtzahl” eintragen</a:t>
            </a:r>
          </a:p>
        </p:txBody>
      </p:sp>
      <p:pic>
        <p:nvPicPr>
          <p:cNvPr id="7" name="Grafik 6">
            <a:extLst>
              <a:ext uri="{FF2B5EF4-FFF2-40B4-BE49-F238E27FC236}">
                <a16:creationId xmlns:a16="http://schemas.microsoft.com/office/drawing/2014/main" id="{9AC76A4A-DE29-4A79-8A66-948337FF7B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00" t="19799" r="5083" b="9732"/>
          <a:stretch/>
        </p:blipFill>
        <p:spPr>
          <a:xfrm>
            <a:off x="5187950" y="1041400"/>
            <a:ext cx="5492750" cy="6212029"/>
          </a:xfrm>
          <a:prstGeom prst="rect">
            <a:avLst/>
          </a:prstGeom>
        </p:spPr>
      </p:pic>
      <p:sp>
        <p:nvSpPr>
          <p:cNvPr id="8" name="object 3">
            <a:extLst>
              <a:ext uri="{FF2B5EF4-FFF2-40B4-BE49-F238E27FC236}">
                <a16:creationId xmlns:a16="http://schemas.microsoft.com/office/drawing/2014/main" id="{D8481D67-BCA8-4AEC-85B4-A60B06E1E602}"/>
              </a:ext>
            </a:extLst>
          </p:cNvPr>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5"/>
              </a:buBlip>
            </a:pPr>
            <a:r>
              <a:rPr lang="de-DE" dirty="0">
                <a:solidFill>
                  <a:schemeClr val="tx1">
                    <a:lumMod val="65000"/>
                    <a:lumOff val="35000"/>
                  </a:schemeClr>
                </a:solidFill>
                <a:latin typeface="+mj-lt"/>
              </a:rPr>
              <a:t>20. Auswertung Zweitstimmen nach Bewerbern</a:t>
            </a:r>
            <a:endParaRPr dirty="0">
              <a:solidFill>
                <a:schemeClr val="tx1">
                  <a:lumMod val="65000"/>
                  <a:lumOff val="35000"/>
                </a:schemeClr>
              </a:solidFill>
              <a:latin typeface="+mj-lt"/>
            </a:endParaRPr>
          </a:p>
        </p:txBody>
      </p:sp>
    </p:spTree>
    <p:extLst>
      <p:ext uri="{BB962C8B-B14F-4D97-AF65-F5344CB8AC3E}">
        <p14:creationId xmlns:p14="http://schemas.microsoft.com/office/powerpoint/2010/main" val="167821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88</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107996"/>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Die Zähllisten sind zuallererst daraufhin zu prüfen, </a:t>
            </a:r>
            <a:br>
              <a:rPr lang="de-DE" sz="2400" spc="-95" dirty="0">
                <a:cs typeface="Arial"/>
              </a:rPr>
            </a:br>
            <a:r>
              <a:rPr lang="de-DE" sz="2400" spc="-95" dirty="0">
                <a:cs typeface="Arial"/>
              </a:rPr>
              <a:t>ob das Feld mit dem Namen und der Nummer des jeweiligen Stimmkreis-bewerbers gestrichen ist. </a:t>
            </a:r>
          </a:p>
        </p:txBody>
      </p:sp>
      <p:sp>
        <p:nvSpPr>
          <p:cNvPr id="7" name="object 3">
            <a:extLst>
              <a:ext uri="{FF2B5EF4-FFF2-40B4-BE49-F238E27FC236}">
                <a16:creationId xmlns:a16="http://schemas.microsoft.com/office/drawing/2014/main" id="{1675486A-F42A-47F0-BB6D-7EB5DF086336}"/>
              </a:ext>
            </a:extLst>
          </p:cNvPr>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20. Auswertung Zweitstimmen nach Bewerbern</a:t>
            </a:r>
            <a:endParaRPr dirty="0">
              <a:solidFill>
                <a:schemeClr val="tx1">
                  <a:lumMod val="65000"/>
                  <a:lumOff val="35000"/>
                </a:schemeClr>
              </a:solidFill>
              <a:latin typeface="+mj-lt"/>
            </a:endParaRPr>
          </a:p>
        </p:txBody>
      </p:sp>
      <p:sp>
        <p:nvSpPr>
          <p:cNvPr id="8" name="object 6">
            <a:extLst>
              <a:ext uri="{FF2B5EF4-FFF2-40B4-BE49-F238E27FC236}">
                <a16:creationId xmlns:a16="http://schemas.microsoft.com/office/drawing/2014/main" id="{1A39B8B1-853F-4868-9E00-3EADC058D9D4}"/>
              </a:ext>
            </a:extLst>
          </p:cNvPr>
          <p:cNvSpPr txBox="1"/>
          <p:nvPr/>
        </p:nvSpPr>
        <p:spPr>
          <a:xfrm>
            <a:off x="539750" y="2413000"/>
            <a:ext cx="9774389" cy="429348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In den Zähllisten sind die Namen der Bewerber der Wahlkreisliste bereits eingedruckt.</a:t>
            </a:r>
          </a:p>
          <a:p>
            <a:pPr marL="436563" indent="-355600">
              <a:spcAft>
                <a:spcPts val="600"/>
              </a:spcAft>
              <a:buBlip>
                <a:blip r:embed="rId3"/>
              </a:buBlip>
              <a:tabLst>
                <a:tab pos="174625" algn="l"/>
                <a:tab pos="623888" algn="l"/>
              </a:tabLst>
            </a:pPr>
            <a:r>
              <a:rPr lang="de-DE" sz="2400" spc="-95" dirty="0">
                <a:cs typeface="Arial"/>
              </a:rPr>
              <a:t>Außerdem ist ein </a:t>
            </a:r>
            <a:r>
              <a:rPr lang="de-DE" sz="2400" spc="-95" dirty="0" err="1">
                <a:cs typeface="Arial"/>
              </a:rPr>
              <a:t>Zählfeld</a:t>
            </a:r>
            <a:r>
              <a:rPr lang="de-DE" sz="2400" spc="-95" dirty="0">
                <a:cs typeface="Arial"/>
              </a:rPr>
              <a:t> für die Wahlkreisliste selbst vorhanden (Ordnungsnummer 100, 200, usw.). Das ist für die gültigen Stimmen, die für die Liste ohne Kennzeichnung eines besonderen Bewerbers oder durch Kennzeichnung von mehreren Bewerbern innerhalb derselben Wahlkreisliste abgegeben wurden.</a:t>
            </a:r>
          </a:p>
          <a:p>
            <a:pPr marL="436563" indent="-355600">
              <a:spcAft>
                <a:spcPts val="600"/>
              </a:spcAft>
              <a:buBlip>
                <a:blip r:embed="rId3"/>
              </a:buBlip>
              <a:tabLst>
                <a:tab pos="174625" algn="l"/>
                <a:tab pos="623888" algn="l"/>
              </a:tabLst>
            </a:pPr>
            <a:r>
              <a:rPr lang="de-DE" sz="2400" spc="-95" dirty="0">
                <a:cs typeface="Arial"/>
              </a:rPr>
              <a:t>Bei jeder vom Leiter der Arbeitsgruppe aufgerufenen Stimme streicht der Zähllistenführer diese sofort beim Verlesen in der Zählliste des entsprechenden Wahlkreisvorschlags ab und wiederholt den Aufruf.</a:t>
            </a:r>
          </a:p>
          <a:p>
            <a:pPr marL="436563" indent="-355600">
              <a:spcAft>
                <a:spcPts val="600"/>
              </a:spcAft>
              <a:buBlip>
                <a:blip r:embed="rId3"/>
              </a:buBlip>
              <a:tabLst>
                <a:tab pos="174625" algn="l"/>
                <a:tab pos="623888" algn="l"/>
              </a:tabLst>
            </a:pPr>
            <a:r>
              <a:rPr lang="de-DE" sz="2400" spc="-95" dirty="0">
                <a:cs typeface="Arial"/>
              </a:rPr>
              <a:t>Die ordnungsgemäße Führung der Zählliste wird durch eine dazu bestimmte Person (Beisitzer oder Hilfskraft) überwacht. </a:t>
            </a:r>
          </a:p>
        </p:txBody>
      </p:sp>
    </p:spTree>
    <p:extLst>
      <p:ext uri="{BB962C8B-B14F-4D97-AF65-F5344CB8AC3E}">
        <p14:creationId xmlns:p14="http://schemas.microsoft.com/office/powerpoint/2010/main" val="28005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89</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47732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Sollte bei einem Bewerber das zum Abstreichen vorgesehene </a:t>
            </a:r>
            <a:r>
              <a:rPr lang="de-DE" sz="2400" spc="-95" dirty="0" err="1">
                <a:cs typeface="Arial"/>
              </a:rPr>
              <a:t>Zählfeld</a:t>
            </a:r>
            <a:r>
              <a:rPr lang="de-DE" sz="2400" spc="-95" dirty="0">
                <a:cs typeface="Arial"/>
              </a:rPr>
              <a:t> nicht ausreichen, weil er mehr Stimmen erhalten hat, werden der Name und die Ordnungsnummer des Bewerbers in ein Überzählfeld eingetragen und die weiteren Stimmen werden, wieder mit 1 beginnend, dort abgestrichen.</a:t>
            </a:r>
          </a:p>
        </p:txBody>
      </p:sp>
      <p:sp>
        <p:nvSpPr>
          <p:cNvPr id="7" name="object 3">
            <a:extLst>
              <a:ext uri="{FF2B5EF4-FFF2-40B4-BE49-F238E27FC236}">
                <a16:creationId xmlns:a16="http://schemas.microsoft.com/office/drawing/2014/main" id="{5CDC99A1-21D6-40CD-97E7-3907D66106C2}"/>
              </a:ext>
            </a:extLst>
          </p:cNvPr>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20. Auswertung Zweitstimmen nach Bewerbern</a:t>
            </a:r>
            <a:endParaRPr dirty="0">
              <a:solidFill>
                <a:schemeClr val="tx1">
                  <a:lumMod val="65000"/>
                  <a:lumOff val="35000"/>
                </a:schemeClr>
              </a:solidFill>
              <a:latin typeface="+mj-lt"/>
            </a:endParaRPr>
          </a:p>
        </p:txBody>
      </p:sp>
      <p:sp>
        <p:nvSpPr>
          <p:cNvPr id="8" name="object 6">
            <a:extLst>
              <a:ext uri="{FF2B5EF4-FFF2-40B4-BE49-F238E27FC236}">
                <a16:creationId xmlns:a16="http://schemas.microsoft.com/office/drawing/2014/main" id="{340EC74F-75F1-4A63-A7F7-BA072876968E}"/>
              </a:ext>
            </a:extLst>
          </p:cNvPr>
          <p:cNvSpPr txBox="1"/>
          <p:nvPr/>
        </p:nvSpPr>
        <p:spPr>
          <a:xfrm>
            <a:off x="539749" y="2717800"/>
            <a:ext cx="9774389" cy="192360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Eine weitere Möglichkeit wäre ein „Gegenstreichen“ auf der Zählliste, </a:t>
            </a:r>
            <a:br>
              <a:rPr lang="de-DE" sz="2400" spc="-95" dirty="0">
                <a:cs typeface="Arial"/>
              </a:rPr>
            </a:br>
            <a:r>
              <a:rPr lang="de-DE" sz="2400" spc="-95" dirty="0">
                <a:cs typeface="Arial"/>
              </a:rPr>
              <a:t>womit die Kapazität eines Zähllistenfeldes verdoppelt werden kann.</a:t>
            </a:r>
          </a:p>
          <a:p>
            <a:pPr marL="436563" indent="-355600">
              <a:spcAft>
                <a:spcPts val="600"/>
              </a:spcAft>
              <a:buBlip>
                <a:blip r:embed="rId3"/>
              </a:buBlip>
              <a:tabLst>
                <a:tab pos="174625" algn="l"/>
                <a:tab pos="623888" algn="l"/>
              </a:tabLst>
            </a:pPr>
            <a:r>
              <a:rPr lang="de-DE" sz="2400" spc="-95" dirty="0">
                <a:cs typeface="Arial"/>
              </a:rPr>
              <a:t>Sind alle Stimmzettel ausgewertet, werden auf den Zähllisten für jeden Bewerber im Feld „Gesamtzahl“ die Summen gebildet. Dabei sind auch etwaige Überzählfelder mit einzubeziehen.</a:t>
            </a:r>
          </a:p>
        </p:txBody>
      </p:sp>
    </p:spTree>
    <p:extLst>
      <p:ext uri="{BB962C8B-B14F-4D97-AF65-F5344CB8AC3E}">
        <p14:creationId xmlns:p14="http://schemas.microsoft.com/office/powerpoint/2010/main" val="226124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6" name="object 6"/>
          <p:cNvSpPr txBox="1"/>
          <p:nvPr/>
        </p:nvSpPr>
        <p:spPr>
          <a:xfrm>
            <a:off x="539750" y="1117600"/>
            <a:ext cx="9774389" cy="5339923"/>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b="1" spc="-95" dirty="0">
                <a:cs typeface="Arial"/>
              </a:rPr>
              <a:t>Wahlunterlagen für den Wahltag im Wahlraum: </a:t>
            </a:r>
            <a:r>
              <a:rPr lang="de-DE" sz="2400" b="1" spc="-95" dirty="0">
                <a:solidFill>
                  <a:schemeClr val="bg1">
                    <a:lumMod val="50000"/>
                  </a:schemeClr>
                </a:solidFill>
                <a:cs typeface="Arial"/>
              </a:rPr>
              <a:t>(</a:t>
            </a:r>
            <a:r>
              <a:rPr lang="de-DE" sz="2400" b="1" i="1" spc="-95" dirty="0">
                <a:solidFill>
                  <a:schemeClr val="bg1">
                    <a:lumMod val="50000"/>
                  </a:schemeClr>
                </a:solidFill>
                <a:cs typeface="Arial"/>
              </a:rPr>
              <a:t>Fortsetzung</a:t>
            </a:r>
            <a:r>
              <a:rPr lang="de-DE" sz="2400" b="1" spc="-95" dirty="0">
                <a:solidFill>
                  <a:schemeClr val="bg1">
                    <a:lumMod val="50000"/>
                  </a:schemeClr>
                </a:solidFill>
                <a:cs typeface="Arial"/>
              </a:rPr>
              <a:t>)</a:t>
            </a:r>
          </a:p>
          <a:p>
            <a:pPr marL="893763" lvl="1" indent="-355600">
              <a:spcAft>
                <a:spcPts val="600"/>
              </a:spcAft>
              <a:buBlip>
                <a:blip r:embed="rId4"/>
              </a:buBlip>
              <a:tabLst>
                <a:tab pos="174625" algn="l"/>
                <a:tab pos="623888" algn="l"/>
              </a:tabLst>
            </a:pPr>
            <a:r>
              <a:rPr lang="de-DE" sz="2400" spc="-95" dirty="0">
                <a:cs typeface="Arial"/>
              </a:rPr>
              <a:t>amtliche Stimmzettel,</a:t>
            </a:r>
          </a:p>
          <a:p>
            <a:pPr marL="893763" lvl="1" indent="-355600">
              <a:spcAft>
                <a:spcPts val="600"/>
              </a:spcAft>
              <a:buBlip>
                <a:blip r:embed="rId4"/>
              </a:buBlip>
              <a:tabLst>
                <a:tab pos="174625" algn="l"/>
                <a:tab pos="623888" algn="l"/>
              </a:tabLst>
            </a:pPr>
            <a:r>
              <a:rPr lang="de-DE" sz="2400" spc="-95" dirty="0">
                <a:cs typeface="Arial"/>
              </a:rPr>
              <a:t>Schreibstifte gleicher Farbe (keine Filzstifte und keine Bleistifte),</a:t>
            </a:r>
          </a:p>
          <a:p>
            <a:pPr marL="893763" lvl="1" indent="-355600">
              <a:spcAft>
                <a:spcPts val="600"/>
              </a:spcAft>
              <a:buBlip>
                <a:blip r:embed="rId4"/>
              </a:buBlip>
              <a:tabLst>
                <a:tab pos="174625" algn="l"/>
                <a:tab pos="623888" algn="l"/>
              </a:tabLst>
            </a:pPr>
            <a:r>
              <a:rPr lang="de-DE" sz="2400" spc="-95" dirty="0">
                <a:cs typeface="Arial"/>
              </a:rPr>
              <a:t>Vordrucke der Wahlniederschriften, der Ersten Schnellmeldungen und die </a:t>
            </a:r>
            <a:br>
              <a:rPr lang="de-DE" sz="2400" spc="-95" dirty="0">
                <a:cs typeface="Arial"/>
              </a:rPr>
            </a:br>
            <a:r>
              <a:rPr lang="de-DE" sz="2400" spc="-95" dirty="0">
                <a:cs typeface="Arial"/>
              </a:rPr>
              <a:t>Versandvordrucke bzw. die Versandtaschen für die Wahlniederschriften,</a:t>
            </a:r>
          </a:p>
          <a:p>
            <a:pPr marL="893763" lvl="1" indent="-355600">
              <a:spcAft>
                <a:spcPts val="600"/>
              </a:spcAft>
              <a:buBlip>
                <a:blip r:embed="rId4"/>
              </a:buBlip>
              <a:tabLst>
                <a:tab pos="174625" algn="l"/>
                <a:tab pos="623888" algn="l"/>
              </a:tabLst>
            </a:pPr>
            <a:r>
              <a:rPr lang="de-DE" sz="2400" spc="-95" dirty="0">
                <a:cs typeface="Arial"/>
              </a:rPr>
              <a:t>Abdruck des Landeswahlgesetzes, des Bezirkswahlgesetzes und der Landeswahlordnung, </a:t>
            </a:r>
          </a:p>
          <a:p>
            <a:pPr marL="893763" lvl="1" indent="-355600">
              <a:spcAft>
                <a:spcPts val="600"/>
              </a:spcAft>
              <a:buBlip>
                <a:blip r:embed="rId4"/>
              </a:buBlip>
              <a:tabLst>
                <a:tab pos="174625" algn="l"/>
                <a:tab pos="623888" algn="l"/>
              </a:tabLst>
            </a:pPr>
            <a:r>
              <a:rPr lang="de-DE" sz="2400" spc="-95" dirty="0">
                <a:cs typeface="Arial"/>
              </a:rPr>
              <a:t>Abdruck der Abstimmungsbekanntmachung oder ein Auszug aus ihr und </a:t>
            </a:r>
            <a:br>
              <a:rPr lang="de-DE" sz="2400" spc="-95" dirty="0">
                <a:cs typeface="Arial"/>
              </a:rPr>
            </a:br>
            <a:r>
              <a:rPr lang="de-DE" sz="2400" spc="-95" dirty="0">
                <a:cs typeface="Arial"/>
              </a:rPr>
              <a:t>die verschiedenen Stimmzettel als Muster zum Aushang, </a:t>
            </a:r>
          </a:p>
          <a:p>
            <a:pPr marL="893763" lvl="1" indent="-355600">
              <a:spcAft>
                <a:spcPts val="600"/>
              </a:spcAft>
              <a:buBlip>
                <a:blip r:embed="rId4"/>
              </a:buBlip>
              <a:tabLst>
                <a:tab pos="174625" algn="l"/>
                <a:tab pos="623888" algn="l"/>
              </a:tabLst>
            </a:pPr>
            <a:r>
              <a:rPr lang="de-DE" sz="2400" spc="-95" dirty="0">
                <a:cs typeface="Arial"/>
              </a:rPr>
              <a:t>falls erforderlich, Hinweisplakate und Richtungspfeile zur Kennzeichnung </a:t>
            </a:r>
            <a:br>
              <a:rPr lang="de-DE" sz="2400" spc="-95" dirty="0">
                <a:cs typeface="Arial"/>
              </a:rPr>
            </a:br>
            <a:r>
              <a:rPr lang="de-DE" sz="2400" spc="-95" dirty="0">
                <a:cs typeface="Arial"/>
              </a:rPr>
              <a:t>des Wahlraums,</a:t>
            </a:r>
          </a:p>
          <a:p>
            <a:pPr marL="893763" lvl="1" indent="-355600">
              <a:spcAft>
                <a:spcPts val="600"/>
              </a:spcAft>
              <a:buBlip>
                <a:blip r:embed="rId4"/>
              </a:buBlip>
              <a:tabLst>
                <a:tab pos="174625" algn="l"/>
                <a:tab pos="623888" algn="l"/>
              </a:tabLst>
            </a:pPr>
            <a:r>
              <a:rPr lang="de-DE" sz="2400" spc="-95" dirty="0">
                <a:cs typeface="Arial"/>
              </a:rPr>
              <a:t>Verpackungs- und Siegelmaterial zum Verpacken der Stimmzettel und Wahlscheine.</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a:t>
            </a:fld>
            <a:endParaRPr lang="de-DE" dirty="0"/>
          </a:p>
        </p:txBody>
      </p:sp>
    </p:spTree>
    <p:extLst>
      <p:ext uri="{BB962C8B-B14F-4D97-AF65-F5344CB8AC3E}">
        <p14:creationId xmlns:p14="http://schemas.microsoft.com/office/powerpoint/2010/main" val="101143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90</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392415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20.4 Weitere Behandlung der Stimmzettel:</a:t>
            </a:r>
          </a:p>
          <a:p>
            <a:pPr marL="893763" lvl="1" indent="-355600">
              <a:spcAft>
                <a:spcPts val="600"/>
              </a:spcAft>
              <a:buBlip>
                <a:blip r:embed="rId3"/>
              </a:buBlip>
              <a:tabLst>
                <a:tab pos="174625" algn="l"/>
                <a:tab pos="623888" algn="l"/>
              </a:tabLst>
            </a:pPr>
            <a:r>
              <a:rPr lang="de-DE" sz="2400" spc="-95" dirty="0">
                <a:cs typeface="Arial"/>
              </a:rPr>
              <a:t>Wurde die aufgerufene Stimme in der Zählliste abgestrichen, übergibt der Leiter der Arbeitsgruppe den Stimmzettel einem Beisitzer zur Verwahrung. </a:t>
            </a:r>
            <a:br>
              <a:rPr lang="de-DE" sz="2400" spc="-95" dirty="0">
                <a:cs typeface="Arial"/>
              </a:rPr>
            </a:br>
            <a:r>
              <a:rPr lang="de-DE" sz="2400" spc="-95" dirty="0">
                <a:cs typeface="Arial"/>
              </a:rPr>
              <a:t>Die Stimmzettel werden nach wie vor getrennt nach Wahlkreisvorschlägen aufbewahrt.</a:t>
            </a:r>
          </a:p>
          <a:p>
            <a:pPr marL="893763" lvl="1" indent="-355600">
              <a:spcAft>
                <a:spcPts val="600"/>
              </a:spcAft>
              <a:buBlip>
                <a:blip r:embed="rId3"/>
              </a:buBlip>
              <a:tabLst>
                <a:tab pos="174625" algn="l"/>
                <a:tab pos="623888" algn="l"/>
              </a:tabLst>
            </a:pPr>
            <a:r>
              <a:rPr lang="de-DE" sz="2400" spc="-95" dirty="0">
                <a:cs typeface="Arial"/>
              </a:rPr>
              <a:t>Es ist darauf zu achten, dass auf den Stimmzetteln weder Bemerkungen noch Hinweise für die Auswertung angebracht werden dürfen. Ausgenommen sind nur die Stimmzettel, die beschlussmäßig behandelt wurden. Bei diesen muss der Wahlvorsteher auf der Rückseite des Stimmzettels die Gründe für die Gültig- oder Ungültigkeit festhalten und unterschreiben.</a:t>
            </a:r>
          </a:p>
        </p:txBody>
      </p:sp>
      <p:sp>
        <p:nvSpPr>
          <p:cNvPr id="7" name="object 3">
            <a:extLst>
              <a:ext uri="{FF2B5EF4-FFF2-40B4-BE49-F238E27FC236}">
                <a16:creationId xmlns:a16="http://schemas.microsoft.com/office/drawing/2014/main" id="{B5DFE732-35A4-43D7-90EF-17DF33A24027}"/>
              </a:ext>
            </a:extLst>
          </p:cNvPr>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20. Auswertung Zweitstimmen nach Bewerbern</a:t>
            </a:r>
            <a:endParaRPr dirty="0">
              <a:solidFill>
                <a:schemeClr val="tx1">
                  <a:lumMod val="65000"/>
                  <a:lumOff val="35000"/>
                </a:schemeClr>
              </a:solidFill>
              <a:latin typeface="+mj-lt"/>
            </a:endParaRPr>
          </a:p>
        </p:txBody>
      </p:sp>
    </p:spTree>
    <p:extLst>
      <p:ext uri="{BB962C8B-B14F-4D97-AF65-F5344CB8AC3E}">
        <p14:creationId xmlns:p14="http://schemas.microsoft.com/office/powerpoint/2010/main" val="3362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21. Eintragung in die Wahlniederschrift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91</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554272"/>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Übertrag der Gesamtzahl je Bewerber in die Niederschrift nach Kennbuchstabe F (Abschnitt 4.3 in der Wahlniederschrift) </a:t>
            </a:r>
          </a:p>
          <a:p>
            <a:pPr marL="436563" indent="-355600">
              <a:spcAft>
                <a:spcPts val="600"/>
              </a:spcAft>
              <a:buBlip>
                <a:blip r:embed="rId4"/>
              </a:buBlip>
              <a:tabLst>
                <a:tab pos="174625" algn="l"/>
                <a:tab pos="623888" algn="l"/>
              </a:tabLst>
            </a:pPr>
            <a:r>
              <a:rPr lang="de-DE" sz="2400" spc="-95" dirty="0">
                <a:cs typeface="Arial"/>
              </a:rPr>
              <a:t>Ermittlung der Summe der „Zweitstimmen insgesamt“ für jeden Wahlkreis-</a:t>
            </a:r>
            <a:r>
              <a:rPr lang="de-DE" sz="2400" spc="-95" dirty="0" err="1">
                <a:cs typeface="Arial"/>
              </a:rPr>
              <a:t>vorschlag</a:t>
            </a:r>
            <a:endParaRPr lang="de-DE" sz="2400" spc="-95" dirty="0">
              <a:cs typeface="Arial"/>
            </a:endParaRPr>
          </a:p>
        </p:txBody>
      </p:sp>
      <p:pic>
        <p:nvPicPr>
          <p:cNvPr id="6" name="Grafik 5">
            <a:extLst>
              <a:ext uri="{FF2B5EF4-FFF2-40B4-BE49-F238E27FC236}">
                <a16:creationId xmlns:a16="http://schemas.microsoft.com/office/drawing/2014/main" id="{89576269-FF54-4428-A58E-08807B33BC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30873" r="5875" b="30121"/>
          <a:stretch/>
        </p:blipFill>
        <p:spPr>
          <a:xfrm>
            <a:off x="3206750" y="2489200"/>
            <a:ext cx="7315200" cy="4724400"/>
          </a:xfrm>
          <a:prstGeom prst="rect">
            <a:avLst/>
          </a:prstGeom>
        </p:spPr>
      </p:pic>
    </p:spTree>
    <p:extLst>
      <p:ext uri="{BB962C8B-B14F-4D97-AF65-F5344CB8AC3E}">
        <p14:creationId xmlns:p14="http://schemas.microsoft.com/office/powerpoint/2010/main" val="422821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21. Eintragung in die Wahlniederschrift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92</a:t>
            </a:fld>
            <a:endParaRPr lang="de-DE" dirty="0"/>
          </a:p>
        </p:txBody>
      </p:sp>
      <p:pic>
        <p:nvPicPr>
          <p:cNvPr id="6" name="Grafik 5">
            <a:extLst>
              <a:ext uri="{FF2B5EF4-FFF2-40B4-BE49-F238E27FC236}">
                <a16:creationId xmlns:a16="http://schemas.microsoft.com/office/drawing/2014/main" id="{89576269-FF54-4428-A58E-08807B33BC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14" t="30873" r="5875" b="30121"/>
          <a:stretch/>
        </p:blipFill>
        <p:spPr>
          <a:xfrm>
            <a:off x="586400" y="1032986"/>
            <a:ext cx="9507900" cy="6140519"/>
          </a:xfrm>
          <a:prstGeom prst="rect">
            <a:avLst/>
          </a:prstGeom>
        </p:spPr>
      </p:pic>
      <p:sp>
        <p:nvSpPr>
          <p:cNvPr id="2" name="Rechteck 1">
            <a:extLst>
              <a:ext uri="{FF2B5EF4-FFF2-40B4-BE49-F238E27FC236}">
                <a16:creationId xmlns:a16="http://schemas.microsoft.com/office/drawing/2014/main" id="{B42EE0FD-3B0B-4F57-95EB-97EAED168E63}"/>
              </a:ext>
            </a:extLst>
          </p:cNvPr>
          <p:cNvSpPr/>
          <p:nvPr/>
        </p:nvSpPr>
        <p:spPr>
          <a:xfrm>
            <a:off x="387350" y="1031909"/>
            <a:ext cx="10085750" cy="613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7" name="Grafik 6">
            <a:extLst>
              <a:ext uri="{FF2B5EF4-FFF2-40B4-BE49-F238E27FC236}">
                <a16:creationId xmlns:a16="http://schemas.microsoft.com/office/drawing/2014/main" id="{5E0E8729-4645-4E8F-9645-B7CC9279C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14" t="56104" r="5875" b="30121"/>
          <a:stretch/>
        </p:blipFill>
        <p:spPr>
          <a:xfrm>
            <a:off x="586400" y="1049814"/>
            <a:ext cx="9507900" cy="2168559"/>
          </a:xfrm>
          <a:prstGeom prst="rect">
            <a:avLst/>
          </a:prstGeom>
        </p:spPr>
      </p:pic>
      <p:sp>
        <p:nvSpPr>
          <p:cNvPr id="4" name="object 6">
            <a:extLst>
              <a:ext uri="{FF2B5EF4-FFF2-40B4-BE49-F238E27FC236}">
                <a16:creationId xmlns:a16="http://schemas.microsoft.com/office/drawing/2014/main" id="{40425770-B2AA-4A72-BDB9-9201DEBA3936}"/>
              </a:ext>
            </a:extLst>
          </p:cNvPr>
          <p:cNvSpPr txBox="1"/>
          <p:nvPr/>
        </p:nvSpPr>
        <p:spPr>
          <a:xfrm>
            <a:off x="453155" y="3415268"/>
            <a:ext cx="9774389" cy="738664"/>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Vergleich mit Zahlen unter Kennbuchstaben D1, D2, usw. Spalte </a:t>
            </a:r>
            <a:br>
              <a:rPr lang="de-DE" sz="2400" spc="-95" dirty="0">
                <a:cs typeface="Arial"/>
              </a:rPr>
            </a:br>
            <a:r>
              <a:rPr lang="de-DE" sz="2400" spc="-95" dirty="0">
                <a:cs typeface="Arial"/>
              </a:rPr>
              <a:t>Zweitstimmen (Abschnitt 4.3 Wahlniederschrift)</a:t>
            </a:r>
          </a:p>
        </p:txBody>
      </p:sp>
      <p:grpSp>
        <p:nvGrpSpPr>
          <p:cNvPr id="15" name="Gruppieren 14">
            <a:extLst>
              <a:ext uri="{FF2B5EF4-FFF2-40B4-BE49-F238E27FC236}">
                <a16:creationId xmlns:a16="http://schemas.microsoft.com/office/drawing/2014/main" id="{1A040904-8757-443D-87AC-E957618A9032}"/>
              </a:ext>
            </a:extLst>
          </p:cNvPr>
          <p:cNvGrpSpPr/>
          <p:nvPr/>
        </p:nvGrpSpPr>
        <p:grpSpPr>
          <a:xfrm>
            <a:off x="586399" y="3218373"/>
            <a:ext cx="9507900" cy="3453921"/>
            <a:chOff x="586399" y="3218373"/>
            <a:chExt cx="9507900" cy="3453921"/>
          </a:xfrm>
        </p:grpSpPr>
        <p:pic>
          <p:nvPicPr>
            <p:cNvPr id="8" name="Grafik 7">
              <a:extLst>
                <a:ext uri="{FF2B5EF4-FFF2-40B4-BE49-F238E27FC236}">
                  <a16:creationId xmlns:a16="http://schemas.microsoft.com/office/drawing/2014/main" id="{CE63027C-4EEC-4057-B095-2C16F6B957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14" t="83007" r="5875" b="4943"/>
            <a:stretch/>
          </p:blipFill>
          <p:spPr>
            <a:xfrm>
              <a:off x="586399" y="4775200"/>
              <a:ext cx="9507900" cy="1897094"/>
            </a:xfrm>
            <a:prstGeom prst="rect">
              <a:avLst/>
            </a:prstGeom>
          </p:spPr>
        </p:pic>
        <p:cxnSp>
          <p:nvCxnSpPr>
            <p:cNvPr id="10" name="Gerade Verbindung mit Pfeil 9">
              <a:extLst>
                <a:ext uri="{FF2B5EF4-FFF2-40B4-BE49-F238E27FC236}">
                  <a16:creationId xmlns:a16="http://schemas.microsoft.com/office/drawing/2014/main" id="{F7A31594-C83C-43EA-A9F0-7FF130C0822B}"/>
                </a:ext>
              </a:extLst>
            </p:cNvPr>
            <p:cNvCxnSpPr>
              <a:cxnSpLocks/>
            </p:cNvCxnSpPr>
            <p:nvPr/>
          </p:nvCxnSpPr>
          <p:spPr>
            <a:xfrm flipV="1">
              <a:off x="9759950" y="3218373"/>
              <a:ext cx="0" cy="2166428"/>
            </a:xfrm>
            <a:prstGeom prst="straightConnector1">
              <a:avLst/>
            </a:prstGeom>
            <a:ln w="76200">
              <a:solidFill>
                <a:srgbClr val="00823C"/>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49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bldLvl="5"/>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21. Eintragung in die Wahlniederschrift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93</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216539"/>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Es ist ebenfalls bei der Wahlniederschrift zu beachten, dass bei den Wahlkreisvorschlägen in der Regel auch das Feld mit der Ordnungszahl des Stimmkreisbewerbers eingedruckt ist. Dieses Feld ist vor der Eintragung der Bewerberstimmen zu streichen.</a:t>
            </a:r>
          </a:p>
          <a:p>
            <a:pPr marL="436563" indent="-355600">
              <a:spcAft>
                <a:spcPts val="600"/>
              </a:spcAft>
              <a:buBlip>
                <a:blip r:embed="rId4"/>
              </a:buBlip>
              <a:tabLst>
                <a:tab pos="174625" algn="l"/>
                <a:tab pos="623888" algn="l"/>
              </a:tabLst>
            </a:pPr>
            <a:r>
              <a:rPr lang="de-DE" sz="2400" spc="-95" dirty="0">
                <a:cs typeface="Arial"/>
              </a:rPr>
              <a:t>Die in den Zähllisten ermittelten Stimmenzahlen werden eingetragen in der Wahlniederschrift unter: „noch 4.3 Wahlergebnis: (F) Gültige Zweitstimmen </a:t>
            </a:r>
            <a:br>
              <a:rPr lang="de-DE" sz="2400" spc="-95" dirty="0">
                <a:cs typeface="Arial"/>
              </a:rPr>
            </a:br>
            <a:r>
              <a:rPr lang="de-DE" sz="2400" spc="-95" dirty="0">
                <a:cs typeface="Arial"/>
              </a:rPr>
              <a:t>für die einzelnen Bewerber“.</a:t>
            </a:r>
          </a:p>
          <a:p>
            <a:pPr marL="436563" indent="-355600">
              <a:spcAft>
                <a:spcPts val="600"/>
              </a:spcAft>
              <a:buBlip>
                <a:blip r:embed="rId4"/>
              </a:buBlip>
              <a:tabLst>
                <a:tab pos="174625" algn="l"/>
                <a:tab pos="623888" algn="l"/>
              </a:tabLst>
            </a:pPr>
            <a:r>
              <a:rPr lang="de-DE" sz="2400" spc="-95" dirty="0">
                <a:cs typeface="Arial"/>
              </a:rPr>
              <a:t>Bei der ersten Ordnungsnummer jedes Wahlkreisvorschlags (100, 200, 300, usw.) handelt es sich um die Stimmen, die für die Wahlkreisliste ohne Kennzeichnung eines besonderen Bewerbers oder durch Kennzeichnung mehrerer Bewerber innerhalb desselben Wahlkreisvorschlags abgegeben wurden.</a:t>
            </a:r>
          </a:p>
        </p:txBody>
      </p:sp>
    </p:spTree>
    <p:extLst>
      <p:ext uri="{BB962C8B-B14F-4D97-AF65-F5344CB8AC3E}">
        <p14:creationId xmlns:p14="http://schemas.microsoft.com/office/powerpoint/2010/main" val="31740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21. Eintragung in die Wahlniederschrift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94</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477328"/>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Sind alle Stimmenzahlen bei den zugehörigen Ordnungsnummern der Stimmkreisbewerber eingetragen, ist am Schluss bei jedem Wahlkreisvorschlag die Gesamtsumme zu bilden. Das ist die Summe der für jeden Wahlkreisvorschlag insgesamt abgegebenen Zweitstimmen.</a:t>
            </a:r>
          </a:p>
        </p:txBody>
      </p:sp>
      <p:sp>
        <p:nvSpPr>
          <p:cNvPr id="6" name="object 6">
            <a:extLst>
              <a:ext uri="{FF2B5EF4-FFF2-40B4-BE49-F238E27FC236}">
                <a16:creationId xmlns:a16="http://schemas.microsoft.com/office/drawing/2014/main" id="{15A2567A-107F-4EBA-A6DA-D67EB4E54917}"/>
              </a:ext>
            </a:extLst>
          </p:cNvPr>
          <p:cNvSpPr txBox="1"/>
          <p:nvPr/>
        </p:nvSpPr>
        <p:spPr>
          <a:xfrm>
            <a:off x="539750" y="2717800"/>
            <a:ext cx="9774389" cy="1923604"/>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Diese Gesamtsumme der einzelnen Bewerber für jeden Wahlkreisvorschlag muss mit der in der Wahlniederschrift, in der Spalte „Zweitstimmen“ unter D 1, D 2, D 3, usw., eingetragenen Zahl übereinstimmen. </a:t>
            </a:r>
          </a:p>
          <a:p>
            <a:pPr marL="436563" indent="-355600">
              <a:spcAft>
                <a:spcPts val="600"/>
              </a:spcAft>
              <a:buBlip>
                <a:blip r:embed="rId4"/>
              </a:buBlip>
              <a:tabLst>
                <a:tab pos="174625" algn="l"/>
                <a:tab pos="623888" algn="l"/>
              </a:tabLst>
            </a:pPr>
            <a:r>
              <a:rPr lang="de-DE" sz="2400" spc="-95" dirty="0">
                <a:cs typeface="Arial"/>
              </a:rPr>
              <a:t>Stimmen diese Zahlen nicht überein, sind die Zählvorgänge bis zur Übereinstimmung zu wiederholen.</a:t>
            </a:r>
          </a:p>
        </p:txBody>
      </p:sp>
    </p:spTree>
    <p:extLst>
      <p:ext uri="{BB962C8B-B14F-4D97-AF65-F5344CB8AC3E}">
        <p14:creationId xmlns:p14="http://schemas.microsoft.com/office/powerpoint/2010/main" val="69574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22. Ergebnisfeststellung und Bekanntmachung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95</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44737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Der Wahlvorstand stellt das endgültige Wahlergebnis im Wahlbezirk fest.</a:t>
            </a:r>
          </a:p>
          <a:p>
            <a:pPr marL="436563" indent="-355600">
              <a:spcAft>
                <a:spcPts val="600"/>
              </a:spcAft>
              <a:buBlip>
                <a:blip r:embed="rId4"/>
              </a:buBlip>
              <a:tabLst>
                <a:tab pos="174625" algn="l"/>
                <a:tab pos="623888" algn="l"/>
              </a:tabLst>
            </a:pPr>
            <a:r>
              <a:rPr lang="de-DE" sz="2400" spc="-95" dirty="0">
                <a:cs typeface="Arial"/>
              </a:rPr>
              <a:t>Nach der Feststellung gibt der Wahlvorsteher dieses Ergebnis mündlich bekannt.</a:t>
            </a:r>
          </a:p>
          <a:p>
            <a:pPr marL="436563" indent="-355600">
              <a:spcAft>
                <a:spcPts val="600"/>
              </a:spcAft>
              <a:buBlip>
                <a:blip r:embed="rId4"/>
              </a:buBlip>
              <a:tabLst>
                <a:tab pos="174625" algn="l"/>
                <a:tab pos="623888" algn="l"/>
              </a:tabLst>
            </a:pPr>
            <a:r>
              <a:rPr lang="de-DE" sz="2400" spc="-95" dirty="0">
                <a:cs typeface="Arial"/>
              </a:rPr>
              <a:t>Er muss aber die gültigen Zweitstimmen für die einzelnen Bewerber nicht alle verlesen, sondern kann dazu auf die Niederschrift verweisen.</a:t>
            </a:r>
          </a:p>
          <a:p>
            <a:pPr marL="436563" indent="-355600">
              <a:spcAft>
                <a:spcPts val="600"/>
              </a:spcAft>
              <a:buBlip>
                <a:blip r:embed="rId4"/>
              </a:buBlip>
              <a:tabLst>
                <a:tab pos="174625" algn="l"/>
                <a:tab pos="623888" algn="l"/>
              </a:tabLst>
            </a:pPr>
            <a:r>
              <a:rPr lang="de-DE" sz="2400" spc="-95" dirty="0">
                <a:cs typeface="Arial"/>
              </a:rPr>
              <a:t>Die Bekanntgabe muss in jedem Fall erfolgen, selbst wenn sich außer dem Wahlvorstand keine anderen Personen im Wahl- oder Auszählungsraum befinden.</a:t>
            </a:r>
          </a:p>
          <a:p>
            <a:pPr marL="436563" indent="-355600">
              <a:spcAft>
                <a:spcPts val="600"/>
              </a:spcAft>
              <a:buBlip>
                <a:blip r:embed="rId4"/>
              </a:buBlip>
              <a:tabLst>
                <a:tab pos="174625" algn="l"/>
                <a:tab pos="623888" algn="l"/>
              </a:tabLst>
            </a:pPr>
            <a:r>
              <a:rPr lang="de-DE" sz="2400" spc="-95" dirty="0">
                <a:cs typeface="Arial"/>
              </a:rPr>
              <a:t>Zu beachten ist, dass das Wahlergebnis vor Unterzeichnung der Wahlniederschrift durch den Wahlvorstand nur der Gemeinde mitgeteilt werden darf und keinen anderen Stellen (Presse, usw.).</a:t>
            </a:r>
          </a:p>
          <a:p>
            <a:pPr marL="436563" indent="-355600">
              <a:spcAft>
                <a:spcPts val="600"/>
              </a:spcAft>
              <a:buBlip>
                <a:blip r:embed="rId4"/>
              </a:buBlip>
              <a:tabLst>
                <a:tab pos="174625" algn="l"/>
                <a:tab pos="623888" algn="l"/>
              </a:tabLst>
            </a:pPr>
            <a:r>
              <a:rPr lang="de-DE" sz="2400" spc="-95" dirty="0">
                <a:cs typeface="Arial"/>
              </a:rPr>
              <a:t>Sollten jedoch Pressevertreter bei der Ergebnisbekanntgabe durch den Wahlvorsteher anwesend sein, so ist das wahlrechtlich nicht schädlich.</a:t>
            </a:r>
          </a:p>
        </p:txBody>
      </p:sp>
    </p:spTree>
    <p:extLst>
      <p:ext uri="{BB962C8B-B14F-4D97-AF65-F5344CB8AC3E}">
        <p14:creationId xmlns:p14="http://schemas.microsoft.com/office/powerpoint/2010/main" val="23157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23. Abschluss der Arbeiten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96</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00109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23.1 Abschließen der Wahlniederschrift</a:t>
            </a:r>
          </a:p>
          <a:p>
            <a:pPr marL="893763" lvl="1" indent="-355600">
              <a:spcAft>
                <a:spcPts val="600"/>
              </a:spcAft>
              <a:buBlip>
                <a:blip r:embed="rId4"/>
              </a:buBlip>
              <a:tabLst>
                <a:tab pos="174625" algn="l"/>
                <a:tab pos="623888" algn="l"/>
              </a:tabLst>
            </a:pPr>
            <a:r>
              <a:rPr lang="de-DE" sz="2400" spc="-95" dirty="0">
                <a:cs typeface="Arial"/>
              </a:rPr>
              <a:t>Die Wahlniederschrift ist zu verlesen und anschließend </a:t>
            </a:r>
            <a:br>
              <a:rPr lang="de-DE" sz="2400" spc="-95" dirty="0">
                <a:cs typeface="Arial"/>
              </a:rPr>
            </a:br>
            <a:r>
              <a:rPr lang="de-DE" sz="2400" spc="-95" dirty="0">
                <a:cs typeface="Arial"/>
              </a:rPr>
              <a:t>mit der Unterschrift von allen Wahlvorstandsmitgliedern abzuschließen.</a:t>
            </a:r>
          </a:p>
          <a:p>
            <a:pPr marL="893763" lvl="1" indent="-355600">
              <a:spcAft>
                <a:spcPts val="600"/>
              </a:spcAft>
              <a:buBlip>
                <a:blip r:embed="rId4"/>
              </a:buBlip>
              <a:tabLst>
                <a:tab pos="174625" algn="l"/>
                <a:tab pos="623888" algn="l"/>
              </a:tabLst>
            </a:pPr>
            <a:r>
              <a:rPr lang="de-DE" sz="2400" spc="-95" dirty="0">
                <a:cs typeface="Arial"/>
              </a:rPr>
              <a:t>Mit ihrer Unterschrift genehmigen die Mitglieder des Wahlvorstands die Wahlniederschrift.</a:t>
            </a:r>
          </a:p>
          <a:p>
            <a:pPr marL="893763" lvl="1" indent="-355600">
              <a:spcAft>
                <a:spcPts val="600"/>
              </a:spcAft>
              <a:buBlip>
                <a:blip r:embed="rId4"/>
              </a:buBlip>
              <a:tabLst>
                <a:tab pos="174625" algn="l"/>
                <a:tab pos="623888" algn="l"/>
              </a:tabLst>
            </a:pPr>
            <a:r>
              <a:rPr lang="de-DE" sz="2400" spc="-95" dirty="0">
                <a:cs typeface="Arial"/>
              </a:rPr>
              <a:t>Verweigert ein Mitglied des Wahlvorstands die Unterschrift, </a:t>
            </a:r>
            <a:br>
              <a:rPr lang="de-DE" sz="2400" spc="-95" dirty="0">
                <a:cs typeface="Arial"/>
              </a:rPr>
            </a:br>
            <a:r>
              <a:rPr lang="de-DE" sz="2400" spc="-95" dirty="0">
                <a:cs typeface="Arial"/>
              </a:rPr>
              <a:t>so ist der Grund hierfür in der Wahlniederschrift zu vermerken.</a:t>
            </a:r>
          </a:p>
          <a:p>
            <a:pPr marL="893763" lvl="1" indent="-355600">
              <a:spcAft>
                <a:spcPts val="600"/>
              </a:spcAft>
              <a:buBlip>
                <a:blip r:embed="rId4"/>
              </a:buBlip>
              <a:tabLst>
                <a:tab pos="174625" algn="l"/>
                <a:tab pos="623888" algn="l"/>
              </a:tabLst>
            </a:pPr>
            <a:r>
              <a:rPr lang="de-DE" sz="2400" spc="-95" dirty="0">
                <a:cs typeface="Arial"/>
              </a:rPr>
              <a:t>Beschlüsse über die Zurückweisung oder Zulassung von Wählern </a:t>
            </a:r>
            <a:br>
              <a:rPr lang="de-DE" sz="2400" spc="-95" dirty="0">
                <a:cs typeface="Arial"/>
              </a:rPr>
            </a:br>
            <a:r>
              <a:rPr lang="de-DE" sz="2400" spc="-95" dirty="0">
                <a:cs typeface="Arial"/>
              </a:rPr>
              <a:t>sowie Zweifel bei vorgelegten Wahlscheinen und die Entscheidungen dazu </a:t>
            </a:r>
            <a:br>
              <a:rPr lang="de-DE" sz="2400" spc="-95" dirty="0">
                <a:cs typeface="Arial"/>
              </a:rPr>
            </a:br>
            <a:r>
              <a:rPr lang="de-DE" sz="2400" spc="-95" dirty="0">
                <a:cs typeface="Arial"/>
              </a:rPr>
              <a:t>sind in der Wahlniederschrift zu vermerken.</a:t>
            </a:r>
          </a:p>
        </p:txBody>
      </p:sp>
    </p:spTree>
    <p:extLst>
      <p:ext uri="{BB962C8B-B14F-4D97-AF65-F5344CB8AC3E}">
        <p14:creationId xmlns:p14="http://schemas.microsoft.com/office/powerpoint/2010/main" val="195410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23. Abschluss der Arbeiten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97</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97059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23. 2 Der Wahlniederschrift sind als Anlagen beizufügen:</a:t>
            </a:r>
          </a:p>
          <a:p>
            <a:pPr marL="893763" lvl="1" indent="-355600">
              <a:spcAft>
                <a:spcPts val="600"/>
              </a:spcAft>
              <a:buBlip>
                <a:blip r:embed="rId4"/>
              </a:buBlip>
              <a:tabLst>
                <a:tab pos="174625" algn="l"/>
                <a:tab pos="623888" algn="l"/>
              </a:tabLst>
            </a:pPr>
            <a:r>
              <a:rPr lang="de-DE" sz="2400" spc="-95" dirty="0">
                <a:cs typeface="Arial"/>
              </a:rPr>
              <a:t>Die Stimmzettel, über deren Gültigkeit der Wahlvorstand </a:t>
            </a:r>
            <a:br>
              <a:rPr lang="de-DE" sz="2400" spc="-95" dirty="0">
                <a:cs typeface="Arial"/>
              </a:rPr>
            </a:br>
            <a:r>
              <a:rPr lang="de-DE" sz="2400" spc="-95" dirty="0">
                <a:cs typeface="Arial"/>
              </a:rPr>
              <a:t>besonders beschlossen hat,</a:t>
            </a:r>
          </a:p>
          <a:p>
            <a:pPr marL="893763" lvl="1" indent="-355600">
              <a:spcAft>
                <a:spcPts val="600"/>
              </a:spcAft>
              <a:buBlip>
                <a:blip r:embed="rId4"/>
              </a:buBlip>
              <a:tabLst>
                <a:tab pos="174625" algn="l"/>
                <a:tab pos="623888" algn="l"/>
              </a:tabLst>
            </a:pPr>
            <a:r>
              <a:rPr lang="de-DE" sz="2400" spc="-95" dirty="0">
                <a:cs typeface="Arial"/>
              </a:rPr>
              <a:t>die Wahlscheine, über die der Wahlvorstand </a:t>
            </a:r>
            <a:br>
              <a:rPr lang="de-DE" sz="2400" spc="-95" dirty="0">
                <a:cs typeface="Arial"/>
              </a:rPr>
            </a:br>
            <a:r>
              <a:rPr lang="de-DE" sz="2400" spc="-95" dirty="0">
                <a:cs typeface="Arial"/>
              </a:rPr>
              <a:t>besonders beschlossen hat,</a:t>
            </a:r>
          </a:p>
          <a:p>
            <a:pPr marL="893763" lvl="1" indent="-355600">
              <a:spcAft>
                <a:spcPts val="600"/>
              </a:spcAft>
              <a:buBlip>
                <a:blip r:embed="rId4"/>
              </a:buBlip>
              <a:tabLst>
                <a:tab pos="174625" algn="l"/>
                <a:tab pos="623888" algn="l"/>
              </a:tabLst>
            </a:pPr>
            <a:r>
              <a:rPr lang="de-DE" sz="2400" spc="-95" dirty="0">
                <a:cs typeface="Arial"/>
              </a:rPr>
              <a:t>die Zähllisten für alle Wahlkreisvorschläge,</a:t>
            </a:r>
          </a:p>
          <a:p>
            <a:pPr marL="893763" lvl="1" indent="-355600">
              <a:spcAft>
                <a:spcPts val="600"/>
              </a:spcAft>
              <a:buBlip>
                <a:blip r:embed="rId4"/>
              </a:buBlip>
              <a:tabLst>
                <a:tab pos="174625" algn="l"/>
                <a:tab pos="623888" algn="l"/>
              </a:tabLst>
            </a:pPr>
            <a:r>
              <a:rPr lang="de-DE" sz="2400" spc="-95" dirty="0">
                <a:cs typeface="Arial"/>
              </a:rPr>
              <a:t>etwaige Niederschriften über besondere Vorkommnisse.</a:t>
            </a:r>
          </a:p>
          <a:p>
            <a:pPr marL="893763" lvl="1" indent="-355600">
              <a:spcAft>
                <a:spcPts val="600"/>
              </a:spcAft>
              <a:buBlip>
                <a:blip r:embed="rId4"/>
              </a:buBlip>
              <a:tabLst>
                <a:tab pos="174625" algn="l"/>
                <a:tab pos="623888" algn="l"/>
              </a:tabLst>
            </a:pPr>
            <a:r>
              <a:rPr lang="de-DE" sz="2400" spc="-95" dirty="0">
                <a:cs typeface="Arial"/>
              </a:rPr>
              <a:t>Die Wahlniederschrift mit den o.g. Anlagen </a:t>
            </a:r>
            <a:br>
              <a:rPr lang="de-DE" sz="2400" spc="-95" dirty="0">
                <a:cs typeface="Arial"/>
              </a:rPr>
            </a:br>
            <a:r>
              <a:rPr lang="de-DE" sz="2400" spc="-95" dirty="0">
                <a:cs typeface="Arial"/>
              </a:rPr>
              <a:t>ist mit dem Versandvordruck V 8 zu bündeln </a:t>
            </a:r>
            <a:br>
              <a:rPr lang="de-DE" sz="2400" spc="-95" dirty="0">
                <a:cs typeface="Arial"/>
              </a:rPr>
            </a:br>
            <a:r>
              <a:rPr lang="de-DE" sz="2400" spc="-95" dirty="0">
                <a:cs typeface="Arial"/>
              </a:rPr>
              <a:t>bzw. in die entsprechende Versandtasche T 8 zu legen.</a:t>
            </a:r>
          </a:p>
          <a:p>
            <a:pPr marL="893763" lvl="1" indent="-355600">
              <a:spcAft>
                <a:spcPts val="600"/>
              </a:spcAft>
              <a:buBlip>
                <a:blip r:embed="rId4"/>
              </a:buBlip>
              <a:tabLst>
                <a:tab pos="174625" algn="l"/>
                <a:tab pos="623888" algn="l"/>
              </a:tabLst>
            </a:pPr>
            <a:r>
              <a:rPr lang="de-DE" sz="2400" spc="-95" dirty="0">
                <a:cs typeface="Arial"/>
              </a:rPr>
              <a:t>Der genaue Inhalt ist zu vermerken </a:t>
            </a:r>
            <a:br>
              <a:rPr lang="de-DE" sz="2400" spc="-95" dirty="0">
                <a:cs typeface="Arial"/>
              </a:rPr>
            </a:br>
            <a:r>
              <a:rPr lang="de-DE" sz="2400" spc="-95" dirty="0">
                <a:cs typeface="Arial"/>
              </a:rPr>
              <a:t>und vom Wahlvorsteher durch Unterschrift zu bestätigen.</a:t>
            </a:r>
          </a:p>
        </p:txBody>
      </p:sp>
    </p:spTree>
    <p:extLst>
      <p:ext uri="{BB962C8B-B14F-4D97-AF65-F5344CB8AC3E}">
        <p14:creationId xmlns:p14="http://schemas.microsoft.com/office/powerpoint/2010/main" val="31410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24.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98</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293483"/>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Hat der Wahlvorstand seine Aufgaben erledigt, verpackt und übergibt der Wahlvorsteher die Wahlunterlagen entsprechend der Wahlniederschrift.</a:t>
            </a:r>
          </a:p>
          <a:p>
            <a:pPr marL="436563" indent="-355600">
              <a:spcAft>
                <a:spcPts val="600"/>
              </a:spcAft>
              <a:buBlip>
                <a:blip r:embed="rId4"/>
              </a:buBlip>
              <a:tabLst>
                <a:tab pos="174625" algn="l"/>
                <a:tab pos="623888" algn="l"/>
              </a:tabLst>
            </a:pPr>
            <a:r>
              <a:rPr lang="de-DE" sz="2400" spc="-95" dirty="0">
                <a:cs typeface="Arial"/>
              </a:rPr>
              <a:t>Es werden alle Stimmzettel und Wahlscheine, die nicht der Wahlniederschrift als Anlagen beizufügen sind, wie folgt geordnet, gebündelt und in Papier verpackt:</a:t>
            </a:r>
          </a:p>
          <a:p>
            <a:pPr marL="893763" lvl="1" indent="-355600">
              <a:buBlip>
                <a:blip r:embed="rId4"/>
              </a:buBlip>
              <a:tabLst>
                <a:tab pos="174625" algn="l"/>
                <a:tab pos="623888" algn="l"/>
              </a:tabLst>
            </a:pPr>
            <a:r>
              <a:rPr lang="de-DE" sz="2400" spc="-95" dirty="0">
                <a:cs typeface="Arial"/>
              </a:rPr>
              <a:t>Ein Paket mit den kleinen Stimmzetteln, die nach den für die</a:t>
            </a:r>
            <a:br>
              <a:rPr lang="de-DE" sz="2400" spc="-95" dirty="0">
                <a:cs typeface="Arial"/>
              </a:rPr>
            </a:br>
            <a:r>
              <a:rPr lang="de-DE" sz="2400" spc="-95" dirty="0">
                <a:cs typeface="Arial"/>
              </a:rPr>
              <a:t>Stimmkreisbewerber abgegebenen Stimmen geordnet und gebündelt sind,</a:t>
            </a:r>
          </a:p>
          <a:p>
            <a:pPr marL="893763" lvl="1" indent="-355600">
              <a:buBlip>
                <a:blip r:embed="rId4"/>
              </a:buBlip>
              <a:tabLst>
                <a:tab pos="174625" algn="l"/>
                <a:tab pos="623888" algn="l"/>
              </a:tabLst>
            </a:pPr>
            <a:r>
              <a:rPr lang="de-DE" sz="2400" spc="-95" dirty="0">
                <a:cs typeface="Arial"/>
              </a:rPr>
              <a:t>ein Paket mit den großen Stimmzetteln, die nach den für die Wahlkreislisten abgegebenen Zweitstimmen geordnet und gebündelt sind,</a:t>
            </a:r>
          </a:p>
          <a:p>
            <a:pPr marL="893763" lvl="1" indent="-355600">
              <a:buBlip>
                <a:blip r:embed="rId4"/>
              </a:buBlip>
              <a:tabLst>
                <a:tab pos="174625" algn="l"/>
                <a:tab pos="623888" algn="l"/>
              </a:tabLst>
            </a:pPr>
            <a:r>
              <a:rPr lang="de-DE" sz="2400" spc="-95" dirty="0">
                <a:cs typeface="Arial"/>
              </a:rPr>
              <a:t>ein Paket mit den ungekennzeichneten kleinen Stimmzetteln,</a:t>
            </a:r>
          </a:p>
          <a:p>
            <a:pPr marL="893763" lvl="2" indent="-355600">
              <a:spcAft>
                <a:spcPts val="600"/>
              </a:spcAft>
              <a:buBlip>
                <a:blip r:embed="rId4"/>
              </a:buBlip>
              <a:tabLst>
                <a:tab pos="174625" algn="l"/>
                <a:tab pos="623888" algn="l"/>
              </a:tabLst>
            </a:pPr>
            <a:r>
              <a:rPr lang="de-DE" sz="2400" spc="-95" dirty="0">
                <a:cs typeface="Arial"/>
              </a:rPr>
              <a:t>ein Paket mit den ungekennzeichneten großen Stimmzetteln,</a:t>
            </a:r>
          </a:p>
          <a:p>
            <a:pPr marL="893763" lvl="2" indent="-355600">
              <a:spcAft>
                <a:spcPts val="600"/>
              </a:spcAft>
              <a:buBlip>
                <a:blip r:embed="rId4"/>
              </a:buBlip>
              <a:tabLst>
                <a:tab pos="174625" algn="l"/>
                <a:tab pos="623888" algn="l"/>
              </a:tabLst>
            </a:pPr>
            <a:r>
              <a:rPr lang="de-DE" sz="2400" spc="-95" dirty="0">
                <a:cs typeface="Arial"/>
              </a:rPr>
              <a:t>ein Paket mit den unbenutzten Stimmzetteln.</a:t>
            </a:r>
          </a:p>
        </p:txBody>
      </p:sp>
    </p:spTree>
    <p:extLst>
      <p:ext uri="{BB962C8B-B14F-4D97-AF65-F5344CB8AC3E}">
        <p14:creationId xmlns:p14="http://schemas.microsoft.com/office/powerpoint/2010/main" val="88853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24.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99</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107996"/>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Alle Pakete, bis auf das Paket mit den unbenutzten Stimmzetteln, werden versiegelt und mit dem Namen der Gemeinde, der Nummer des Stimmbezirks und der Inhaltsangabe versehen.</a:t>
            </a:r>
            <a:endParaRPr lang="de-DE" sz="2400" b="1" u="sng" spc="-95" dirty="0">
              <a:cs typeface="Arial"/>
            </a:endParaRPr>
          </a:p>
        </p:txBody>
      </p:sp>
      <p:sp>
        <p:nvSpPr>
          <p:cNvPr id="6" name="object 6">
            <a:extLst>
              <a:ext uri="{FF2B5EF4-FFF2-40B4-BE49-F238E27FC236}">
                <a16:creationId xmlns:a16="http://schemas.microsoft.com/office/drawing/2014/main" id="{13F64783-C6BA-4F48-858F-A6BA3F3EC922}"/>
              </a:ext>
            </a:extLst>
          </p:cNvPr>
          <p:cNvSpPr txBox="1"/>
          <p:nvPr/>
        </p:nvSpPr>
        <p:spPr>
          <a:xfrm>
            <a:off x="539749" y="2336800"/>
            <a:ext cx="9774389" cy="2446824"/>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Die Übernahme der Unterlagen ist von einem Beauftragten der Gemeinde in der Wahlniederschrift zu bestätigen. </a:t>
            </a: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354013" lvl="1">
              <a:spcAft>
                <a:spcPts val="600"/>
              </a:spcAft>
              <a:tabLst>
                <a:tab pos="174625" algn="l"/>
                <a:tab pos="623888" algn="l"/>
              </a:tabLst>
            </a:pPr>
            <a:r>
              <a:rPr lang="de-DE" sz="2400" b="1" u="sng" spc="-95" dirty="0">
                <a:cs typeface="Arial"/>
              </a:rPr>
              <a:t>Erst nach Abschluss aller Tätigkeiten zur Ergebnisfeststellung der Landtagswahl dürfen die Wahlvorstände mit der Ergebnisermittlung der Bezirkswahl beginnen!</a:t>
            </a:r>
          </a:p>
        </p:txBody>
      </p:sp>
    </p:spTree>
    <p:extLst>
      <p:ext uri="{BB962C8B-B14F-4D97-AF65-F5344CB8AC3E}">
        <p14:creationId xmlns:p14="http://schemas.microsoft.com/office/powerpoint/2010/main" val="285876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bldLvl="5"/>
    </p:bld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EE4P_AGENDAWIZARD" val="&lt;ee4p&gt;&lt;layouts&gt;&lt;layout name=&quot;Box 2&quot; id=&quot;1_4&quot;&gt;&lt;standard&gt;&lt;textframe horizontalAnchor=&quot;1&quot; marginBottom=&quot;6&quot; marginLeft=&quot;0&quot; marginRight=&quot;0&quot; marginTop=&quot;6&quot; orientation=&quot;1&quot; verticalAnchor=&quot;1&quot; /&gt;&lt;font name=&quot;Arial&quot; bold=&quot;0&quot; italic=&quot;0&quot; color=&quot;#000000&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waysSelectTopLevel=&quot;1&quot; /&gt;&lt;!-- Agenda item formats --&gt;&lt;cases&gt;&lt;case level=&quot;1&quot; selected=&quot;0&quot; break=&quot;0&quot; topMinSpacing=&quot;5&quot; topMaxSpacing=&quot;5&quot; bottomMinSpacing=&quot;0&quot; bottomMaxSpacing=&quot;0&quot;&gt;&lt;element type=&quot;autoshape&quot; autoShapeType=&quot;1&quot; value=&quot;&quot;&gt;&lt;position left=&quot;itemNoLeft+36.50472*scale*fontScale&quot; top=&quot;0&quot; width=&quot;agendaWidth-topicLeftSpacing-itemNoWidth&quot; height=&quot;itemHeight&quot; /&gt;&lt;fill foreColor=&quot;#D9D9D9&quot; visible=&quot;1&quot; /&gt;&lt;/element&gt;&lt;element type=&quot;autoshape&quot; autoShapeType=&quot;1&quot; value=&quot;&quot;&gt;&lt;position left=&quot;itemNoLeft&quot; top=&quot;0&quot; width=&quot;31.50472*scale*fontScale&quot; height=&quot;itemTotalHeight&quot; /&gt;&lt;fill foreColor=&quot;#808080&quot; visible=&quot;1&quot; /&gt;&lt;/element&gt;&lt;element field=&quot;itemno&quot; type=&quot;autoshape&quot; autoShapeType=&quot;1&quot;&gt;&lt;textframe marginLeft=&quot;6&quot; marginRight=&quot;6&quot; verticalAnchor=&quot;3&quot; /&gt;&lt;paragraphformat alignment=&quot;2&quot; /&gt;&lt;fill foreColor=&quot;#808080&quot; visible=&quot;1&quot; /&gt;&lt;font bold=&quot;1&quot; color=&quot;#ffffff&quot; /&gt;&lt;/element&gt;&lt;element field=&quot;topic&quot; type=&quot;autoshape&quot; autoShapeType=&quot;1&quot;&gt;&lt;paragraphformat alignment=&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gt;&lt;paragraphformat alignment=&quot;1&quot; /&gt;&lt;font color=&quot;14&quot; bold=&quot;1&quot; /&gt;&lt;textframe marginLeft=&quot;6&quot; /&gt;&lt;/element&gt;&lt;element field=&quot;responsible&quot; type=&quot;autoshape&quot; autoShapeType=&quot;1&quot;&gt;&lt;paragraphformat alignment=&quot;1&quot; /&gt;&lt;font color=&quot;14&quot; bold=&quot;1&quot; /&gt;&lt;/element&gt;&lt;element field=&quot;freecolumn&quot; type=&quot;autoshape&quot; autoShapeType=&quot;1&quot;&gt;&lt;paragraphformat alignment=&quot;1&quot; /&gt;&lt;font color=&quot;14&quot; bold=&quot;1&quot; /&gt;&lt;/element&gt;&lt;element field=&quot;timeslot&quot; type=&quot;autoshape&quot; autoShapeType=&quot;1&quot;&gt;&lt;paragraphformat alignment=&quot;1&quot; /&gt;&lt;font color=&quot;14&quot; bold=&quot;1&quot; /&gt;&lt;/element&gt;&lt;element field=&quot;pageno&quot; type=&quot;autoshape&quot; autoShapeType=&quot;1&quot;&gt;&lt;paragraphformat alignment=&quot;3&quot; /&gt;&lt;font color=&quot;14&quot; bold=&quot;1&quot; /&gt;&lt;/element&gt;&lt;/case&gt;&lt;case level=&quot;2&quot; selected=&quot;0&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gt;&lt;textframe marginLeft=&quot;6&quot; /&gt;&lt;/element&gt;&lt;element field=&quot;responsible&quot; type=&quot;autoshape&quot; autoShapeType=&quot;1&quot;&gt;&lt;paragraphformat alignment=&quot;1&quot; /&gt;&lt;font /&gt;&lt;/element&gt;&lt;element field=&quot;freecolumn&quot; type=&quot;autoshape&quot; autoShapeType=&quot;1&quot;&gt;&lt;paragraphformat alignment=&quot;1&quot; /&gt;&lt;font /&gt;&lt;/element&gt;&lt;element field=&quot;timeslot&quot; type=&quot;autoshape&quot; autoShapeType=&quot;1&quot;&gt;&lt;paragraphformat alignment=&quot;1&quot; /&gt;&lt;font /&gt;&lt;/element&gt;&lt;element field=&quot;pageno&quot; type=&quot;autoshape&quot; autoShapeType=&quot;1&quot;&gt;&lt;paragraphformat alignment=&quot;3&quot; /&gt;&lt;font /&gt;&lt;/element&gt;&lt;/case&gt;&lt;case level=&quot;2&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gt;&lt;textframe marginLeft=&quot;6&quot; /&gt;&lt;/element&gt;&lt;element field=&quot;responsible&quot; type=&quot;autoshape&quot; autoShapeType=&quot;1&quot;&gt;&lt;paragraphformat alignment=&quot;1&quot; /&gt;&lt;font color=&quot;14&quot; /&gt;&lt;/element&gt;&lt;element field=&quot;freecolumn&quot; type=&quot;autoshape&quot; autoShapeType=&quot;1&quot;&gt;&lt;paragraphformat alignment=&quot;1&quot; /&gt;&lt;font color=&quot;14&quot; /&gt;&lt;/element&gt;&lt;element field=&quot;timeslot&quot; type=&quot;autoshape&quot; autoShapeType=&quot;1&quot;&gt;&lt;paragraphformat alignment=&quot;1&quot; /&gt;&lt;font color=&quot;14&quot; /&gt;&lt;/element&gt;&lt;element field=&quot;pageno&quot; type=&quot;autoshape&quot; autoShapeType=&quot;1&quot;&gt;&lt;paragraphformat alignment=&quot;3&quot; /&gt;&lt;font color=&quot;14&quot; /&gt;&lt;/element&gt;&lt;/case&gt;&lt;case level=&quot;1&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ffffff&quot; /&gt;&lt;/elemen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14&quot; italic=&quot;1&quot; /&gt;&lt;/element&gt;&lt;element field=&quot;topic&quot; type=&quot;autoshape&quot; autoShapeType=&quot;1&quot;&gt;&lt;paragraphformat alignment=&quot;1&quot; /&gt;&lt;font color=&quot;14&quot; bold=&quot;1&quot; italic=&quot;1&quot; /&gt;&lt;textframe marginLeft=&quot;6&quot; /&gt;&lt;/element&gt;&lt;element field=&quot;responsible&quot; type=&quot;autoshape&quot; autoShapeType=&quot;1&quot;&gt;&lt;paragraphformat alignment=&quot;1&quot; /&gt;&lt;font color=&quot;14&quot; bold=&quot;1&quot; italic=&quot;1&quot; /&gt;&lt;/element&gt;&lt;element field=&quot;freecolumn&quot; type=&quot;autoshape&quot; autoShapeType=&quot;1&quot;&gt;&lt;paragraphformat alignment=&quot;1&quot; /&gt;&lt;font color=&quot;14&quot; bold=&quot;1&quot; italic=&quot;1&quot; /&gt;&lt;/element&gt;&lt;element field=&quot;timeslot&quot; type=&quot;autoshape&quot; autoShapeType=&quot;1&quot;&gt;&lt;paragraphformat alignment=&quot;1&quot; /&gt;&lt;font color=&quot;14&quot; bold=&quot;1&quot; italic=&quot;1&quot; /&gt;&lt;/element&gt;&lt;element field=&quot;pageno&quot; type=&quot;autoshape&quot; autoShapeType=&quot;1&quot;&gt;&lt;paragraphformat alignment=&quot;3&quot; /&gt;&lt;font color=&quot;14&quot; bold=&quot;1&quot; italic=&quot;1&quot; /&gt;&lt;/element&gt;&lt;/case&gt;&lt;case level=&quot;2&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italic=&quot;1&quot; /&gt;&lt;textframe marginLeft=&quot;6&quot; /&gt;&lt;/element&gt;&lt;element field=&quot;responsible&quot; type=&quot;autoshape&quot; autoShapeType=&quot;1&quot;&gt;&lt;paragraphformat alignment=&quot;1&quot; /&gt;&lt;font color=&quot;14&quot; italic=&quot;1&quot; /&gt;&lt;/element&gt;&lt;element field=&quot;freecolumn&quot; type=&quot;autoshape&quot; autoShapeType=&quot;1&quot;&gt;&lt;paragraphformat alignment=&quot;1&quot; /&gt;&lt;font color=&quot;14&quot; italic=&quot;1&quot; /&gt;&lt;/element&gt;&lt;element field=&quot;timeslot&quot; type=&quot;autoshape&quot; autoShapeType=&quot;1&quot;&gt;&lt;paragraphformat alignment=&quot;1&quot; /&gt;&lt;font color=&quot;14&quot; italic=&quot;1&quot; /&gt;&lt;/element&gt;&lt;element field=&quot;pageno&quot; type=&quot;autoshape&quot; autoShapeType=&quot;1&quot;&gt;&lt;paragraphformat alignment=&quot;3&quot; /&gt;&lt;font color=&quot;14&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BTW-Agenda&quot; title=&quot;Agenda&quot; subtitle=&quot;&quot; sizingModeId=&quot;2&quot; fontSize=&quot;18&quot; startTime=&quot;540&quot; timeFormatId=&quot;1&quot; startItemNo=&quot;1&quot; createSingleAgendaSlide=&quot;1&quot; createSeparatingSlides=&quot;1&quot; createBackupSlide=&quot;1&quot; layoutId=&quot;1_4&quot; fontSizeAuto=&quot;0&quot; createSections=&quot;1&quot; singleSlideId=&quot;2cdaf7f1-7532-4ffa-9f03-72aa976d3741&quot; backupSlideId=&quot;1a79ffaa-c6fd-4a9b-8a5b-2cae3d86662c&quot; backupSectionId=&quot;{26844E1F-CDB0-4556-A947-1DD9F509301A}&quot;&gt;&lt;columns&gt;&lt;column field=&quot;itemno&quot; label=&quot;No.&quot; checked=&quot;1&quot; leftSpacing=&quot;0&quot; rightSpacing=&quot;0&quot; dock=&quot;1&quot; fixedWidth=&quot;31.50472&quot; /&gt;&lt;column field=&quot;topic&quot; label=&quot;Topic&quot; leftSpacing=&quot;5.625&quot; rightDistribute=&quot;1&quot; dock=&quot;1&quot; rightSpacing=&quot;1117.43&quot; /&gt;&lt;column field=&quot;responsible&quot; label=&quot;Responsible&quot; visible=&quot;1&quot; checked=&quot;0&quot; leftSpacing=&quot;10&quot; rightDistribute=&quot;1&quot; dock=&quot;1&quot; /&gt;&lt;column field=&quot;freecolumn&quot; label=&quot;LINK&quot; visible=&quot;1&quot; checked=&quot;0&quot; leftSpacing=&quot;10&quot; rightDistribute=&quot;1&quot; dock=&quot;1&quot; rightSpacing=&quot;491.5144&quot; /&gt;&lt;column field=&quot;timeslot&quot; label=&quot;Time Slot&quot; visible=&quot;1&quot; checked=&quot;0&quot; leftSpacing=&quot;10&quot; rightSpacing=&quot;6&quot; dock=&quot;2&quot; /&gt;&lt;column field=&quot;pageno&quot; label=&quot;Page No.&quot; visible=&quot;1&quot; checked=&quot;1&quot; leftSpacing=&quot;11.25&quot; rightSpacing=&quot;6.75&quot; dock=&quot;2&quot; /&gt;&lt;/columns&gt;&lt;items&gt;&lt;item duration=&quot;30&quot; level=&quot;1&quot; generateAgendaSlide=&quot;1&quot; showAgendaItem=&quot;1&quot; isBreak=&quot;0&quot; itemNo=&quot;1&quot; subItemNo=&quot;0&quot; topic=&quot;Grundlagen&quot; agendaSlideId=&quot;03fed330-3af5-4a90-8007-08aad4ba9334&quot; sectionId=&quot;{11E916B1-97C5-4CFD-9172-68B7143CC654}&quot; /&gt;&lt;item duration=&quot;30&quot; level=&quot;1&quot; generateAgendaSlide=&quot;1&quot; showAgendaItem=&quot;1&quot; isBreak=&quot;0&quot; itemNo=&quot;2&quot; subItemNo=&quot;0&quot; topic=&quot;Termine&quot; agendaSlideId=&quot;2411dccd-e622-48bf-8122-59e81a9fdc59&quot; sectionId=&quot;{EE92F6E7-C080-4A38-9CCC-2F4437944AA8}&quot; /&gt;&lt;item duration=&quot;30&quot; level=&quot;1&quot; generateAgendaSlide=&quot;1&quot; showAgendaItem=&quot;1&quot; isBreak=&quot;0&quot; itemNo=&quot;3&quot; subItemNo=&quot;0&quot; topic=&quot;Wahlorgane&quot; agendaSlideId=&quot;56dd6bf5-07fe-4484-a612-98f6705c7654&quot; sectionId=&quot;{ACD381AB-3044-4606-9973-8288B9D51548}&quot; /&gt;&lt;item duration=&quot;30&quot; level=&quot;1&quot; generateAgendaSlide=&quot;1&quot; showAgendaItem=&quot;1&quot; isBreak=&quot;0&quot; itemNo=&quot;4&quot; subItemNo=&quot;0&quot; topic=&quot;Wahlbehörden&quot; agendaSlideId=&quot;5817d7e2-7f43-497e-b329-aa5a9f3a2b1f&quot; sectionId=&quot;{7EA31748-B8E8-4268-A538-45906220C37D}&quot; /&gt;&lt;item duration=&quot;30&quot; level=&quot;1&quot; generateAgendaSlide=&quot;1&quot; showAgendaItem=&quot;1&quot; isBreak=&quot;0&quot; itemNo=&quot;5&quot; subItemNo=&quot;0&quot; topic=&quot;Wahlbezirke&quot; agendaSlideId=&quot;87c32203-d93d-4575-970b-3c6e422bd8dc&quot; sectionId=&quot;{F575DE6B-4E08-46F6-AAF6-AD82C0A313B0}&quot; /&gt;&lt;item duration=&quot;30&quot; level=&quot;1&quot; generateAgendaSlide=&quot;1&quot; showAgendaItem=&quot;1&quot; isBreak=&quot;0&quot; itemNo=&quot;6&quot; subItemNo=&quot;0&quot; topic=&quot;Wahlvorschlagsverfahren&quot; agendaSlideId=&quot;6f034f4f-deda-4b5e-8efc-20dd0cdb9f9f&quot; sectionId=&quot;{5473EC54-ACC1-43A0-BC2D-C29277478418}&quot; /&gt;&lt;item duration=&quot;30&quot; level=&quot;1&quot; generateAgendaSlide=&quot;1&quot; showAgendaItem=&quot;1&quot; isBreak=&quot;0&quot; itemNo=&quot;7&quot; subItemNo=&quot;0&quot; topic=&quot;Bekanntmachungen&quot; agendaSlideId=&quot;b2542cc1-95f0-42d8-a7f8-807d2dfafc1d&quot; sectionId=&quot;{A5AE3974-A431-49DB-B27F-808903871D44}&quot; /&gt;&lt;item duration=&quot;30&quot; level=&quot;1&quot; generateAgendaSlide=&quot;1&quot; showAgendaItem=&quot;1&quot; isBreak=&quot;0&quot; itemNo=&quot;8&quot; subItemNo=&quot;0&quot; topic=&quot;Wählerverzeichnis&quot; agendaSlideId=&quot;424a9afb-d889-4e59-bc7f-ada4ed17dd8b&quot; sectionId=&quot;{73684BA2-AAA7-472F-98A6-57B3CB0E8BD8}&quot; /&gt;&lt;item duration=&quot;30&quot; level=&quot;1&quot; generateAgendaSlide=&quot;1&quot; showAgendaItem=&quot;1&quot; isBreak=&quot;0&quot; itemNo=&quot;9&quot; subItemNo=&quot;0&quot; topic=&quot;Wahlbenachrichtigung&quot; agendaSlideId=&quot;ba120bfc-fd2f-47ef-a333-b3f56bcfe09d&quot; sectionId=&quot;{6758FA70-19AE-4798-B330-5C83F3D97FF8}&quot; /&gt;&lt;item duration=&quot;30&quot; level=&quot;1&quot; generateAgendaSlide=&quot;1&quot; showAgendaItem=&quot;1&quot; isBreak=&quot;0&quot; itemNo=&quot;10&quot; subItemNo=&quot;0&quot; topic=&quot;Wahlschein und Briefwahl&quot; agendaSlideId=&quot;c083c1fd-d98f-4041-a8bd-1db9af79f534&quot; sectionId=&quot;{C444D45D-23B9-4027-A0B7-4E8A7621B145}&quot; /&gt;&lt;item duration=&quot;30&quot; level=&quot;1&quot; generateAgendaSlide=&quot;1&quot; showAgendaItem=&quot;1&quot; isBreak=&quot;0&quot; itemNo=&quot;11&quot; subItemNo=&quot;0&quot; topic=&quot;Wahltag und Wahllokal&quot; agendaSlideId=&quot;d73bd08c-fd60-49fb-87fb-96fa64f91a03&quot; sectionId=&quot;{1001F8F1-0FF3-4694-98B8-D76297A88D2A}&quot; /&gt;&lt;item duration=&quot;30&quot; level=&quot;1&quot; generateAgendaSlide=&quot;1&quot; showAgendaItem=&quot;1&quot; isBreak=&quot;0&quot; itemNo=&quot;12&quot; subItemNo=&quot;0&quot; topic=&quot;Ergebnisermittlung im Wahlvorstand&quot; agendaSlideId=&quot;49688a4b-e9f4-431a-ba12-1e3323a2c79e&quot; sectionId=&quot;{C60926D9-CF9F-49F0-9484-2F630AA3262F}&quot; /&gt;&lt;item duration=&quot;30&quot; level=&quot;1&quot; generateAgendaSlide=&quot;1&quot; showAgendaItem=&quot;1&quot; isBreak=&quot;0&quot; itemNo=&quot;13&quot; subItemNo=&quot;0&quot; topic=&quot;Ergebnisermittlung in der Gemeinde&quot; agendaSlideId=&quot;03160258-5037-4434-95fb-de86ebb47a33&quot; sectionId=&quot;{6DCC995C-78FF-445A-BE80-88E1E4432C80}&quot; /&gt;&lt;item duration=&quot;30&quot; level=&quot;1&quot; generateAgendaSlide=&quot;1&quot; showAgendaItem=&quot;1&quot; isBreak=&quot;0&quot; itemNo=&quot;14&quot; subItemNo=&quot;0&quot; topic=&quot;Aufgaben nach der Wahl&quot; agendaSlideId=&quot;3798b89f-7d7c-4096-849d-340784dc1910&quot; sectionId=&quot;{A06F8E2A-25A2-48B1-8C99-CF0938FD0292}&quot; /&gt;&lt;item duration=&quot;30&quot; level=&quot;1&quot; generateAgendaSlide=&quot;1&quot; showAgendaItem=&quot;1&quot; isBreak=&quot;0&quot; itemNo=&quot;15&quot; subItemNo=&quot;0&quot; topic=&quot;Präsentation&quot; agendaSlideId=&quot;1d8fa391-5a8f-4277-b1b0-6ced668067ef&quot; sectionId=&quot;{0ABEF190-D311-4F02-BA6E-F6319B5A01D8}&quot; /&gt;&lt;item duration=&quot;30&quot; level=&quot;1&quot; generateAgendaSlide=&quot;1&quot; showAgendaItem=&quot;1&quot; isBreak=&quot;0&quot; itemNo=&quot;16&quot; subItemNo=&quot;0&quot; topic=&quot;Hilfsmittel&quot; agendaSlideId=&quot;91edc1fb-a436-4c6a-8848-bc2234f0a1d4&quot; sectionId=&quot;{2D931086-0A8D-4EAD-981A-684F5FB82165}&quot; /&gt;&lt;item duration=&quot;30&quot; level=&quot;1&quot; generateAgendaSlide=&quot;1&quot; showAgendaItem=&quot;1&quot; isBreak=&quot;0&quot; itemNo=&quot;17&quot; subItemNo=&quot;0&quot; topic=&quot;Erfahrungsaustausch,&amp;#xD;&amp;#xA;Fragen &amp;amp; Antworten&quot; agendaSlideId=&quot;b7b0c1d1-c671-4f78-9a58-288b2aae322e&quot; sectionId=&quot;{8A4F7335-6069-4B16-82E3-8532080E061D}&quot; /&gt;&lt;item duration=&quot;30&quot; level=&quot;1&quot; generateAgendaSlide=&quot;1&quot; showAgendaItem=&quot;1&quot; isBreak=&quot;0&quot; itemNo=&quot;18&quot; subItemNo=&quot;0&quot; topic=&quot;Aufgaben &amp;amp; Beispiele&quot; agendaSlideId=&quot;e38fcc51-34be-4f9f-a520-dcf53977b049&quot; sectionId=&quot;{04B162EB-66BA-4D79-BFF5-55F6265DA869}&quot; /&gt;&lt;/items&gt;&lt;/agenda&gt;&lt;/contents&gt;&lt;/ee4p&gt;"/>
  <p:tag name="EE4P_AGENDAWIZARD_UPDATEPAGENUMBERS" val="1"/>
</p:tagLst>
</file>

<file path=ppt/theme/theme1.xml><?xml version="1.0" encoding="utf-8"?>
<a:theme xmlns:a="http://schemas.openxmlformats.org/drawingml/2006/main" na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TaxCatchAll xmlns="1e030bf1-ff66-42fc-bd94-b92dd0135ff6" xsi:nil="true"/>
    <lcf76f155ced4ddcb4097134ff3c332f xmlns="00bd7b26-9085-4bf3-ac0c-8b3f2d7953a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2A8648D5EABCC44AEA9665131A0A0B0" ma:contentTypeVersion="14" ma:contentTypeDescription="Ein neues Dokument erstellen." ma:contentTypeScope="" ma:versionID="fb18f47c422f7d9ff240e3b87e02e96d">
  <xsd:schema xmlns:xsd="http://www.w3.org/2001/XMLSchema" xmlns:xs="http://www.w3.org/2001/XMLSchema" xmlns:p="http://schemas.microsoft.com/office/2006/metadata/properties" xmlns:ns2="00bd7b26-9085-4bf3-ac0c-8b3f2d7953aa" xmlns:ns3="1e030bf1-ff66-42fc-bd94-b92dd0135ff6" targetNamespace="http://schemas.microsoft.com/office/2006/metadata/properties" ma:root="true" ma:fieldsID="ff2501d1d7faf2d3c765ba555403ab6c" ns2:_="" ns3:_="">
    <xsd:import namespace="00bd7b26-9085-4bf3-ac0c-8b3f2d7953aa"/>
    <xsd:import namespace="1e030bf1-ff66-42fc-bd94-b92dd0135f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d7b26-9085-4bf3-ac0c-8b3f2d795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05bedb98-d7f3-4cf6-bd82-f023648257c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030bf1-ff66-42fc-bd94-b92dd0135ff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6146237-87db-408a-8ebe-257552c13a0d}" ma:internalName="TaxCatchAll" ma:showField="CatchAllData" ma:web="1e030bf1-ff66-42fc-bd94-b92dd0135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4C6C7-147F-4425-9C27-620D79ADBD84}">
  <ds:schemaRefs>
    <ds:schemaRef ds:uri="http://schemas.microsoft.com/sharepoint/v3/contenttype/forms"/>
  </ds:schemaRefs>
</ds:datastoreItem>
</file>

<file path=customXml/itemProps2.xml><?xml version="1.0" encoding="utf-8"?>
<ds:datastoreItem xmlns:ds="http://schemas.openxmlformats.org/officeDocument/2006/customXml" ds:itemID="{8F39FA65-CB88-4945-9148-C7B86C7FB2B6}">
  <ds:schemaRefs>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7D26752-6CEF-4C02-9817-601D740BC9F1}"/>
</file>

<file path=docProps/app.xml><?xml version="1.0" encoding="utf-8"?>
<Properties xmlns="http://schemas.openxmlformats.org/officeDocument/2006/extended-properties" xmlns:vt="http://schemas.openxmlformats.org/officeDocument/2006/docPropsVTypes">
  <Template/>
  <TotalTime>0</TotalTime>
  <Words>6251</Words>
  <Application>Microsoft Office PowerPoint</Application>
  <PresentationFormat>Benutzerdefiniert</PresentationFormat>
  <Paragraphs>651</Paragraphs>
  <Slides>103</Slides>
  <Notes>103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103</vt:i4>
      </vt:variant>
    </vt:vector>
  </HeadingPairs>
  <TitlesOfParts>
    <vt:vector size="111" baseType="lpstr">
      <vt:lpstr>Arial</vt:lpstr>
      <vt:lpstr>Calibri</vt:lpstr>
      <vt:lpstr>Daniel</vt:lpstr>
      <vt:lpstr>Helvetica</vt:lpstr>
      <vt:lpstr>Helvetica Neue lt std </vt:lpstr>
      <vt:lpstr>HelveticaNeueLT Com 65 Md</vt:lpstr>
      <vt:lpstr>HelveticaNeueLT Pro 67 MdCn</vt:lpstr>
      <vt:lpstr>MASTER</vt:lpstr>
      <vt:lpstr>Wahlschulung  19. Landtagswahl in Bayern am 8. Oktober 2023   Urnenwahlvorstände</vt:lpstr>
      <vt:lpstr>Inhaltsverzeichnis</vt:lpstr>
      <vt:lpstr>Inhaltsverzeichnis</vt:lpstr>
      <vt:lpstr>Inhaltsverzeichnis</vt:lpstr>
      <vt:lpstr>Inhaltsverzeichnis</vt:lpstr>
      <vt:lpstr>1. Allgemeines</vt:lpstr>
      <vt:lpstr>2. Wahlvorstand</vt:lpstr>
      <vt:lpstr>3. Wahlunterlagen</vt:lpstr>
      <vt:lpstr>3. Wahlunterlagen</vt:lpstr>
      <vt:lpstr>PowerPoint-Präsentation</vt:lpstr>
      <vt:lpstr>4. Allgemeine Vorbereitungen</vt:lpstr>
      <vt:lpstr>5. Eröffnung der Wahlhandlungen</vt:lpstr>
      <vt:lpstr>PowerPoint-Präsentation</vt:lpstr>
      <vt:lpstr>6. Anwesenheitspflicht, Beschlussfähigkeit</vt:lpstr>
      <vt:lpstr>7. Öffentlichkeit, Wahlwerbung</vt:lpstr>
      <vt:lpstr>8. Ordnungsmaßnahmen</vt:lpstr>
      <vt:lpstr>9. Stimmabgaben</vt:lpstr>
      <vt:lpstr>9. Stimmabgaben</vt:lpstr>
      <vt:lpstr>9. Stimmabgabevermerke im Detail </vt:lpstr>
      <vt:lpstr>9. Stimmabgabevermerke im Detail </vt:lpstr>
      <vt:lpstr>9. Stimmabgabevermerke im Detail </vt:lpstr>
      <vt:lpstr>9. Stimmabgabevermerke im Detail </vt:lpstr>
      <vt:lpstr>9. Stimmabgabevermerke im Detail </vt:lpstr>
      <vt:lpstr>9. Stimmabgabevermerke im Detail </vt:lpstr>
      <vt:lpstr>9. Stimmabgabevermerke im Detail </vt:lpstr>
      <vt:lpstr>9. Stimmabgabevermerke im Detail </vt:lpstr>
      <vt:lpstr>9. Stimmabgabevermerke im Detail </vt:lpstr>
      <vt:lpstr>9. Stimmabgabevermerke im Detail </vt:lpstr>
      <vt:lpstr>9. Stimmabgabevermerke im Detail </vt:lpstr>
      <vt:lpstr>9. Stimmabgaben</vt:lpstr>
      <vt:lpstr>9. Stimmabgaben</vt:lpstr>
      <vt:lpstr>9. Stimmabgaben</vt:lpstr>
      <vt:lpstr>9. Stimmabgaben</vt:lpstr>
      <vt:lpstr>10. Zurückweisungsgründe</vt:lpstr>
      <vt:lpstr>11. Wähler erhält neuen Stimmzettel</vt:lpstr>
      <vt:lpstr>12. Briefwahlumschlag im Wahlraum</vt:lpstr>
      <vt:lpstr>13. Stimmbezirk / beweglicher Wahlvorstand</vt:lpstr>
      <vt:lpstr>13. Stimmbezirk / beweglicher Wahlvorstand</vt:lpstr>
      <vt:lpstr>PowerPoint-Präsentation</vt:lpstr>
      <vt:lpstr>14. Ende der Wahlhandlungen</vt:lpstr>
      <vt:lpstr>15. Ermittlung des Wahlergebnisses</vt:lpstr>
      <vt:lpstr>16.1 Zahl der Stimmberechtigten</vt:lpstr>
      <vt:lpstr>16.2 Zahl der Wähler</vt:lpstr>
      <vt:lpstr>16.2 Zahl der Wähler</vt:lpstr>
      <vt:lpstr>16.2 Stimmberechtigte und Wähler</vt:lpstr>
      <vt:lpstr>17. Stimmzettel und Stapelbildung</vt:lpstr>
      <vt:lpstr>17. Stimmzettel und Stapelbildung</vt:lpstr>
      <vt:lpstr>17. Stimmzettel und Stapelbildung</vt:lpstr>
      <vt:lpstr>17. Stimmzettel und Stapelbildung</vt:lpstr>
      <vt:lpstr>17. Stimmzettel und Stapelbildung</vt:lpstr>
      <vt:lpstr>17. Stimmzettel und Stapelbildung</vt:lpstr>
      <vt:lpstr>17. Stimmzettel und Stapelbildung</vt:lpstr>
      <vt:lpstr>17. Stimmzettel und Stapelbildung</vt:lpstr>
      <vt:lpstr>17. Stimmzettelbeispiel 1</vt:lpstr>
      <vt:lpstr>17. Stimmzettelbeispiel 2</vt:lpstr>
      <vt:lpstr>17. Stimmzettelbeispiel 3</vt:lpstr>
      <vt:lpstr>17. Stimmzettelbeispiel 4</vt:lpstr>
      <vt:lpstr>17. Stimmzettelbeispiel 5</vt:lpstr>
      <vt:lpstr>17. Stimmzettelbeispiel 6</vt:lpstr>
      <vt:lpstr>17. Stimmzettelbeispiel 7</vt:lpstr>
      <vt:lpstr>17. Stimmzettelbeispiel 8</vt:lpstr>
      <vt:lpstr>17. Stimmzettelbeispiel 9</vt:lpstr>
      <vt:lpstr>17. Stimmzettelbeispiel 10</vt:lpstr>
      <vt:lpstr>17. Stimmzettel und Stapelbildung</vt:lpstr>
      <vt:lpstr>17. Stimmzettelbeispiel 11</vt:lpstr>
      <vt:lpstr>17. Stimmzettelbeispiel 12</vt:lpstr>
      <vt:lpstr>17. Stimmzettelbeispiel 13</vt:lpstr>
      <vt:lpstr>17. Stimmzettelbeispiel 14</vt:lpstr>
      <vt:lpstr>17. Stimmzettelbeispiel 15</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18. Zählen der Stimmen in Arbeitsgruppen</vt:lpstr>
      <vt:lpstr>19. Erste Schnellmeldung</vt:lpstr>
      <vt:lpstr>20. Auswertung Zweitstimmen nach Bewerbern</vt:lpstr>
      <vt:lpstr>20. Auswertung Zweitstimmen nach Bewerbern</vt:lpstr>
      <vt:lpstr>20. Auswertung Zweitstimmen nach Bewerbern</vt:lpstr>
      <vt:lpstr>20. Auswertung Zweitstimmen nach Bewerbern</vt:lpstr>
      <vt:lpstr>20. Auswertung Zweitstimmen nach Bewerbern</vt:lpstr>
      <vt:lpstr>20. Auswertung Zweitstimmen nach Bewerbern</vt:lpstr>
      <vt:lpstr>20. Auswertung Zweitstimmen nach Bewerbern</vt:lpstr>
      <vt:lpstr>21. Eintragung in die Wahlniederschrift</vt:lpstr>
      <vt:lpstr>21. Eintragung in die Wahlniederschrift</vt:lpstr>
      <vt:lpstr>21. Eintragung in die Wahlniederschrift</vt:lpstr>
      <vt:lpstr>21. Eintragung in die Wahlniederschrift</vt:lpstr>
      <vt:lpstr>22. Ergebnisfeststellung und Bekanntmachung</vt:lpstr>
      <vt:lpstr>23. Abschluss der Arbeiten</vt:lpstr>
      <vt:lpstr>23. Abschluss der Arbeiten</vt:lpstr>
      <vt:lpstr>24. Ablieferung der Wahlunterlagen</vt:lpstr>
      <vt:lpstr>24. Ablieferung der Wahlunterlagen</vt:lpstr>
      <vt:lpstr>25. Hinweise zur Auswertung der Bezirkswahl</vt:lpstr>
      <vt:lpstr>25. Hinweise zur Auswertung der Bezirkswahl</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Wahlschulung LTW-BY18</dc:title>
  <dc:creator>MC4PM</dc:creator>
  <cp:lastModifiedBy>Christina Vogl</cp:lastModifiedBy>
  <cp:revision>604</cp:revision>
  <cp:lastPrinted>2017-06-17T11:41:05Z</cp:lastPrinted>
  <dcterms:created xsi:type="dcterms:W3CDTF">2013-06-07T17:22:34Z</dcterms:created>
  <dcterms:modified xsi:type="dcterms:W3CDTF">2023-07-17T07:40:56Z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2013-06-06T00:00:00Z</vt:filetime>
  </property>
  <property fmtid="{D5CDD505-2E9C-101B-9397-08002B2CF9AE}" pid="3" name="LastSaved">
    <vt:filetime>2013-06-07T00:00:00Z</vt:filetime>
  </property>
  <property fmtid="{D5CDD505-2E9C-101B-9397-08002B2CF9AE}" pid="4" name="ContentTypeId">
    <vt:lpwstr>0x010100FFD1B7158863624887AE105A91857DE8</vt:lpwstr>
  </property>
</Properties>
</file>