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handoutMasterIdLst>
    <p:handoutMasterId r:id="rId86"/>
  </p:handoutMasterIdLst>
  <p:sldIdLst>
    <p:sldId id="557" r:id="rId5"/>
    <p:sldId id="1074" r:id="rId6"/>
    <p:sldId id="1073" r:id="rId7"/>
    <p:sldId id="1077" r:id="rId8"/>
    <p:sldId id="742" r:id="rId9"/>
    <p:sldId id="1087" r:id="rId10"/>
    <p:sldId id="1092" r:id="rId11"/>
    <p:sldId id="1110" r:id="rId12"/>
    <p:sldId id="1099" r:id="rId13"/>
    <p:sldId id="1125" r:id="rId14"/>
    <p:sldId id="1126" r:id="rId15"/>
    <p:sldId id="1127" r:id="rId16"/>
    <p:sldId id="1128" r:id="rId17"/>
    <p:sldId id="1129" r:id="rId18"/>
    <p:sldId id="1130" r:id="rId19"/>
    <p:sldId id="1131" r:id="rId20"/>
    <p:sldId id="1216" r:id="rId21"/>
    <p:sldId id="1132" r:id="rId22"/>
    <p:sldId id="1133" r:id="rId23"/>
    <p:sldId id="1139" r:id="rId24"/>
    <p:sldId id="1140" r:id="rId25"/>
    <p:sldId id="1220" r:id="rId26"/>
    <p:sldId id="1231" r:id="rId27"/>
    <p:sldId id="1232" r:id="rId28"/>
    <p:sldId id="1233" r:id="rId29"/>
    <p:sldId id="1234" r:id="rId30"/>
    <p:sldId id="1235" r:id="rId31"/>
    <p:sldId id="1236" r:id="rId32"/>
    <p:sldId id="1237" r:id="rId33"/>
    <p:sldId id="1238" r:id="rId34"/>
    <p:sldId id="1239" r:id="rId35"/>
    <p:sldId id="1240" r:id="rId36"/>
    <p:sldId id="1241" r:id="rId37"/>
    <p:sldId id="1242" r:id="rId38"/>
    <p:sldId id="1243" r:id="rId39"/>
    <p:sldId id="1244" r:id="rId40"/>
    <p:sldId id="1245" r:id="rId41"/>
    <p:sldId id="1246" r:id="rId42"/>
    <p:sldId id="1247" r:id="rId43"/>
    <p:sldId id="1252" r:id="rId44"/>
    <p:sldId id="1296" r:id="rId45"/>
    <p:sldId id="1248" r:id="rId46"/>
    <p:sldId id="1249" r:id="rId47"/>
    <p:sldId id="1250" r:id="rId48"/>
    <p:sldId id="1251" r:id="rId49"/>
    <p:sldId id="1253" r:id="rId50"/>
    <p:sldId id="1254" r:id="rId51"/>
    <p:sldId id="1258" r:id="rId52"/>
    <p:sldId id="1257" r:id="rId53"/>
    <p:sldId id="1260" r:id="rId54"/>
    <p:sldId id="1261" r:id="rId55"/>
    <p:sldId id="1265" r:id="rId56"/>
    <p:sldId id="1263" r:id="rId57"/>
    <p:sldId id="1266" r:id="rId58"/>
    <p:sldId id="1267" r:id="rId59"/>
    <p:sldId id="1268" r:id="rId60"/>
    <p:sldId id="1269" r:id="rId61"/>
    <p:sldId id="1273" r:id="rId62"/>
    <p:sldId id="1274" r:id="rId63"/>
    <p:sldId id="1275" r:id="rId64"/>
    <p:sldId id="1277" r:id="rId65"/>
    <p:sldId id="1278" r:id="rId66"/>
    <p:sldId id="1279" r:id="rId67"/>
    <p:sldId id="1280" r:id="rId68"/>
    <p:sldId id="1281" r:id="rId69"/>
    <p:sldId id="1282" r:id="rId70"/>
    <p:sldId id="1283" r:id="rId71"/>
    <p:sldId id="1284" r:id="rId72"/>
    <p:sldId id="1285" r:id="rId73"/>
    <p:sldId id="1286" r:id="rId74"/>
    <p:sldId id="1287" r:id="rId75"/>
    <p:sldId id="1288" r:id="rId76"/>
    <p:sldId id="1289" r:id="rId77"/>
    <p:sldId id="1290" r:id="rId78"/>
    <p:sldId id="1292" r:id="rId79"/>
    <p:sldId id="1293" r:id="rId80"/>
    <p:sldId id="1294" r:id="rId81"/>
    <p:sldId id="1295" r:id="rId82"/>
    <p:sldId id="1195" r:id="rId83"/>
    <p:sldId id="746" r:id="rId84"/>
  </p:sldIdLst>
  <p:sldSz cx="10680700" cy="7569200"/>
  <p:notesSz cx="6797675" cy="9926638"/>
  <p:custDataLst>
    <p:tags r:id="rId8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5F0465A-BFE1-420D-9EFF-5CEC80843639}">
          <p14:sldIdLst>
            <p14:sldId id="557"/>
          </p14:sldIdLst>
        </p14:section>
        <p14:section name="Agenda" id="{9FD731B3-BFB4-457A-9350-41444F7D63AA}">
          <p14:sldIdLst>
            <p14:sldId id="1074"/>
            <p14:sldId id="1073"/>
            <p14:sldId id="1077"/>
          </p14:sldIdLst>
        </p14:section>
        <p14:section name="1. Allgemeines" id="{AD5059F3-91D2-494E-BAEF-FCD0FD8163C2}">
          <p14:sldIdLst>
            <p14:sldId id="742"/>
          </p14:sldIdLst>
        </p14:section>
        <p14:section name="2. Urnen und Briefwahlvorstand" id="{A87F0ADD-B4C5-4260-8CBE-D1C51C9750D0}">
          <p14:sldIdLst>
            <p14:sldId id="1087"/>
          </p14:sldIdLst>
        </p14:section>
        <p14:section name="3. Wahlunterlagen" id="{593FB683-DFD1-4EE4-861B-D0BC53476248}">
          <p14:sldIdLst>
            <p14:sldId id="1092"/>
            <p14:sldId id="1110"/>
          </p14:sldIdLst>
        </p14:section>
        <p14:section name="4. Allgemeine Vorbereitungen" id="{4B25A214-B39C-4A35-9227-3A9B399A2227}">
          <p14:sldIdLst>
            <p14:sldId id="1099"/>
            <p14:sldId id="1125"/>
          </p14:sldIdLst>
        </p14:section>
        <p14:section name="5. Anwesenheitspflicht, Beschlussfähigkeit" id="{F57B0756-26D4-4100-9622-2B5F877BED4F}">
          <p14:sldIdLst>
            <p14:sldId id="1126"/>
          </p14:sldIdLst>
        </p14:section>
        <p14:section name="6. Öffentlichkeit, Wahlwerbung" id="{8D6072C7-A7C9-45FF-94A3-02F908EFBB8A}">
          <p14:sldIdLst>
            <p14:sldId id="1127"/>
          </p14:sldIdLst>
        </p14:section>
        <p14:section name="7. Ordnungsmaßnahmen" id="{F95413CF-18D3-46AD-A2FA-EB88370D7351}">
          <p14:sldIdLst>
            <p14:sldId id="1128"/>
          </p14:sldIdLst>
        </p14:section>
        <p14:section name="8. Zählung, Vorprüfung" id="{B4DE3C64-2ADC-4614-B68D-12FA92263E80}">
          <p14:sldIdLst>
            <p14:sldId id="1129"/>
          </p14:sldIdLst>
        </p14:section>
        <p14:section name="9. Zulassung Wahlbriefe" id="{D439CC19-506E-4CD3-BBC6-3860993F2D44}">
          <p14:sldIdLst>
            <p14:sldId id="1130"/>
          </p14:sldIdLst>
        </p14:section>
        <p14:section name="10. Zurückweisungsgründe Wahlbriefe" id="{5E974E82-8306-4DC6-827A-F3297AF5FB7F}">
          <p14:sldIdLst>
            <p14:sldId id="1131"/>
            <p14:sldId id="1216"/>
          </p14:sldIdLst>
        </p14:section>
        <p14:section name="11. Beschlussfassung zu Wahlbriefen" id="{4C722E0A-013D-47A7-A85D-E60D6ECD99CE}">
          <p14:sldIdLst>
            <p14:sldId id="1132"/>
            <p14:sldId id="1133"/>
          </p14:sldIdLst>
        </p14:section>
        <p14:section name="12. Ermittlung des Briefwahlergebnisses" id="{F43A62D9-668E-4F59-A3A3-1DFB24CBDA18}">
          <p14:sldIdLst>
            <p14:sldId id="1139"/>
          </p14:sldIdLst>
        </p14:section>
        <p14:section name="13. Zahl der Briefwähler" id="{D4ACC620-F6F5-4FD6-A1B0-D947BAA1360A}">
          <p14:sldIdLst>
            <p14:sldId id="1140"/>
          </p14:sldIdLst>
        </p14:section>
        <p14:section name="14. Öffnen der Stimmzettelumschläge" id="{B9AB85D8-D022-4B21-95F5-1E9945287050}">
          <p14:sldIdLst>
            <p14:sldId id="1220"/>
          </p14:sldIdLst>
        </p14:section>
        <p14:section name="14.2 Stimmzettel und Stapelbildung" id="{C426FAF4-147D-49D0-B430-6ACC97C8CD0D}">
          <p14:sldIdLst>
            <p14:sldId id="1231"/>
            <p14:sldId id="1232"/>
            <p14:sldId id="1233"/>
            <p14:sldId id="1234"/>
            <p14:sldId id="1235"/>
            <p14:sldId id="1236"/>
            <p14:sldId id="1237"/>
            <p14:sldId id="1238"/>
            <p14:sldId id="1239"/>
            <p14:sldId id="1240"/>
            <p14:sldId id="1241"/>
            <p14:sldId id="1242"/>
            <p14:sldId id="1243"/>
            <p14:sldId id="1244"/>
            <p14:sldId id="1245"/>
            <p14:sldId id="1246"/>
            <p14:sldId id="1247"/>
            <p14:sldId id="1252"/>
            <p14:sldId id="1296"/>
            <p14:sldId id="1248"/>
            <p14:sldId id="1249"/>
            <p14:sldId id="1250"/>
            <p14:sldId id="1251"/>
            <p14:sldId id="1253"/>
            <p14:sldId id="1254"/>
            <p14:sldId id="1258"/>
            <p14:sldId id="1257"/>
            <p14:sldId id="1260"/>
          </p14:sldIdLst>
        </p14:section>
        <p14:section name="15. Zählen der Stimmen in Arbeitsgruppen" id="{26BBAEC8-4573-4BE0-9B45-4745C8070CCF}">
          <p14:sldIdLst>
            <p14:sldId id="1261"/>
            <p14:sldId id="1265"/>
            <p14:sldId id="1263"/>
            <p14:sldId id="1266"/>
            <p14:sldId id="1267"/>
            <p14:sldId id="1268"/>
            <p14:sldId id="1269"/>
            <p14:sldId id="1273"/>
            <p14:sldId id="1274"/>
            <p14:sldId id="1275"/>
          </p14:sldIdLst>
        </p14:section>
        <p14:section name="16. Erste Schnellmeldung" id="{A4DF7783-19C7-4B56-9400-B55816B53C80}">
          <p14:sldIdLst>
            <p14:sldId id="1277"/>
          </p14:sldIdLst>
        </p14:section>
        <p14:section name="17. Zweitstimmen nach Bewerbern" id="{EA79237C-1FEC-42D8-A9AE-25508C71D605}">
          <p14:sldIdLst>
            <p14:sldId id="1278"/>
            <p14:sldId id="1279"/>
            <p14:sldId id="1280"/>
            <p14:sldId id="1281"/>
            <p14:sldId id="1282"/>
            <p14:sldId id="1283"/>
            <p14:sldId id="1284"/>
          </p14:sldIdLst>
        </p14:section>
        <p14:section name="18. Wahlniederschrift" id="{72E4B8D3-1BCF-4496-8D0B-A95A240B645D}">
          <p14:sldIdLst>
            <p14:sldId id="1285"/>
            <p14:sldId id="1286"/>
            <p14:sldId id="1287"/>
            <p14:sldId id="1288"/>
          </p14:sldIdLst>
        </p14:section>
        <p14:section name="19. Ergebnisfeststellung und Bekanntgabe" id="{B62DA62E-0444-439D-8A5B-FD4282DA3495}">
          <p14:sldIdLst>
            <p14:sldId id="1289"/>
          </p14:sldIdLst>
        </p14:section>
        <p14:section name="20. Abschluss der Arbeiten" id="{1E711D47-CCFC-4D4F-94F3-FB591067789F}">
          <p14:sldIdLst>
            <p14:sldId id="1290"/>
            <p14:sldId id="1292"/>
          </p14:sldIdLst>
        </p14:section>
        <p14:section name="21. Ablieferung der Wahlunterlagen" id="{77BB1B95-1345-483C-98F4-1F1F74331E3A}">
          <p14:sldIdLst>
            <p14:sldId id="1293"/>
            <p14:sldId id="1294"/>
          </p14:sldIdLst>
        </p14:section>
        <p14:section name="22. Hinweise zur Auswertung der Bezirkswahl" id="{5C3FE574-323C-40D1-B27D-D07B4988551A}">
          <p14:sldIdLst>
            <p14:sldId id="1295"/>
          </p14:sldIdLst>
        </p14:section>
        <p14:section name="FAQ" id="{4F3CD6D9-3874-42DC-A0E4-0B42BCE07671}">
          <p14:sldIdLst>
            <p14:sldId id="1195"/>
            <p14:sldId id="746"/>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Martin" initials="MM" lastIdx="15" clrIdx="0">
    <p:extLst>
      <p:ext uri="{19B8F6BF-5375-455C-9EA6-DF929625EA0E}">
        <p15:presenceInfo xmlns:p15="http://schemas.microsoft.com/office/powerpoint/2012/main" userId="c2a86ac1473280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878887"/>
    <a:srgbClr val="589759"/>
    <a:srgbClr val="FFFEFC"/>
    <a:srgbClr val="E8E7E5"/>
    <a:srgbClr val="00823C"/>
    <a:srgbClr val="000099"/>
    <a:srgbClr val="33CC33"/>
    <a:srgbClr val="80808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6374" autoAdjust="0"/>
  </p:normalViewPr>
  <p:slideViewPr>
    <p:cSldViewPr>
      <p:cViewPr varScale="1">
        <p:scale>
          <a:sx n="90" d="100"/>
          <a:sy n="90" d="100"/>
        </p:scale>
        <p:origin x="1734" y="90"/>
      </p:cViewPr>
      <p:guideLst>
        <p:guide orient="horz" pos="2880"/>
        <p:guide pos="2160"/>
      </p:guideLst>
    </p:cSldViewPr>
  </p:slideViewPr>
  <p:outlineViewPr>
    <p:cViewPr>
      <p:scale>
        <a:sx n="33" d="100"/>
        <a:sy n="33" d="100"/>
      </p:scale>
      <p:origin x="0" y="-57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474" y="90"/>
      </p:cViewPr>
      <p:guideLst>
        <p:guide orient="horz" pos="3128"/>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gs" Target="tags/tag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a:p>
        </p:txBody>
      </p:sp>
      <p:sp>
        <p:nvSpPr>
          <p:cNvPr id="3" name="Datumsplatzhalter 2"/>
          <p:cNvSpPr>
            <a:spLocks noGrp="1"/>
          </p:cNvSpPr>
          <p:nvPr>
            <p:ph type="dt" sz="quarter" idx="1"/>
          </p:nvPr>
        </p:nvSpPr>
        <p:spPr>
          <a:xfrm>
            <a:off x="3850467" y="3"/>
            <a:ext cx="2945188" cy="495499"/>
          </a:xfrm>
          <a:prstGeom prst="rect">
            <a:avLst/>
          </a:prstGeom>
        </p:spPr>
        <p:txBody>
          <a:bodyPr vert="horz" lIns="83392" tIns="41697" rIns="83392" bIns="41697" rtlCol="0"/>
          <a:lstStyle>
            <a:lvl1pPr algn="r">
              <a:defRPr sz="1100"/>
            </a:lvl1pPr>
          </a:lstStyle>
          <a:p>
            <a:endParaRPr lang="de-DE" dirty="0"/>
          </a:p>
        </p:txBody>
      </p:sp>
      <p:sp>
        <p:nvSpPr>
          <p:cNvPr id="4" name="Fußzeilenplatzhalter 3"/>
          <p:cNvSpPr>
            <a:spLocks noGrp="1"/>
          </p:cNvSpPr>
          <p:nvPr>
            <p:ph type="ftr" sz="quarter" idx="2"/>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a:p>
        </p:txBody>
      </p:sp>
      <p:sp>
        <p:nvSpPr>
          <p:cNvPr id="5" name="Foliennummernplatzhalter 4"/>
          <p:cNvSpPr>
            <a:spLocks noGrp="1"/>
          </p:cNvSpPr>
          <p:nvPr>
            <p:ph type="sldNum" sz="quarter" idx="3"/>
          </p:nvPr>
        </p:nvSpPr>
        <p:spPr>
          <a:xfrm>
            <a:off x="3850467" y="9429060"/>
            <a:ext cx="2945188" cy="495499"/>
          </a:xfrm>
          <a:prstGeom prst="rect">
            <a:avLst/>
          </a:prstGeom>
        </p:spPr>
        <p:txBody>
          <a:bodyPr vert="horz" lIns="83392" tIns="41697" rIns="83392" bIns="41697" rtlCol="0" anchor="b"/>
          <a:lstStyle>
            <a:lvl1pPr algn="r">
              <a:defRPr sz="1100"/>
            </a:lvl1pPr>
          </a:lstStyle>
          <a:p>
            <a:fld id="{EE695468-2DC6-4C34-9D3A-032DC71616B9}" type="slidenum">
              <a:rPr lang="de-DE" smtClean="0"/>
              <a:pPr/>
              <a:t>‹Nr.›</a:t>
            </a:fld>
            <a:endParaRPr lang="de-DE"/>
          </a:p>
        </p:txBody>
      </p:sp>
    </p:spTree>
    <p:extLst>
      <p:ext uri="{BB962C8B-B14F-4D97-AF65-F5344CB8AC3E}">
        <p14:creationId xmlns:p14="http://schemas.microsoft.com/office/powerpoint/2010/main" val="3045398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a:p>
        </p:txBody>
      </p:sp>
      <p:sp>
        <p:nvSpPr>
          <p:cNvPr id="3" name="Datumsplatzhalter 2"/>
          <p:cNvSpPr>
            <a:spLocks noGrp="1"/>
          </p:cNvSpPr>
          <p:nvPr>
            <p:ph type="dt" idx="1"/>
          </p:nvPr>
        </p:nvSpPr>
        <p:spPr>
          <a:xfrm>
            <a:off x="3850467" y="3"/>
            <a:ext cx="2945188" cy="495499"/>
          </a:xfrm>
          <a:prstGeom prst="rect">
            <a:avLst/>
          </a:prstGeom>
        </p:spPr>
        <p:txBody>
          <a:bodyPr vert="horz" lIns="83392" tIns="41697" rIns="83392" bIns="41697" rtlCol="0"/>
          <a:lstStyle>
            <a:lvl1pPr algn="r">
              <a:defRPr sz="1100"/>
            </a:lvl1pPr>
          </a:lstStyle>
          <a:p>
            <a:r>
              <a:rPr lang="de-DE" dirty="0"/>
              <a:t>BTW 2013 V014</a:t>
            </a:r>
          </a:p>
        </p:txBody>
      </p:sp>
      <p:sp>
        <p:nvSpPr>
          <p:cNvPr id="4" name="Folienbildplatzhalter 3"/>
          <p:cNvSpPr>
            <a:spLocks noGrp="1" noRot="1" noChangeAspect="1"/>
          </p:cNvSpPr>
          <p:nvPr>
            <p:ph type="sldImg" idx="2"/>
          </p:nvPr>
        </p:nvSpPr>
        <p:spPr>
          <a:xfrm>
            <a:off x="773113" y="744538"/>
            <a:ext cx="5251450" cy="3722687"/>
          </a:xfrm>
          <a:prstGeom prst="rect">
            <a:avLst/>
          </a:prstGeom>
          <a:noFill/>
          <a:ln w="12700">
            <a:solidFill>
              <a:prstClr val="black"/>
            </a:solidFill>
          </a:ln>
        </p:spPr>
        <p:txBody>
          <a:bodyPr vert="horz" lIns="83392" tIns="41697" rIns="83392" bIns="41697" rtlCol="0" anchor="ctr"/>
          <a:lstStyle/>
          <a:p>
            <a:endParaRPr lang="de-DE"/>
          </a:p>
        </p:txBody>
      </p:sp>
      <p:sp>
        <p:nvSpPr>
          <p:cNvPr id="5" name="Notizenplatzhalter 4"/>
          <p:cNvSpPr>
            <a:spLocks noGrp="1"/>
          </p:cNvSpPr>
          <p:nvPr>
            <p:ph type="body" sz="quarter" idx="3"/>
          </p:nvPr>
        </p:nvSpPr>
        <p:spPr>
          <a:xfrm>
            <a:off x="679971" y="4715571"/>
            <a:ext cx="5437736" cy="4465738"/>
          </a:xfrm>
          <a:prstGeom prst="rect">
            <a:avLst/>
          </a:prstGeom>
        </p:spPr>
        <p:txBody>
          <a:bodyPr vert="horz" lIns="83392" tIns="41697" rIns="83392" bIns="4169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a:p>
        </p:txBody>
      </p:sp>
      <p:sp>
        <p:nvSpPr>
          <p:cNvPr id="7" name="Foliennummernplatzhalter 6"/>
          <p:cNvSpPr>
            <a:spLocks noGrp="1"/>
          </p:cNvSpPr>
          <p:nvPr>
            <p:ph type="sldNum" sz="quarter" idx="5"/>
          </p:nvPr>
        </p:nvSpPr>
        <p:spPr>
          <a:xfrm>
            <a:off x="3850467" y="9429060"/>
            <a:ext cx="2945188" cy="495499"/>
          </a:xfrm>
          <a:prstGeom prst="rect">
            <a:avLst/>
          </a:prstGeom>
        </p:spPr>
        <p:txBody>
          <a:bodyPr vert="horz" lIns="83392" tIns="41697" rIns="83392" bIns="41697" rtlCol="0" anchor="b"/>
          <a:lstStyle>
            <a:lvl1pPr algn="r">
              <a:defRPr sz="1100"/>
            </a:lvl1pPr>
          </a:lstStyle>
          <a:p>
            <a:fld id="{378902CA-D9C2-4DE3-90EC-0427995EB6DB}" type="slidenum">
              <a:rPr lang="de-DE" smtClean="0"/>
              <a:pPr/>
              <a:t>‹Nr.›</a:t>
            </a:fld>
            <a:endParaRPr lang="de-DE"/>
          </a:p>
        </p:txBody>
      </p:sp>
    </p:spTree>
    <p:extLst>
      <p:ext uri="{BB962C8B-B14F-4D97-AF65-F5344CB8AC3E}">
        <p14:creationId xmlns:p14="http://schemas.microsoft.com/office/powerpoint/2010/main" val="818154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14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8655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3231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70849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1756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77401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9393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5282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97480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24482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3310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26849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2754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02215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692716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74159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32416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71393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122577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193314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97974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096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535373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03252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21818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22017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80235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28394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40739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5866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51904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18145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80254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739133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82824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53355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91145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03458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96246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17567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27952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40609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09881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0452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69839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90827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9213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748608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93695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44080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633234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74664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731570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574463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431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7095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36154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0136463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192123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11460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664877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956436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968382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76304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2379380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186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421956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172003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729129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738629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840897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1458860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732394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9920482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666428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5556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708581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5924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29665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0954C1E5-64E6-40DD-AB49-73DE7E98BBC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8" name="Textfeld 7">
            <a:extLst>
              <a:ext uri="{FF2B5EF4-FFF2-40B4-BE49-F238E27FC236}">
                <a16:creationId xmlns:a16="http://schemas.microsoft.com/office/drawing/2014/main" id="{838BFF84-5C99-46B3-8C6B-EE2B9729B8B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Briefwahlvorstände</a:t>
            </a:r>
          </a:p>
        </p:txBody>
      </p:sp>
      <p:sp>
        <p:nvSpPr>
          <p:cNvPr id="9" name="Holder 6">
            <a:extLst>
              <a:ext uri="{FF2B5EF4-FFF2-40B4-BE49-F238E27FC236}">
                <a16:creationId xmlns:a16="http://schemas.microsoft.com/office/drawing/2014/main" id="{8A418133-D3E3-429F-A5DD-58B0B6FBF1AD}"/>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304446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Z">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42040668-BB0F-4A06-B748-359A530ECA0B}"/>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8" name="Textfeld 7">
            <a:extLst>
              <a:ext uri="{FF2B5EF4-FFF2-40B4-BE49-F238E27FC236}">
                <a16:creationId xmlns:a16="http://schemas.microsoft.com/office/drawing/2014/main" id="{46067E4D-F540-4F49-BA46-CD4154E6AA52}"/>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Briefwahlvorstände</a:t>
            </a:r>
          </a:p>
        </p:txBody>
      </p:sp>
      <p:sp>
        <p:nvSpPr>
          <p:cNvPr id="9" name="Holder 6">
            <a:extLst>
              <a:ext uri="{FF2B5EF4-FFF2-40B4-BE49-F238E27FC236}">
                <a16:creationId xmlns:a16="http://schemas.microsoft.com/office/drawing/2014/main" id="{194C2311-FB20-479A-8D49-9B530A4427E3}"/>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59639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06ADB606-13A3-49D5-85EA-D165350F85B3}"/>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9" name="Textfeld 8">
            <a:extLst>
              <a:ext uri="{FF2B5EF4-FFF2-40B4-BE49-F238E27FC236}">
                <a16:creationId xmlns:a16="http://schemas.microsoft.com/office/drawing/2014/main" id="{B59133C6-22E2-4371-95F3-DB8AB0111383}"/>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Briefwahlvorstände</a:t>
            </a:r>
          </a:p>
        </p:txBody>
      </p:sp>
      <p:sp>
        <p:nvSpPr>
          <p:cNvPr id="10" name="Holder 6">
            <a:extLst>
              <a:ext uri="{FF2B5EF4-FFF2-40B4-BE49-F238E27FC236}">
                <a16:creationId xmlns:a16="http://schemas.microsoft.com/office/drawing/2014/main" id="{BD94D6FF-E80C-4A4B-AA78-C9042D150084}"/>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0198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C098A4BE-183B-4318-9B89-34A1E06476B2}"/>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9" name="Textfeld 8">
            <a:extLst>
              <a:ext uri="{FF2B5EF4-FFF2-40B4-BE49-F238E27FC236}">
                <a16:creationId xmlns:a16="http://schemas.microsoft.com/office/drawing/2014/main" id="{0F087896-A5A2-448E-9F94-66D893E2AE3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Briefwahlvorstände</a:t>
            </a:r>
          </a:p>
        </p:txBody>
      </p:sp>
      <p:sp>
        <p:nvSpPr>
          <p:cNvPr id="10" name="Holder 6">
            <a:extLst>
              <a:ext uri="{FF2B5EF4-FFF2-40B4-BE49-F238E27FC236}">
                <a16:creationId xmlns:a16="http://schemas.microsoft.com/office/drawing/2014/main" id="{8DD785C4-7C97-48CD-893E-1EEBE5AFB3AF}"/>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496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12" name="object 5">
            <a:extLst>
              <a:ext uri="{FF2B5EF4-FFF2-40B4-BE49-F238E27FC236}">
                <a16:creationId xmlns:a16="http://schemas.microsoft.com/office/drawing/2014/main" id="{5B06D76F-2B67-44CD-9D67-F8EEE9290822}"/>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13" name="Textfeld 12">
            <a:extLst>
              <a:ext uri="{FF2B5EF4-FFF2-40B4-BE49-F238E27FC236}">
                <a16:creationId xmlns:a16="http://schemas.microsoft.com/office/drawing/2014/main" id="{9B4D1A56-0EEC-471B-98E8-22637301A6F2}"/>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19. Landtagswahl in Bayern am 8. Oktober 2023: Briefwahlvorstände</a:t>
            </a:r>
          </a:p>
        </p:txBody>
      </p:sp>
      <p:sp>
        <p:nvSpPr>
          <p:cNvPr id="14" name="Holder 6">
            <a:extLst>
              <a:ext uri="{FF2B5EF4-FFF2-40B4-BE49-F238E27FC236}">
                <a16:creationId xmlns:a16="http://schemas.microsoft.com/office/drawing/2014/main" id="{D24B7C4F-B39E-4751-AA05-BCEBAFD4EBA5}"/>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ject 4"/>
          <p:cNvSpPr/>
          <p:nvPr userDrawn="1"/>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11" name="object 5"/>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15061" y="279400"/>
            <a:ext cx="1416940" cy="457200"/>
          </a:xfrm>
          <a:prstGeom prst="rect">
            <a:avLst/>
          </a:prstGeom>
        </p:spPr>
      </p:pic>
      <p:sp>
        <p:nvSpPr>
          <p:cNvPr id="5" name="object 5">
            <a:extLst>
              <a:ext uri="{FF2B5EF4-FFF2-40B4-BE49-F238E27FC236}">
                <a16:creationId xmlns:a16="http://schemas.microsoft.com/office/drawing/2014/main" id="{80CF8D4B-CB78-4830-8901-79113ECDE07C}"/>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
        <p:nvSpPr>
          <p:cNvPr id="7" name="Holder 6">
            <a:extLst>
              <a:ext uri="{FF2B5EF4-FFF2-40B4-BE49-F238E27FC236}">
                <a16:creationId xmlns:a16="http://schemas.microsoft.com/office/drawing/2014/main" id="{50CE45C2-07E7-4216-838B-F52067E140B8}"/>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 id="2147483670" r:id="rId3"/>
    <p:sldLayoutId id="2147483667" r:id="rId4"/>
    <p:sldLayoutId id="214748366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9.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1.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9.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prstGeom prst="rect">
            <a:avLst/>
          </a:prstGeom>
        </p:spPr>
        <p:txBody>
          <a:bodyPr/>
          <a:lstStyle/>
          <a:p>
            <a:r>
              <a:rPr lang="de-DE" dirty="0"/>
              <a:t>     </a:t>
            </a:r>
            <a:fld id="{B6F15528-21DE-4FAA-801E-634DDDAF4B2B}" type="slidenum">
              <a:rPr lang="de-DE" smtClean="0"/>
              <a:pPr/>
              <a:t>1</a:t>
            </a:fld>
            <a:endParaRPr lang="de-DE" dirty="0"/>
          </a:p>
        </p:txBody>
      </p:sp>
      <p:sp>
        <p:nvSpPr>
          <p:cNvPr id="8" name="Titel 7"/>
          <p:cNvSpPr>
            <a:spLocks noGrp="1"/>
          </p:cNvSpPr>
          <p:nvPr>
            <p:ph type="title" idx="4294967295"/>
          </p:nvPr>
        </p:nvSpPr>
        <p:spPr>
          <a:xfrm>
            <a:off x="754063" y="1727200"/>
            <a:ext cx="9926637" cy="4572000"/>
          </a:xfrm>
          <a:prstGeom prst="rect">
            <a:avLst/>
          </a:prstGeom>
        </p:spPr>
        <p:txBody>
          <a:bodyPr/>
          <a:lstStyle/>
          <a:p>
            <a:pPr algn="ctr"/>
            <a:r>
              <a:rPr lang="de-DE" sz="4000" b="1" kern="1200" spc="-95" dirty="0">
                <a:solidFill>
                  <a:srgbClr val="00823C"/>
                </a:solidFill>
                <a:ea typeface="+mn-ea"/>
                <a:cs typeface="Arial"/>
              </a:rPr>
              <a:t>Wahlschulung</a:t>
            </a:r>
            <a:br>
              <a:rPr lang="de-DE" sz="4000" b="1" dirty="0">
                <a:solidFill>
                  <a:srgbClr val="00B050"/>
                </a:solidFill>
                <a:cs typeface="Arial" pitchFamily="34" charset="0"/>
              </a:rPr>
            </a:br>
            <a:br>
              <a:rPr lang="de-DE" sz="4000" b="1" spc="-59" dirty="0">
                <a:solidFill>
                  <a:srgbClr val="231F20"/>
                </a:solidFill>
                <a:cs typeface="Arial" pitchFamily="34" charset="0"/>
              </a:rPr>
            </a:br>
            <a:r>
              <a:rPr lang="de-DE" sz="4000" b="1" kern="1200" spc="-95" dirty="0">
                <a:solidFill>
                  <a:schemeClr val="tx1">
                    <a:lumMod val="65000"/>
                    <a:lumOff val="35000"/>
                  </a:schemeClr>
                </a:solidFill>
                <a:ea typeface="+mn-ea"/>
                <a:cs typeface="Arial"/>
              </a:rPr>
              <a:t>19. Landtagswahl in Bayern</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am 8. Oktober 2023</a:t>
            </a:r>
            <a:br>
              <a:rPr lang="de-DE" sz="4000" b="1" kern="1200" spc="-95" dirty="0">
                <a:solidFill>
                  <a:schemeClr val="tx1">
                    <a:lumMod val="65000"/>
                    <a:lumOff val="35000"/>
                  </a:schemeClr>
                </a:solidFill>
                <a:ea typeface="+mn-ea"/>
                <a:cs typeface="Arial"/>
              </a:rPr>
            </a:br>
            <a:br>
              <a:rPr lang="de-DE" sz="4000" b="1" kern="1200" spc="-95" dirty="0">
                <a:solidFill>
                  <a:schemeClr val="tx1">
                    <a:lumMod val="65000"/>
                    <a:lumOff val="35000"/>
                  </a:schemeClr>
                </a:solidFill>
                <a:ea typeface="+mn-ea"/>
                <a:cs typeface="Arial"/>
              </a:rPr>
            </a:br>
            <a:br>
              <a:rPr lang="de-DE" sz="4000" b="1" dirty="0">
                <a:solidFill>
                  <a:srgbClr val="00B050"/>
                </a:solidFill>
                <a:cs typeface="Arial" pitchFamily="34" charset="0"/>
              </a:rPr>
            </a:br>
            <a:r>
              <a:rPr lang="de-DE" sz="4000" b="1" kern="1200" spc="-95" dirty="0">
                <a:solidFill>
                  <a:srgbClr val="00823C"/>
                </a:solidFill>
                <a:ea typeface="+mn-ea"/>
                <a:cs typeface="Arial"/>
              </a:rPr>
              <a:t>Briefwahlvorstände</a:t>
            </a:r>
          </a:p>
        </p:txBody>
      </p:sp>
    </p:spTree>
    <p:extLst>
      <p:ext uri="{BB962C8B-B14F-4D97-AF65-F5344CB8AC3E}">
        <p14:creationId xmlns:p14="http://schemas.microsoft.com/office/powerpoint/2010/main" val="42811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Zusammentreten des Briefwahlvorstands am Nachmittag.</a:t>
            </a:r>
          </a:p>
          <a:p>
            <a:pPr marL="893763" lvl="1" indent="-355600">
              <a:spcAft>
                <a:spcPts val="600"/>
              </a:spcAft>
              <a:buBlip>
                <a:blip r:embed="rId3"/>
              </a:buBlip>
              <a:tabLst>
                <a:tab pos="174625" algn="l"/>
                <a:tab pos="623888" algn="l"/>
              </a:tabLst>
            </a:pPr>
            <a:r>
              <a:rPr lang="de-DE" sz="2400" spc="-95" dirty="0">
                <a:cs typeface="Arial"/>
              </a:rPr>
              <a:t>Ausschilderung des Auszählungsraums.</a:t>
            </a:r>
          </a:p>
          <a:p>
            <a:pPr marL="893763" lvl="1" indent="-355600">
              <a:spcAft>
                <a:spcPts val="600"/>
              </a:spcAft>
              <a:buBlip>
                <a:blip r:embed="rId3"/>
              </a:buBlip>
              <a:tabLst>
                <a:tab pos="174625" algn="l"/>
                <a:tab pos="623888" algn="l"/>
              </a:tabLst>
            </a:pPr>
            <a:r>
              <a:rPr lang="de-DE" sz="2400" spc="-95" dirty="0">
                <a:cs typeface="Arial"/>
              </a:rPr>
              <a:t>Briefwahlurnen werden abgeschlossen und bis zur Ergebnisermittlung</a:t>
            </a:r>
            <a:br>
              <a:rPr lang="de-DE" sz="2400" spc="-95" dirty="0">
                <a:cs typeface="Arial"/>
              </a:rPr>
            </a:br>
            <a:r>
              <a:rPr lang="de-DE" sz="2400" spc="-95" dirty="0">
                <a:cs typeface="Arial"/>
              </a:rPr>
              <a:t>ab 18.00 Uhr nicht mehr geöffnet.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 Allgemeine Vorbereitungen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10</a:t>
            </a:fld>
            <a:endParaRPr lang="de-DE" dirty="0"/>
          </a:p>
        </p:txBody>
      </p:sp>
    </p:spTree>
    <p:extLst>
      <p:ext uri="{BB962C8B-B14F-4D97-AF65-F5344CB8AC3E}">
        <p14:creationId xmlns:p14="http://schemas.microsoft.com/office/powerpoint/2010/main" val="18720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55427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Ab Zusammentreten am Nachmittag bis 18.00 Uhr </a:t>
            </a:r>
            <a:br>
              <a:rPr lang="de-DE" sz="2400" spc="-95" dirty="0">
                <a:cs typeface="Arial"/>
              </a:rPr>
            </a:br>
            <a:r>
              <a:rPr lang="de-DE" sz="2400" spc="-95" dirty="0">
                <a:cs typeface="Arial"/>
              </a:rPr>
              <a:t>sind immer mindestens 3 Briefwahlvorstandsmitglieder anwesend.</a:t>
            </a:r>
          </a:p>
          <a:p>
            <a:pPr marL="893763" lvl="1" indent="-355600">
              <a:spcAft>
                <a:spcPts val="600"/>
              </a:spcAft>
              <a:buBlip>
                <a:blip r:embed="rId3"/>
              </a:buBlip>
              <a:tabLst>
                <a:tab pos="174625" algn="l"/>
                <a:tab pos="623888" algn="l"/>
              </a:tabLst>
            </a:pPr>
            <a:r>
              <a:rPr lang="de-DE" sz="2400" spc="-95" dirty="0">
                <a:cs typeface="Arial"/>
              </a:rPr>
              <a:t>Ab 18.00 Uhr sind grundsätzlich alle Mitglieder des Briefwahlvorstands anwesend - mindestens jedoch 5 Mitglieder.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5.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11</a:t>
            </a:fld>
            <a:endParaRPr lang="de-DE" dirty="0"/>
          </a:p>
        </p:txBody>
      </p:sp>
    </p:spTree>
    <p:extLst>
      <p:ext uri="{BB962C8B-B14F-4D97-AF65-F5344CB8AC3E}">
        <p14:creationId xmlns:p14="http://schemas.microsoft.com/office/powerpoint/2010/main" val="18690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70816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Auszählungsraum.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 oder Bild.</a:t>
            </a:r>
          </a:p>
          <a:p>
            <a:pPr marL="893763" lvl="1" indent="-355600">
              <a:spcAft>
                <a:spcPts val="600"/>
              </a:spcAft>
              <a:buBlip>
                <a:blip r:embed="rId3"/>
              </a:buBlip>
              <a:tabLst>
                <a:tab pos="174625" algn="l"/>
                <a:tab pos="623888" algn="l"/>
              </a:tabLst>
            </a:pPr>
            <a:r>
              <a:rPr lang="de-DE" sz="2400" spc="-95" dirty="0">
                <a:cs typeface="Arial"/>
              </a:rPr>
              <a:t>Unparteilichkeit der Mitglieder des Briefwahlvorstands.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6.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12</a:t>
            </a:fld>
            <a:endParaRPr lang="de-DE" dirty="0"/>
          </a:p>
        </p:txBody>
      </p:sp>
    </p:spTree>
    <p:extLst>
      <p:ext uri="{BB962C8B-B14F-4D97-AF65-F5344CB8AC3E}">
        <p14:creationId xmlns:p14="http://schemas.microsoft.com/office/powerpoint/2010/main" val="31762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verbotener Wahlwerbung.</a:t>
            </a:r>
          </a:p>
          <a:p>
            <a:pPr marL="893763" lvl="1" indent="-355600">
              <a:spcAft>
                <a:spcPts val="600"/>
              </a:spcAft>
              <a:buBlip>
                <a:blip r:embed="rId3"/>
              </a:buBlip>
              <a:tabLst>
                <a:tab pos="174625" algn="l"/>
                <a:tab pos="623888" algn="l"/>
              </a:tabLst>
            </a:pPr>
            <a:r>
              <a:rPr lang="de-DE" sz="2400" spc="-95" dirty="0">
                <a:cs typeface="Arial"/>
              </a:rPr>
              <a:t>Störende Personen sind zu ermahnen </a:t>
            </a:r>
            <a:br>
              <a:rPr lang="de-DE" sz="2400" spc="-95" dirty="0">
                <a:cs typeface="Arial"/>
              </a:rPr>
            </a:br>
            <a:r>
              <a:rPr lang="de-DE" sz="2400" spc="-95" dirty="0">
                <a:cs typeface="Arial"/>
              </a:rPr>
              <a:t>und notfalls des Auszählungsraums zu verweisen.</a:t>
            </a:r>
          </a:p>
          <a:p>
            <a:pPr marL="893763" lvl="1" indent="-355600">
              <a:spcAft>
                <a:spcPts val="600"/>
              </a:spcAft>
              <a:buBlip>
                <a:blip r:embed="rId3"/>
              </a:buBlip>
              <a:tabLst>
                <a:tab pos="174625" algn="l"/>
                <a:tab pos="623888" algn="l"/>
              </a:tabLst>
            </a:pPr>
            <a:r>
              <a:rPr lang="de-DE" sz="2400" spc="-95" dirty="0">
                <a:cs typeface="Arial"/>
              </a:rPr>
              <a:t>Ausnahmen vom Grundsatz der Öffentlichkeit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7.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13</a:t>
            </a:fld>
            <a:endParaRPr lang="de-DE" dirty="0"/>
          </a:p>
        </p:txBody>
      </p:sp>
    </p:spTree>
    <p:extLst>
      <p:ext uri="{BB962C8B-B14F-4D97-AF65-F5344CB8AC3E}">
        <p14:creationId xmlns:p14="http://schemas.microsoft.com/office/powerpoint/2010/main" val="93143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Zählen der roten Wahlbriefe.</a:t>
            </a:r>
          </a:p>
          <a:p>
            <a:pPr marL="893763" lvl="1" indent="-355600">
              <a:spcAft>
                <a:spcPts val="600"/>
              </a:spcAft>
              <a:buBlip>
                <a:blip r:embed="rId3"/>
              </a:buBlip>
              <a:tabLst>
                <a:tab pos="174625" algn="l"/>
                <a:tab pos="623888" algn="l"/>
              </a:tabLst>
            </a:pPr>
            <a:r>
              <a:rPr lang="de-DE" sz="2400" spc="-95" dirty="0">
                <a:cs typeface="Arial"/>
              </a:rPr>
              <a:t>Eintragung der Anzahl in die Briefwahlniederschrift.</a:t>
            </a:r>
          </a:p>
          <a:p>
            <a:pPr marL="893763" lvl="1" indent="-355600">
              <a:spcAft>
                <a:spcPts val="600"/>
              </a:spcAft>
              <a:buBlip>
                <a:blip r:embed="rId3"/>
              </a:buBlip>
              <a:tabLst>
                <a:tab pos="174625" algn="l"/>
                <a:tab pos="623888" algn="l"/>
              </a:tabLst>
            </a:pPr>
            <a:r>
              <a:rPr lang="de-DE" sz="2400" spc="-95" dirty="0">
                <a:cs typeface="Arial"/>
              </a:rPr>
              <a:t>Prüfen, ob ein Verzeichnis der für ungültig erklärten</a:t>
            </a:r>
            <a:br>
              <a:rPr lang="de-DE" sz="2400" spc="-95" dirty="0">
                <a:cs typeface="Arial"/>
              </a:rPr>
            </a:br>
            <a:r>
              <a:rPr lang="de-DE" sz="2400" spc="-95" dirty="0">
                <a:cs typeface="Arial"/>
              </a:rPr>
              <a:t>Wahlscheine vorliegt und Aussondern der darin aufgeführten Wahlbriefe.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8. Zählung, Vorprüfung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14</a:t>
            </a:fld>
            <a:endParaRPr lang="de-DE" dirty="0"/>
          </a:p>
        </p:txBody>
      </p:sp>
    </p:spTree>
    <p:extLst>
      <p:ext uri="{BB962C8B-B14F-4D97-AF65-F5344CB8AC3E}">
        <p14:creationId xmlns:p14="http://schemas.microsoft.com/office/powerpoint/2010/main" val="1461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26297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Wahlbriefe werden einzeln und nacheinander geöffnet.</a:t>
            </a:r>
          </a:p>
          <a:p>
            <a:pPr marL="893763" lvl="1" indent="-355600">
              <a:spcAft>
                <a:spcPts val="600"/>
              </a:spcAft>
              <a:buBlip>
                <a:blip r:embed="rId3"/>
              </a:buBlip>
              <a:tabLst>
                <a:tab pos="174625" algn="l"/>
                <a:tab pos="623888" algn="l"/>
              </a:tabLst>
            </a:pPr>
            <a:r>
              <a:rPr lang="de-DE" sz="2400" spc="-95" dirty="0">
                <a:cs typeface="Arial"/>
              </a:rPr>
              <a:t>Erst nach erfolgter Zulassung oder Zurückweisung </a:t>
            </a:r>
            <a:br>
              <a:rPr lang="de-DE" sz="2400" spc="-95" dirty="0">
                <a:cs typeface="Arial"/>
              </a:rPr>
            </a:br>
            <a:r>
              <a:rPr lang="de-DE" sz="2400" spc="-95" dirty="0">
                <a:cs typeface="Arial"/>
              </a:rPr>
              <a:t>darf der nächste Wahlbrief geöffnet und geprüft werden.</a:t>
            </a:r>
          </a:p>
          <a:p>
            <a:pPr marL="893763" lvl="1" indent="-355600">
              <a:spcAft>
                <a:spcPts val="600"/>
              </a:spcAft>
              <a:buBlip>
                <a:blip r:embed="rId3"/>
              </a:buBlip>
              <a:tabLst>
                <a:tab pos="174625" algn="l"/>
                <a:tab pos="623888" algn="l"/>
              </a:tabLst>
            </a:pPr>
            <a:r>
              <a:rPr lang="de-DE" sz="2400" spc="-95" dirty="0">
                <a:cs typeface="Arial"/>
              </a:rPr>
              <a:t>Wahlschein und weißen (Landtagswahl) und blauen (Bezirkswahl) Stimmzettelumschlag übergeben.</a:t>
            </a:r>
          </a:p>
          <a:p>
            <a:pPr marL="893763" lvl="1" indent="-355600">
              <a:spcAft>
                <a:spcPts val="600"/>
              </a:spcAft>
              <a:buBlip>
                <a:blip r:embed="rId3"/>
              </a:buBlip>
              <a:tabLst>
                <a:tab pos="174625" algn="l"/>
                <a:tab pos="623888" algn="l"/>
              </a:tabLst>
            </a:pPr>
            <a:r>
              <a:rPr lang="de-DE" sz="2400" spc="-95" dirty="0">
                <a:cs typeface="Arial"/>
              </a:rPr>
              <a:t>Wahlschein und Stimmzettelumschläge prüfen.</a:t>
            </a:r>
          </a:p>
          <a:p>
            <a:pPr marL="893763" lvl="1" indent="-355600">
              <a:spcAft>
                <a:spcPts val="600"/>
              </a:spcAft>
              <a:buBlip>
                <a:blip r:embed="rId3"/>
              </a:buBlip>
              <a:tabLst>
                <a:tab pos="174625" algn="l"/>
                <a:tab pos="623888" algn="l"/>
              </a:tabLst>
            </a:pPr>
            <a:r>
              <a:rPr lang="de-DE" sz="2400" spc="-95" dirty="0">
                <a:cs typeface="Arial"/>
              </a:rPr>
              <a:t>Bei Zulassung werden der weiße und der blaue Stimmzettelumschlag ungeöffnet in die Briefwahlurne eingeworfen und der Wahlschein gesammelt.</a:t>
            </a:r>
          </a:p>
          <a:p>
            <a:pPr marL="893763" lvl="1" indent="-355600">
              <a:spcAft>
                <a:spcPts val="600"/>
              </a:spcAft>
              <a:buBlip>
                <a:blip r:embed="rId3"/>
              </a:buBlip>
              <a:tabLst>
                <a:tab pos="174625" algn="l"/>
                <a:tab pos="623888" algn="l"/>
              </a:tabLst>
            </a:pPr>
            <a:r>
              <a:rPr lang="de-DE" sz="2400" spc="-95" dirty="0">
                <a:cs typeface="Arial"/>
              </a:rPr>
              <a:t>Werden gegen die Gültigkeit eines Wahlbriefs Bedenken erhoben, </a:t>
            </a:r>
            <a:br>
              <a:rPr lang="de-DE" sz="2400" spc="-95" dirty="0">
                <a:cs typeface="Arial"/>
              </a:rPr>
            </a:br>
            <a:r>
              <a:rPr lang="de-DE" sz="2400" spc="-95" dirty="0">
                <a:cs typeface="Arial"/>
              </a:rPr>
              <a:t>so ist er samt Inhalt auszusondern und kommt zu den bereits ausgesonderten Wahlbriefen, die in einem Verzeichnis über für ungültig erklärte Wahlscheine aufgeführt sind.</a:t>
            </a:r>
          </a:p>
          <a:p>
            <a:pPr marL="893763" lvl="1" indent="-355600">
              <a:spcAft>
                <a:spcPts val="600"/>
              </a:spcAft>
              <a:buBlip>
                <a:blip r:embed="rId3"/>
              </a:buBlip>
              <a:tabLst>
                <a:tab pos="174625" algn="l"/>
                <a:tab pos="623888" algn="l"/>
              </a:tabLst>
            </a:pPr>
            <a:r>
              <a:rPr lang="de-DE" sz="2400" spc="-95" dirty="0">
                <a:cs typeface="Arial"/>
              </a:rPr>
              <a:t>Als Letztes werden die ausgesonderten Wahlbriefe geöffnet und geprüft.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Zulassung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15</a:t>
            </a:fld>
            <a:endParaRPr lang="de-DE" dirty="0"/>
          </a:p>
        </p:txBody>
      </p:sp>
    </p:spTree>
    <p:extLst>
      <p:ext uri="{BB962C8B-B14F-4D97-AF65-F5344CB8AC3E}">
        <p14:creationId xmlns:p14="http://schemas.microsoft.com/office/powerpoint/2010/main" val="1760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954655"/>
          </a:xfrm>
          <a:prstGeom prst="rect">
            <a:avLst/>
          </a:prstGeom>
        </p:spPr>
        <p:txBody>
          <a:bodyPr vert="horz" wrap="square" lIns="0" tIns="0" rIns="0" bIns="0" rtlCol="0">
            <a:spAutoFit/>
          </a:bodyPr>
          <a:lstStyle/>
          <a:p>
            <a:r>
              <a:rPr lang="de-DE" sz="2400" spc="-95" dirty="0">
                <a:cs typeface="Arial"/>
              </a:rPr>
              <a:t>Sind alle Wahlbriefe geöffnet und entweder zugelassen oder ausgesondert worden, entscheidet jetzt </a:t>
            </a:r>
            <a:r>
              <a:rPr lang="de-DE" sz="2400" b="1" spc="-95" dirty="0">
                <a:cs typeface="Arial"/>
              </a:rPr>
              <a:t>der gesamte Briefwahlvorstand </a:t>
            </a:r>
            <a:r>
              <a:rPr lang="de-DE" sz="2400" spc="-95" dirty="0">
                <a:cs typeface="Arial"/>
              </a:rPr>
              <a:t>über Zulassung oder Zurückweisung der ausgesonderten Wahlbriefe.</a:t>
            </a:r>
            <a:br>
              <a:rPr lang="de-DE" sz="2400" spc="-95" dirty="0">
                <a:cs typeface="Arial"/>
              </a:rPr>
            </a:br>
            <a:br>
              <a:rPr lang="de-DE" sz="2400" spc="-95" dirty="0">
                <a:cs typeface="Arial"/>
              </a:rPr>
            </a:br>
            <a:r>
              <a:rPr lang="de-DE" sz="2400" u="sng" spc="-95" dirty="0">
                <a:cs typeface="Arial"/>
              </a:rPr>
              <a:t>Wahlbriefe sind zurückzuweisen, wenn:</a:t>
            </a:r>
            <a:br>
              <a:rPr lang="de-DE" sz="2400" u="sng" spc="-95" dirty="0">
                <a:cs typeface="Arial"/>
              </a:rPr>
            </a:br>
            <a:endParaRPr lang="de-DE" sz="2400" u="sng" spc="-95" dirty="0">
              <a:cs typeface="Arial"/>
            </a:endParaRPr>
          </a:p>
          <a:p>
            <a:pPr marL="893763" lvl="1" indent="-355600">
              <a:spcAft>
                <a:spcPts val="600"/>
              </a:spcAft>
              <a:buBlip>
                <a:blip r:embed="rId3"/>
              </a:buBlip>
              <a:tabLst>
                <a:tab pos="174625" algn="l"/>
                <a:tab pos="623888" algn="l"/>
              </a:tabLst>
            </a:pPr>
            <a:r>
              <a:rPr lang="de-DE" sz="2400" spc="-95" dirty="0">
                <a:cs typeface="Arial"/>
              </a:rPr>
              <a:t>dem Wahlbriefumschlag </a:t>
            </a:r>
            <a:br>
              <a:rPr lang="de-DE" sz="2400" spc="-95" dirty="0">
                <a:cs typeface="Arial"/>
              </a:rPr>
            </a:br>
            <a:r>
              <a:rPr lang="de-DE" sz="2400" spc="-95" dirty="0">
                <a:cs typeface="Arial"/>
              </a:rPr>
              <a:t>kein gültiger Wahlschein beiliegt,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10. Zurückweisungsgründe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16</a:t>
            </a:fld>
            <a:endParaRPr lang="de-DE" dirty="0"/>
          </a:p>
        </p:txBody>
      </p:sp>
      <p:pic>
        <p:nvPicPr>
          <p:cNvPr id="9" name="Grafik 8">
            <a:extLst>
              <a:ext uri="{FF2B5EF4-FFF2-40B4-BE49-F238E27FC236}">
                <a16:creationId xmlns:a16="http://schemas.microsoft.com/office/drawing/2014/main" id="{4DCAAEA8-AB08-44BA-9E4B-A7491FB21A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54" r="809" b="4034"/>
          <a:stretch/>
        </p:blipFill>
        <p:spPr>
          <a:xfrm>
            <a:off x="5877563" y="2057611"/>
            <a:ext cx="4263388" cy="5149686"/>
          </a:xfrm>
          <a:prstGeom prst="rect">
            <a:avLst/>
          </a:prstGeom>
        </p:spPr>
      </p:pic>
      <p:sp>
        <p:nvSpPr>
          <p:cNvPr id="2" name="Textfeld 1">
            <a:extLst>
              <a:ext uri="{FF2B5EF4-FFF2-40B4-BE49-F238E27FC236}">
                <a16:creationId xmlns:a16="http://schemas.microsoft.com/office/drawing/2014/main" id="{7A654DF1-B6DC-EBD8-427E-39E98BC2FB06}"/>
              </a:ext>
            </a:extLst>
          </p:cNvPr>
          <p:cNvSpPr txBox="1"/>
          <p:nvPr/>
        </p:nvSpPr>
        <p:spPr>
          <a:xfrm>
            <a:off x="8312150" y="3066534"/>
            <a:ext cx="990600" cy="184666"/>
          </a:xfrm>
          <a:prstGeom prst="rect">
            <a:avLst/>
          </a:prstGeom>
          <a:solidFill>
            <a:srgbClr val="E8E7E5"/>
          </a:solidFill>
        </p:spPr>
        <p:txBody>
          <a:bodyPr wrap="square" rtlCol="0">
            <a:spAutoFit/>
          </a:bodyPr>
          <a:lstStyle/>
          <a:p>
            <a:r>
              <a:rPr lang="de-DE" sz="600" b="1" dirty="0">
                <a:latin typeface="Helvetica" panose="020B0604020202020204" pitchFamily="34" charset="0"/>
              </a:rPr>
              <a:t>am 08. Oktober 2023</a:t>
            </a:r>
          </a:p>
        </p:txBody>
      </p:sp>
      <p:sp>
        <p:nvSpPr>
          <p:cNvPr id="4" name="Textfeld 3">
            <a:extLst>
              <a:ext uri="{FF2B5EF4-FFF2-40B4-BE49-F238E27FC236}">
                <a16:creationId xmlns:a16="http://schemas.microsoft.com/office/drawing/2014/main" id="{0FBDF229-9B47-D3ED-FC75-D1A345BDD2FD}"/>
              </a:ext>
            </a:extLst>
          </p:cNvPr>
          <p:cNvSpPr txBox="1"/>
          <p:nvPr/>
        </p:nvSpPr>
        <p:spPr>
          <a:xfrm>
            <a:off x="6635750" y="4851400"/>
            <a:ext cx="1066800" cy="108000"/>
          </a:xfrm>
          <a:prstGeom prst="rect">
            <a:avLst/>
          </a:prstGeom>
          <a:solidFill>
            <a:srgbClr val="FFFEFC"/>
          </a:solidFill>
        </p:spPr>
        <p:txBody>
          <a:bodyPr wrap="square" rtlCol="0">
            <a:spAutoFit/>
          </a:bodyPr>
          <a:lstStyle/>
          <a:p>
            <a:r>
              <a:rPr lang="de-DE" sz="500" b="1" dirty="0">
                <a:solidFill>
                  <a:srgbClr val="589759"/>
                </a:solidFill>
                <a:latin typeface="Daniel" panose="020B0500000000000000" pitchFamily="34" charset="0"/>
              </a:rPr>
              <a:t>08. Oktober 2023</a:t>
            </a:r>
          </a:p>
        </p:txBody>
      </p:sp>
    </p:spTree>
    <p:extLst>
      <p:ext uri="{BB962C8B-B14F-4D97-AF65-F5344CB8AC3E}">
        <p14:creationId xmlns:p14="http://schemas.microsoft.com/office/powerpoint/2010/main" val="370854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69332"/>
          </a:xfrm>
          <a:prstGeom prst="rect">
            <a:avLst/>
          </a:prstGeom>
        </p:spPr>
        <p:txBody>
          <a:bodyPr vert="horz" wrap="square" lIns="0" tIns="0" rIns="0" bIns="0" rtlCol="0">
            <a:spAutoFit/>
          </a:bodyPr>
          <a:lstStyle/>
          <a:p>
            <a:r>
              <a:rPr lang="de-DE" sz="2400" u="sng" spc="-95" dirty="0">
                <a:cs typeface="Arial"/>
              </a:rPr>
              <a:t>Wahlbriefe sind zurückzuweisen, wenn: </a:t>
            </a:r>
            <a:r>
              <a:rPr lang="de-DE" sz="2400" i="1" u="sng" spc="-95" dirty="0">
                <a:solidFill>
                  <a:schemeClr val="bg1">
                    <a:lumMod val="65000"/>
                  </a:schemeClr>
                </a:solidFill>
                <a:cs typeface="Arial"/>
              </a:rPr>
              <a:t>(Fortsetzung)</a:t>
            </a: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10. Zurückweisungsgründe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17</a:t>
            </a:fld>
            <a:endParaRPr lang="de-DE" dirty="0"/>
          </a:p>
        </p:txBody>
      </p:sp>
      <p:sp>
        <p:nvSpPr>
          <p:cNvPr id="6" name="object 6">
            <a:extLst>
              <a:ext uri="{FF2B5EF4-FFF2-40B4-BE49-F238E27FC236}">
                <a16:creationId xmlns:a16="http://schemas.microsoft.com/office/drawing/2014/main" id="{39B38283-74EB-47A9-BA7F-3DCFE2782780}"/>
              </a:ext>
            </a:extLst>
          </p:cNvPr>
          <p:cNvSpPr txBox="1"/>
          <p:nvPr/>
        </p:nvSpPr>
        <p:spPr>
          <a:xfrm>
            <a:off x="566420" y="1879600"/>
            <a:ext cx="9774389" cy="4447371"/>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dem Wahlbriefumschlag kein Stimmzettelumschlag beiliegt,</a:t>
            </a:r>
          </a:p>
          <a:p>
            <a:pPr marL="893763" lvl="1" indent="-355600">
              <a:spcAft>
                <a:spcPts val="600"/>
              </a:spcAft>
              <a:buBlip>
                <a:blip r:embed="rId4"/>
              </a:buBlip>
              <a:tabLst>
                <a:tab pos="174625" algn="l"/>
                <a:tab pos="623888" algn="l"/>
              </a:tabLst>
            </a:pPr>
            <a:r>
              <a:rPr lang="de-DE" sz="2400" spc="-95" dirty="0">
                <a:cs typeface="Arial"/>
              </a:rPr>
              <a:t>weder Wahlbriefumschlag noch die Stimmzettelumschläge verschlossen sind,</a:t>
            </a:r>
          </a:p>
          <a:p>
            <a:pPr marL="893763" lvl="1" indent="-355600">
              <a:spcAft>
                <a:spcPts val="600"/>
              </a:spcAft>
              <a:buBlip>
                <a:blip r:embed="rId4"/>
              </a:buBlip>
              <a:tabLst>
                <a:tab pos="174625" algn="l"/>
                <a:tab pos="623888" algn="l"/>
              </a:tabLst>
            </a:pPr>
            <a:r>
              <a:rPr lang="de-DE" sz="2400" spc="-95" dirty="0">
                <a:cs typeface="Arial"/>
              </a:rPr>
              <a:t>der Wahlbriefumschlag mehrere Stimmzettelumschläge, aber nicht die gleiche Anzahl gültiger und mit der vorgeschriebenen Versicherung an Eides statt versehener Wahlscheine enthält,</a:t>
            </a:r>
          </a:p>
          <a:p>
            <a:pPr marL="893763" lvl="1" indent="-355600">
              <a:spcAft>
                <a:spcPts val="600"/>
              </a:spcAft>
              <a:buBlip>
                <a:blip r:embed="rId4"/>
              </a:buBlip>
              <a:tabLst>
                <a:tab pos="174625" algn="l"/>
                <a:tab pos="623888" algn="l"/>
              </a:tabLst>
            </a:pPr>
            <a:r>
              <a:rPr lang="de-DE" sz="2400" spc="-95" dirty="0">
                <a:cs typeface="Arial"/>
              </a:rPr>
              <a:t>der Wähler oder die Hilfsperson die vorgeschriebene Versicherung an Eides statt zur Briefwahl auf dem Wahlschein nicht unterschrieben hat,</a:t>
            </a:r>
          </a:p>
          <a:p>
            <a:pPr marL="893763" lvl="1" indent="-355600">
              <a:spcAft>
                <a:spcPts val="600"/>
              </a:spcAft>
              <a:buBlip>
                <a:blip r:embed="rId4"/>
              </a:buBlip>
              <a:tabLst>
                <a:tab pos="174625" algn="l"/>
                <a:tab pos="623888" algn="l"/>
              </a:tabLst>
            </a:pPr>
            <a:r>
              <a:rPr lang="de-DE" sz="2400" spc="-95" dirty="0">
                <a:cs typeface="Arial"/>
              </a:rPr>
              <a:t>kein amtlicher Stimmzettelumschlag benutzt wurde,</a:t>
            </a:r>
          </a:p>
          <a:p>
            <a:pPr marL="893763" lvl="1" indent="-355600">
              <a:spcAft>
                <a:spcPts val="600"/>
              </a:spcAft>
              <a:buBlip>
                <a:blip r:embed="rId4"/>
              </a:buBlip>
              <a:tabLst>
                <a:tab pos="174625" algn="l"/>
                <a:tab pos="623888" algn="l"/>
              </a:tabLst>
            </a:pPr>
            <a:r>
              <a:rPr lang="de-DE" sz="2400" spc="-95" dirty="0">
                <a:cs typeface="Arial"/>
              </a:rPr>
              <a:t>ein Stimmzettelumschlag benutzt wurde, der offensichtlich in einer das Wahlgeheimnis gefährdenden Weise von den übrigen abweicht oder einen deutlich fühlbaren Gegenstand enthält.</a:t>
            </a:r>
          </a:p>
        </p:txBody>
      </p:sp>
    </p:spTree>
    <p:extLst>
      <p:ext uri="{BB962C8B-B14F-4D97-AF65-F5344CB8AC3E}">
        <p14:creationId xmlns:p14="http://schemas.microsoft.com/office/powerpoint/2010/main" val="427753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Zahl der Wahlbriefe, die Anlass zu Bedenken geben, ist in der Briefwahlniederschrift festzuhalten.</a:t>
            </a:r>
          </a:p>
          <a:p>
            <a:pPr marL="893763" lvl="1" indent="-355600">
              <a:spcAft>
                <a:spcPts val="600"/>
              </a:spcAft>
              <a:buBlip>
                <a:blip r:embed="rId3"/>
              </a:buBlip>
              <a:tabLst>
                <a:tab pos="174625" algn="l"/>
                <a:tab pos="623888" algn="l"/>
              </a:tabLst>
            </a:pPr>
            <a:r>
              <a:rPr lang="de-DE" sz="2400" spc="-95" dirty="0">
                <a:cs typeface="Arial"/>
              </a:rPr>
              <a:t>Wahlbriefe, die durch Beschluss zurückgewiesen werden.</a:t>
            </a:r>
          </a:p>
          <a:p>
            <a:pPr marL="893763" lvl="1" indent="-355600">
              <a:spcAft>
                <a:spcPts val="600"/>
              </a:spcAft>
              <a:buBlip>
                <a:blip r:embed="rId3"/>
              </a:buBlip>
              <a:tabLst>
                <a:tab pos="174625" algn="l"/>
                <a:tab pos="623888" algn="l"/>
              </a:tabLst>
            </a:pPr>
            <a:r>
              <a:rPr lang="de-DE" sz="2400" spc="-95" dirty="0">
                <a:cs typeface="Arial"/>
              </a:rPr>
              <a:t>Wahlbriefe, die durch Beschluss zugelassen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11. Beschlussfassung zu Wahlbriefen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18</a:t>
            </a:fld>
            <a:endParaRPr lang="de-DE" dirty="0"/>
          </a:p>
        </p:txBody>
      </p:sp>
      <p:pic>
        <p:nvPicPr>
          <p:cNvPr id="4" name="Grafik 3">
            <a:extLst>
              <a:ext uri="{FF2B5EF4-FFF2-40B4-BE49-F238E27FC236}">
                <a16:creationId xmlns:a16="http://schemas.microsoft.com/office/drawing/2014/main" id="{164C94E0-7BE1-4066-B7DD-7F56E15D18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9672" b="15772"/>
          <a:stretch/>
        </p:blipFill>
        <p:spPr>
          <a:xfrm>
            <a:off x="2005424" y="3098800"/>
            <a:ext cx="6459126" cy="4069811"/>
          </a:xfrm>
          <a:prstGeom prst="rect">
            <a:avLst/>
          </a:prstGeom>
        </p:spPr>
      </p:pic>
      <p:sp>
        <p:nvSpPr>
          <p:cNvPr id="2" name="Textfeld 1">
            <a:extLst>
              <a:ext uri="{FF2B5EF4-FFF2-40B4-BE49-F238E27FC236}">
                <a16:creationId xmlns:a16="http://schemas.microsoft.com/office/drawing/2014/main" id="{C340CF89-B3EB-CA3F-CD2B-B677B33A854B}"/>
              </a:ext>
            </a:extLst>
          </p:cNvPr>
          <p:cNvSpPr txBox="1"/>
          <p:nvPr/>
        </p:nvSpPr>
        <p:spPr>
          <a:xfrm rot="16200000">
            <a:off x="7126850" y="3979300"/>
            <a:ext cx="1600200" cy="144000"/>
          </a:xfrm>
          <a:prstGeom prst="rect">
            <a:avLst/>
          </a:prstGeom>
          <a:solidFill>
            <a:srgbClr val="878887"/>
          </a:solidFill>
        </p:spPr>
        <p:txBody>
          <a:bodyPr wrap="square" rtlCol="0">
            <a:spAutoFit/>
          </a:bodyPr>
          <a:lstStyle/>
          <a:p>
            <a:pPr>
              <a:lnSpc>
                <a:spcPts val="700"/>
              </a:lnSpc>
            </a:pPr>
            <a:r>
              <a:rPr lang="de-DE" sz="1000" b="1" dirty="0">
                <a:solidFill>
                  <a:schemeClr val="bg1"/>
                </a:solidFill>
                <a:latin typeface="Helvetica" panose="020B0604020202020204" pitchFamily="34" charset="0"/>
              </a:rPr>
              <a:t>AM 08. OKTOBER 2023</a:t>
            </a:r>
          </a:p>
        </p:txBody>
      </p:sp>
    </p:spTree>
    <p:extLst>
      <p:ext uri="{BB962C8B-B14F-4D97-AF65-F5344CB8AC3E}">
        <p14:creationId xmlns:p14="http://schemas.microsoft.com/office/powerpoint/2010/main" val="5541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2653575"/>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Briefwahlvorstandes </a:t>
            </a:r>
            <a:br>
              <a:rPr lang="de-DE" sz="4800" b="1" dirty="0">
                <a:solidFill>
                  <a:srgbClr val="00823C"/>
                </a:solidFill>
                <a:latin typeface="+mj-lt"/>
              </a:rPr>
            </a:br>
            <a:r>
              <a:rPr lang="de-DE" sz="4800" b="1" dirty="0">
                <a:solidFill>
                  <a:srgbClr val="00823C"/>
                </a:solidFill>
                <a:latin typeface="+mj-lt"/>
              </a:rPr>
              <a:t>am Wahltag</a:t>
            </a:r>
            <a:br>
              <a:rPr lang="de-DE" sz="4800" b="1" dirty="0">
                <a:solidFill>
                  <a:srgbClr val="00823C"/>
                </a:solidFill>
                <a:latin typeface="+mj-lt"/>
              </a:rPr>
            </a:b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19</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148670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612140" y="1599441"/>
            <a:ext cx="9698189" cy="3739485"/>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a:spcBef>
                <a:spcPts val="600"/>
              </a:spcBef>
              <a:spcAft>
                <a:spcPts val="1200"/>
              </a:spcAft>
            </a:pPr>
            <a:r>
              <a:rPr lang="de-DE" sz="2800" b="1" dirty="0">
                <a:solidFill>
                  <a:srgbClr val="00823C"/>
                </a:solidFill>
                <a:latin typeface="+mj-lt"/>
              </a:rPr>
              <a:t>Begrüßung</a:t>
            </a:r>
          </a:p>
          <a:p>
            <a:pPr>
              <a:spcBef>
                <a:spcPts val="600"/>
              </a:spcBef>
              <a:spcAft>
                <a:spcPts val="1200"/>
              </a:spcAft>
            </a:pPr>
            <a:r>
              <a:rPr lang="de-DE" sz="2800" b="1" dirty="0">
                <a:solidFill>
                  <a:srgbClr val="00823C"/>
                </a:solidFill>
                <a:latin typeface="+mj-lt"/>
              </a:rPr>
              <a:t>Briefwahlvorstand</a:t>
            </a:r>
          </a:p>
          <a:p>
            <a:pPr>
              <a:spcBef>
                <a:spcPts val="600"/>
              </a:spcBef>
              <a:spcAft>
                <a:spcPts val="1200"/>
              </a:spcAft>
            </a:pPr>
            <a:r>
              <a:rPr lang="de-DE" sz="2800" b="1" dirty="0">
                <a:solidFill>
                  <a:srgbClr val="00823C"/>
                </a:solidFill>
                <a:latin typeface="+mj-lt"/>
              </a:rPr>
              <a:t>Tätigkeiten des Briefwahlvorstandes vor 18.00 Uhr</a:t>
            </a:r>
          </a:p>
          <a:p>
            <a:pPr>
              <a:spcBef>
                <a:spcPts val="600"/>
              </a:spcBef>
              <a:spcAft>
                <a:spcPts val="1200"/>
              </a:spcAft>
            </a:pPr>
            <a:r>
              <a:rPr lang="de-DE" sz="2800" b="1" dirty="0">
                <a:solidFill>
                  <a:srgbClr val="00823C"/>
                </a:solidFill>
                <a:latin typeface="+mj-lt"/>
              </a:rPr>
              <a:t>Tätigkeiten des Briefwahlvorstandes ab 18.00 Uhr</a:t>
            </a:r>
          </a:p>
          <a:p>
            <a:pPr>
              <a:spcBef>
                <a:spcPts val="600"/>
              </a:spcBef>
              <a:spcAft>
                <a:spcPts val="1200"/>
              </a:spcAft>
            </a:pPr>
            <a:r>
              <a:rPr lang="de-DE" sz="2800" b="1" dirty="0">
                <a:solidFill>
                  <a:srgbClr val="00823C"/>
                </a:solidFill>
                <a:latin typeface="+mj-lt"/>
              </a:rPr>
              <a:t>Fragen und Antworten</a:t>
            </a:r>
          </a:p>
          <a:p>
            <a:pPr>
              <a:spcBef>
                <a:spcPts val="600"/>
              </a:spcBef>
              <a:spcAft>
                <a:spcPts val="1200"/>
              </a:spcAft>
            </a:pPr>
            <a:r>
              <a:rPr lang="de-DE" sz="2800" b="1" dirty="0">
                <a:solidFill>
                  <a:srgbClr val="00823C"/>
                </a:solidFill>
                <a:latin typeface="+mj-lt"/>
              </a:rPr>
              <a:t>Verabschiedung</a:t>
            </a:r>
            <a:endParaRPr lang="de-DE" dirty="0"/>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solidFill>
                  <a:schemeClr val="tx1">
                    <a:lumMod val="65000"/>
                    <a:lumOff val="35000"/>
                  </a:schemeClr>
                </a:solidFill>
                <a:latin typeface="+mj-lt"/>
              </a:rPr>
              <a:t>Inhaltsverzeichnis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232913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01675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Briefwahlvorstand darf mit der Ergebnisermittlung erst um 18.00 Uhr beginnen, also dem Ende der allgemeinen Wahlzeit.</a:t>
            </a:r>
          </a:p>
          <a:p>
            <a:pPr marL="893763" lvl="1" indent="-355600">
              <a:spcAft>
                <a:spcPts val="600"/>
              </a:spcAft>
              <a:buBlip>
                <a:blip r:embed="rId3"/>
              </a:buBlip>
              <a:tabLst>
                <a:tab pos="174625" algn="l"/>
                <a:tab pos="623888" algn="l"/>
              </a:tabLst>
            </a:pPr>
            <a:r>
              <a:rPr lang="de-DE" sz="2400" spc="-95" dirty="0">
                <a:cs typeface="Arial"/>
              </a:rPr>
              <a:t>Es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Die Reihenfolge der Ergebnisermittlung ist wie folgt:</a:t>
            </a:r>
          </a:p>
          <a:p>
            <a:pPr marL="1452563" lvl="2" indent="-457200">
              <a:spcAft>
                <a:spcPts val="600"/>
              </a:spcAft>
              <a:buAutoNum type="arabicPeriod"/>
              <a:tabLst>
                <a:tab pos="174625" algn="l"/>
                <a:tab pos="623888" algn="l"/>
              </a:tabLst>
            </a:pPr>
            <a:r>
              <a:rPr lang="de-DE" sz="2400" spc="-95" dirty="0">
                <a:cs typeface="Arial"/>
              </a:rPr>
              <a:t>Landtagswahl, Erst- und Zweitstimmen</a:t>
            </a:r>
            <a:br>
              <a:rPr lang="de-DE" sz="2400" spc="-95" dirty="0">
                <a:cs typeface="Arial"/>
              </a:rPr>
            </a:br>
            <a:br>
              <a:rPr lang="de-DE" sz="800" spc="-95" dirty="0">
                <a:cs typeface="Arial"/>
              </a:rPr>
            </a:br>
            <a:r>
              <a:rPr lang="de-DE" sz="2400" b="1" spc="-95" dirty="0">
                <a:cs typeface="Arial"/>
              </a:rPr>
              <a:t>und erst nach vollständiger Feststellung des Ergebnisses </a:t>
            </a:r>
            <a:br>
              <a:rPr lang="de-DE" sz="2400" b="1" spc="-95" dirty="0">
                <a:cs typeface="Arial"/>
              </a:rPr>
            </a:br>
            <a:r>
              <a:rPr lang="de-DE" sz="2400" b="1" spc="-95" dirty="0">
                <a:cs typeface="Arial"/>
              </a:rPr>
              <a:t>der Landtagswahl</a:t>
            </a:r>
          </a:p>
          <a:p>
            <a:pPr marL="1452563" lvl="2" indent="-457200">
              <a:spcAft>
                <a:spcPts val="600"/>
              </a:spcAft>
              <a:buAutoNum type="arabicPeriod"/>
              <a:tabLst>
                <a:tab pos="174625" algn="l"/>
                <a:tab pos="623888" algn="l"/>
              </a:tabLst>
            </a:pPr>
            <a:r>
              <a:rPr lang="de-DE" sz="2400" spc="-95" dirty="0">
                <a:cs typeface="Arial"/>
              </a:rPr>
              <a:t>Bezirkswahl, Erst- und Zweitstimmen</a:t>
            </a:r>
          </a:p>
          <a:p>
            <a:pPr marL="893763" lvl="1" indent="-355600">
              <a:spcAft>
                <a:spcPts val="600"/>
              </a:spcAft>
              <a:buBlip>
                <a:blip r:embed="rId3"/>
              </a:buBlip>
              <a:tabLst>
                <a:tab pos="174625" algn="l"/>
                <a:tab pos="623888" algn="l"/>
              </a:tabLst>
            </a:pPr>
            <a:r>
              <a:rPr lang="de-DE" sz="2400" spc="-95" dirty="0">
                <a:cs typeface="Arial"/>
              </a:rPr>
              <a:t>Der Briefwahlvorsteher öffnet die Wahlurne mit den weißen Stimmzettelumschlägen für die Landtagswahl.</a:t>
            </a:r>
          </a:p>
          <a:p>
            <a:pPr marL="893763" lvl="1" indent="-355600">
              <a:spcAft>
                <a:spcPts val="600"/>
              </a:spcAft>
              <a:buBlip>
                <a:blip r:embed="rId3"/>
              </a:buBlip>
              <a:tabLst>
                <a:tab pos="174625" algn="l"/>
                <a:tab pos="623888" algn="l"/>
              </a:tabLst>
            </a:pPr>
            <a:r>
              <a:rPr lang="de-DE" sz="2400" spc="-95" dirty="0">
                <a:cs typeface="Arial"/>
              </a:rPr>
              <a:t>Der Briefwahlvorsteher entnimmt die Stimmzettelumschläge aus der Wahlurne und überzeugt sich, dass diese leer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12. Ermittlung des Briefwahlergebnisses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20</a:t>
            </a:fld>
            <a:endParaRPr lang="de-DE" dirty="0"/>
          </a:p>
        </p:txBody>
      </p:sp>
    </p:spTree>
    <p:extLst>
      <p:ext uri="{BB962C8B-B14F-4D97-AF65-F5344CB8AC3E}">
        <p14:creationId xmlns:p14="http://schemas.microsoft.com/office/powerpoint/2010/main" val="33206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047536"/>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spc="-95" dirty="0">
                <a:cs typeface="Arial"/>
              </a:rPr>
              <a:t>Es werden Arbeitsgruppen gebildet, die gleichzeitig zählen.</a:t>
            </a:r>
          </a:p>
          <a:p>
            <a:pPr marL="538163" lvl="1">
              <a:spcAft>
                <a:spcPts val="600"/>
              </a:spcAft>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b="1" spc="-95" dirty="0">
                <a:cs typeface="Arial"/>
              </a:rPr>
              <a:t>13. 1</a:t>
            </a:r>
            <a:r>
              <a:rPr lang="de-DE" sz="2400" b="1" u="sng" spc="-95" dirty="0">
                <a:cs typeface="Arial"/>
              </a:rPr>
              <a:t> Arbeitsgruppe 1:</a:t>
            </a:r>
          </a:p>
          <a:p>
            <a:pPr marL="1350963" lvl="2" indent="-355600">
              <a:spcAft>
                <a:spcPts val="600"/>
              </a:spcAft>
              <a:buBlip>
                <a:blip r:embed="rId3"/>
              </a:buBlip>
              <a:tabLst>
                <a:tab pos="174625" algn="l"/>
                <a:tab pos="623888" algn="l"/>
              </a:tabLst>
            </a:pPr>
            <a:r>
              <a:rPr lang="de-DE" sz="2400" spc="-95" dirty="0">
                <a:cs typeface="Arial"/>
              </a:rPr>
              <a:t>Die Beisitzer zählen alle Stimmzettelumschläge (= Wähler), </a:t>
            </a:r>
            <a:br>
              <a:rPr lang="de-DE" sz="2400" spc="-95" dirty="0">
                <a:cs typeface="Arial"/>
              </a:rPr>
            </a:br>
            <a:r>
              <a:rPr lang="de-DE" sz="2400" b="1" spc="-95" dirty="0">
                <a:cs typeface="Arial"/>
              </a:rPr>
              <a:t>ohne sie zu öffnen</a:t>
            </a:r>
            <a:r>
              <a:rPr lang="de-DE" sz="2400" spc="-95" dirty="0">
                <a:cs typeface="Arial"/>
              </a:rPr>
              <a:t>.</a:t>
            </a:r>
          </a:p>
          <a:p>
            <a:pPr marL="1350963" lvl="2" indent="-355600">
              <a:spcAft>
                <a:spcPts val="600"/>
              </a:spcAft>
              <a:buBlip>
                <a:blip r:embed="rId3"/>
              </a:buBlip>
              <a:tabLst>
                <a:tab pos="174625" algn="l"/>
                <a:tab pos="623888" algn="l"/>
              </a:tabLst>
            </a:pPr>
            <a:r>
              <a:rPr lang="de-DE" sz="2400" spc="-95" dirty="0">
                <a:cs typeface="Arial"/>
              </a:rPr>
              <a:t>Die Zahl ist vom Schriftführer in die Briefwahlniederschrift einzutragen.</a:t>
            </a:r>
          </a:p>
          <a:p>
            <a:pPr marL="1350963" lvl="2"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b="1" spc="-95" dirty="0">
                <a:cs typeface="Arial"/>
              </a:rPr>
              <a:t>13.2</a:t>
            </a:r>
            <a:r>
              <a:rPr lang="de-DE" sz="2400" b="1" u="sng" spc="-95" dirty="0">
                <a:cs typeface="Arial"/>
              </a:rPr>
              <a:t> Arbeitsgruppe 2:</a:t>
            </a:r>
          </a:p>
          <a:p>
            <a:pPr marL="1350963" lvl="2" indent="-355600">
              <a:spcAft>
                <a:spcPts val="600"/>
              </a:spcAft>
              <a:buBlip>
                <a:blip r:embed="rId3"/>
              </a:buBlip>
              <a:tabLst>
                <a:tab pos="174625" algn="l"/>
                <a:tab pos="623888" algn="l"/>
              </a:tabLst>
            </a:pPr>
            <a:r>
              <a:rPr lang="de-DE" sz="2400" spc="-95" dirty="0">
                <a:cs typeface="Arial"/>
              </a:rPr>
              <a:t>Der Briefwahlvorsteher und der Schriftführer zählen die Stimmabgabevermerke auf den Wahlscheinen der zugelassenen Wahlbriefe.</a:t>
            </a:r>
          </a:p>
          <a:p>
            <a:pPr marL="1350963" lvl="2" indent="-355600">
              <a:spcAft>
                <a:spcPts val="600"/>
              </a:spcAft>
              <a:buBlip>
                <a:blip r:embed="rId3"/>
              </a:buBlip>
              <a:tabLst>
                <a:tab pos="174625" algn="l"/>
                <a:tab pos="623888" algn="l"/>
              </a:tabLst>
            </a:pPr>
            <a:r>
              <a:rPr lang="de-DE" sz="2400" spc="-95" dirty="0">
                <a:cs typeface="Arial"/>
              </a:rPr>
              <a:t>Diese Zahl ist vom Schriftführer in die Briefwahlniederschrift einzutragen.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13. Ermittlung der Zahl der Wähler</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21</a:t>
            </a:fld>
            <a:endParaRPr lang="de-DE" dirty="0"/>
          </a:p>
        </p:txBody>
      </p:sp>
    </p:spTree>
    <p:extLst>
      <p:ext uri="{BB962C8B-B14F-4D97-AF65-F5344CB8AC3E}">
        <p14:creationId xmlns:p14="http://schemas.microsoft.com/office/powerpoint/2010/main" val="3713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Öffnen der Stimmzettelumschläge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22</a:t>
            </a:fld>
            <a:endParaRPr lang="de-DE" dirty="0"/>
          </a:p>
        </p:txBody>
      </p:sp>
      <p:sp>
        <p:nvSpPr>
          <p:cNvPr id="6" name="object 6">
            <a:extLst>
              <a:ext uri="{FF2B5EF4-FFF2-40B4-BE49-F238E27FC236}">
                <a16:creationId xmlns:a16="http://schemas.microsoft.com/office/drawing/2014/main" id="{542312D8-A882-42A0-A5E7-9B00504E18B8}"/>
              </a:ext>
            </a:extLst>
          </p:cNvPr>
          <p:cNvSpPr txBox="1"/>
          <p:nvPr/>
        </p:nvSpPr>
        <p:spPr>
          <a:xfrm>
            <a:off x="539750" y="1117600"/>
            <a:ext cx="9774389" cy="623247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Ist die Zahl der Wähler festgestellt, öffnen mehrere vom Briefwahlvorsteher bestimmte Beisitzer die Stimmzettelumschläge, entnehmen die Stimmzettel und bilden folgende Stapel, die sie jeweils unter Aufsicht behalten:</a:t>
            </a:r>
          </a:p>
          <a:p>
            <a:pPr marL="436563" indent="-355600">
              <a:spcAft>
                <a:spcPts val="600"/>
              </a:spcAft>
              <a:buBlip>
                <a:blip r:embed="rId4"/>
              </a:buBlip>
              <a:tabLst>
                <a:tab pos="174625" algn="l"/>
                <a:tab pos="623888" algn="l"/>
              </a:tabLst>
            </a:pPr>
            <a:endParaRPr lang="de-DE" sz="2400" spc="-95" dirty="0">
              <a:cs typeface="Arial"/>
            </a:endParaRPr>
          </a:p>
          <a:p>
            <a:pPr marL="436563" indent="-355600">
              <a:spcAft>
                <a:spcPts val="600"/>
              </a:spcAft>
              <a:buBlip>
                <a:blip r:embed="rId4"/>
              </a:buBlip>
              <a:tabLst>
                <a:tab pos="174625" algn="l"/>
                <a:tab pos="623888" algn="l"/>
              </a:tabLst>
            </a:pPr>
            <a:r>
              <a:rPr lang="de-DE" sz="2400" b="1" spc="-95" dirty="0">
                <a:cs typeface="Arial"/>
              </a:rPr>
              <a:t>14.1 Kleine Stimmzettel (A. Erststimme)</a:t>
            </a:r>
          </a:p>
          <a:p>
            <a:pPr marL="893763" lvl="1" indent="-355600">
              <a:spcAft>
                <a:spcPts val="600"/>
              </a:spcAft>
              <a:buBlip>
                <a:blip r:embed="rId4"/>
              </a:buBlip>
              <a:tabLst>
                <a:tab pos="174625" algn="l"/>
                <a:tab pos="623888" algn="l"/>
              </a:tabLst>
            </a:pPr>
            <a:r>
              <a:rPr lang="de-DE" sz="2400" spc="-95" dirty="0">
                <a:cs typeface="Arial"/>
              </a:rPr>
              <a:t>Stapel a: </a:t>
            </a:r>
            <a:br>
              <a:rPr lang="de-DE" sz="2400" spc="-95" dirty="0">
                <a:cs typeface="Arial"/>
              </a:rPr>
            </a:br>
            <a:r>
              <a:rPr lang="de-DE" sz="2400" spc="-95" dirty="0">
                <a:cs typeface="Arial"/>
              </a:rPr>
              <a:t>Die Stimmzettel, auf denen die Stimme zweifelsfrei gültig abgegeben wurde, geordnet nach Wahlkreisvorschlägen.</a:t>
            </a: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r>
              <a:rPr lang="de-DE" sz="2400" spc="-95" dirty="0">
                <a:cs typeface="Arial"/>
              </a:rPr>
              <a:t>Stapel b: </a:t>
            </a:r>
            <a:br>
              <a:rPr lang="de-DE" sz="2400" spc="-95" dirty="0">
                <a:cs typeface="Arial"/>
              </a:rPr>
            </a:br>
            <a:r>
              <a:rPr lang="de-DE" sz="2400" spc="-95" dirty="0">
                <a:cs typeface="Arial"/>
              </a:rPr>
              <a:t>Die Stimmzettel, die ungekennzeichnet sind.</a:t>
            </a: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p:txBody>
      </p:sp>
      <p:pic>
        <p:nvPicPr>
          <p:cNvPr id="8" name="Grafik 7">
            <a:extLst>
              <a:ext uri="{FF2B5EF4-FFF2-40B4-BE49-F238E27FC236}">
                <a16:creationId xmlns:a16="http://schemas.microsoft.com/office/drawing/2014/main" id="{43D460B7-7816-4ED9-8E50-B5F9031262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9" t="35905" b="40940"/>
          <a:stretch/>
        </p:blipFill>
        <p:spPr>
          <a:xfrm>
            <a:off x="5723219" y="3937000"/>
            <a:ext cx="4581241" cy="1752600"/>
          </a:xfrm>
          <a:prstGeom prst="rect">
            <a:avLst/>
          </a:prstGeom>
        </p:spPr>
      </p:pic>
      <p:pic>
        <p:nvPicPr>
          <p:cNvPr id="9" name="Grafik 8">
            <a:extLst>
              <a:ext uri="{FF2B5EF4-FFF2-40B4-BE49-F238E27FC236}">
                <a16:creationId xmlns:a16="http://schemas.microsoft.com/office/drawing/2014/main" id="{F68A681D-6C86-4219-A250-D9C61F2E33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409" t="66367" r="54147" b="13498"/>
          <a:stretch/>
        </p:blipFill>
        <p:spPr>
          <a:xfrm>
            <a:off x="7172310" y="5610630"/>
            <a:ext cx="1683057" cy="1524001"/>
          </a:xfrm>
          <a:prstGeom prst="rect">
            <a:avLst/>
          </a:prstGeom>
        </p:spPr>
      </p:pic>
    </p:spTree>
    <p:extLst>
      <p:ext uri="{BB962C8B-B14F-4D97-AF65-F5344CB8AC3E}">
        <p14:creationId xmlns:p14="http://schemas.microsoft.com/office/powerpoint/2010/main" val="6639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460126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c: </a:t>
            </a:r>
            <a:br>
              <a:rPr lang="de-DE" sz="2400" spc="-95" dirty="0">
                <a:cs typeface="Arial"/>
              </a:rPr>
            </a:br>
            <a:r>
              <a:rPr lang="de-DE" sz="2400" spc="-95" dirty="0">
                <a:cs typeface="Arial"/>
              </a:rPr>
              <a:t>Die Stimmzettel, die Anlass zu Bedenken geben.</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b="1" spc="-95" dirty="0">
                <a:cs typeface="Arial"/>
              </a:rPr>
              <a:t>14.2 Große Stimmzettel (B. Zweitstimme)</a:t>
            </a:r>
          </a:p>
          <a:p>
            <a:pPr marL="893763" lvl="1" indent="-355600">
              <a:spcAft>
                <a:spcPts val="600"/>
              </a:spcAft>
              <a:buBlip>
                <a:blip r:embed="rId3"/>
              </a:buBlip>
              <a:tabLst>
                <a:tab pos="174625" algn="l"/>
                <a:tab pos="623888" algn="l"/>
              </a:tabLst>
            </a:pPr>
            <a:r>
              <a:rPr lang="de-DE" sz="2400" spc="-95" dirty="0">
                <a:cs typeface="Arial"/>
              </a:rPr>
              <a:t>Stapel d: </a:t>
            </a:r>
            <a:br>
              <a:rPr lang="de-DE" sz="2400" spc="-95" dirty="0">
                <a:cs typeface="Arial"/>
              </a:rPr>
            </a:br>
            <a:r>
              <a:rPr lang="de-DE" sz="2400" spc="-95" dirty="0">
                <a:cs typeface="Arial"/>
              </a:rPr>
              <a:t>Die Stimmzettel, auf denen die Stimme zweifelsfrei gültig abgegeben wurde, geordnet nach Wahlkreisvorschlägen.</a:t>
            </a: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23</a:t>
            </a:fld>
            <a:endParaRPr lang="de-DE" dirty="0"/>
          </a:p>
        </p:txBody>
      </p:sp>
      <p:pic>
        <p:nvPicPr>
          <p:cNvPr id="6" name="Grafik 5">
            <a:extLst>
              <a:ext uri="{FF2B5EF4-FFF2-40B4-BE49-F238E27FC236}">
                <a16:creationId xmlns:a16="http://schemas.microsoft.com/office/drawing/2014/main" id="{9F8EB84F-A18D-44EC-AA6E-E6E21CF24E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36" t="23826" r="53020" b="57047"/>
          <a:stretch/>
        </p:blipFill>
        <p:spPr>
          <a:xfrm>
            <a:off x="6978649" y="1936750"/>
            <a:ext cx="1752601" cy="1447800"/>
          </a:xfrm>
          <a:prstGeom prst="rect">
            <a:avLst/>
          </a:prstGeom>
        </p:spPr>
      </p:pic>
      <p:pic>
        <p:nvPicPr>
          <p:cNvPr id="9" name="Grafik 8">
            <a:extLst>
              <a:ext uri="{FF2B5EF4-FFF2-40B4-BE49-F238E27FC236}">
                <a16:creationId xmlns:a16="http://schemas.microsoft.com/office/drawing/2014/main" id="{61E479D8-516C-4E83-9144-DC7D45C0A9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36" t="62081" r="1769" b="16779"/>
          <a:stretch/>
        </p:blipFill>
        <p:spPr>
          <a:xfrm>
            <a:off x="4235450" y="5575301"/>
            <a:ext cx="4495800" cy="1600200"/>
          </a:xfrm>
          <a:prstGeom prst="rect">
            <a:avLst/>
          </a:prstGeom>
        </p:spPr>
      </p:pic>
    </p:spTree>
    <p:extLst>
      <p:ext uri="{BB962C8B-B14F-4D97-AF65-F5344CB8AC3E}">
        <p14:creationId xmlns:p14="http://schemas.microsoft.com/office/powerpoint/2010/main" val="354593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541686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e: </a:t>
            </a:r>
            <a:br>
              <a:rPr lang="de-DE" sz="2400" spc="-95" dirty="0">
                <a:cs typeface="Arial"/>
              </a:rPr>
            </a:br>
            <a:r>
              <a:rPr lang="de-DE" sz="2400" spc="-95" dirty="0">
                <a:cs typeface="Arial"/>
              </a:rPr>
              <a:t>Die Stimmzettel, die ungekennzeichnet sind.</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Stapel f: </a:t>
            </a:r>
            <a:br>
              <a:rPr lang="de-DE" sz="2400" spc="-95" dirty="0">
                <a:cs typeface="Arial"/>
              </a:rPr>
            </a:br>
            <a:r>
              <a:rPr lang="de-DE" sz="2400" spc="-95" dirty="0">
                <a:cs typeface="Arial"/>
              </a:rPr>
              <a:t>Die Stimmzettel, die Anlass zu Bedenken geben.</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Stapel g: </a:t>
            </a:r>
            <a:br>
              <a:rPr lang="de-DE" sz="2400" spc="-95" dirty="0">
                <a:cs typeface="Arial"/>
              </a:rPr>
            </a:br>
            <a:r>
              <a:rPr lang="de-DE" sz="2400" spc="-95" dirty="0">
                <a:cs typeface="Arial"/>
              </a:rPr>
              <a:t>Die Stimmzettelumschläge, die keinen, nur einen oder mehrere gleichartige Stimmzettel enthalten.</a:t>
            </a: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14.2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24</a:t>
            </a:fld>
            <a:endParaRPr lang="de-DE" dirty="0"/>
          </a:p>
        </p:txBody>
      </p:sp>
      <p:pic>
        <p:nvPicPr>
          <p:cNvPr id="4" name="Grafik 3">
            <a:extLst>
              <a:ext uri="{FF2B5EF4-FFF2-40B4-BE49-F238E27FC236}">
                <a16:creationId xmlns:a16="http://schemas.microsoft.com/office/drawing/2014/main" id="{75A40F8E-6F87-461B-ACE1-0BD2970F79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32" t="22819" r="55695" b="58053"/>
          <a:stretch/>
        </p:blipFill>
        <p:spPr>
          <a:xfrm>
            <a:off x="7207249" y="1193799"/>
            <a:ext cx="1524001" cy="1447801"/>
          </a:xfrm>
          <a:prstGeom prst="rect">
            <a:avLst/>
          </a:prstGeom>
        </p:spPr>
      </p:pic>
      <p:pic>
        <p:nvPicPr>
          <p:cNvPr id="10" name="Grafik 9">
            <a:extLst>
              <a:ext uri="{FF2B5EF4-FFF2-40B4-BE49-F238E27FC236}">
                <a16:creationId xmlns:a16="http://schemas.microsoft.com/office/drawing/2014/main" id="{928FEE2F-ACC8-47A0-892B-6991FCA49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32" t="48993" r="55695" b="32788"/>
          <a:stretch/>
        </p:blipFill>
        <p:spPr>
          <a:xfrm>
            <a:off x="7207249" y="2841248"/>
            <a:ext cx="1524001" cy="1379011"/>
          </a:xfrm>
          <a:prstGeom prst="rect">
            <a:avLst/>
          </a:prstGeom>
        </p:spPr>
      </p:pic>
    </p:spTree>
    <p:extLst>
      <p:ext uri="{BB962C8B-B14F-4D97-AF65-F5344CB8AC3E}">
        <p14:creationId xmlns:p14="http://schemas.microsoft.com/office/powerpoint/2010/main" val="23122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489364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14.3 Behandlung der ungekennzeichneten kleinen (Stapel b) und </a:t>
            </a:r>
            <a:br>
              <a:rPr lang="de-DE" sz="2400" b="1" spc="-95" dirty="0">
                <a:cs typeface="Arial"/>
              </a:rPr>
            </a:br>
            <a:r>
              <a:rPr lang="de-DE" sz="2400" b="1" spc="-95" dirty="0">
                <a:cs typeface="Arial"/>
              </a:rPr>
              <a:t>großen Stimmzettel (Stapel e)</a:t>
            </a:r>
          </a:p>
          <a:p>
            <a:pPr marL="893763" lvl="1" indent="-355600">
              <a:spcAft>
                <a:spcPts val="600"/>
              </a:spcAft>
              <a:buBlip>
                <a:blip r:embed="rId3"/>
              </a:buBlip>
              <a:tabLst>
                <a:tab pos="174625" algn="l"/>
                <a:tab pos="623888" algn="l"/>
              </a:tabLst>
            </a:pPr>
            <a:r>
              <a:rPr lang="de-DE" sz="2400" spc="-95" dirty="0">
                <a:cs typeface="Arial"/>
              </a:rPr>
              <a:t>Der Briefwahlvorsteher erhält die ungekennzeichneten kleinen bzw. großen Stimmzettel.</a:t>
            </a:r>
          </a:p>
          <a:p>
            <a:pPr marL="893763" lvl="1" indent="-355600">
              <a:spcAft>
                <a:spcPts val="600"/>
              </a:spcAft>
              <a:buBlip>
                <a:blip r:embed="rId3"/>
              </a:buBlip>
              <a:tabLst>
                <a:tab pos="174625" algn="l"/>
                <a:tab pos="623888" algn="l"/>
              </a:tabLst>
            </a:pPr>
            <a:r>
              <a:rPr lang="de-DE" sz="2400" spc="-95" dirty="0">
                <a:cs typeface="Arial"/>
              </a:rPr>
              <a:t>Er prüft jeden Stimmzettel und sagt jeweils an, dass die Stimme ungültig ist.</a:t>
            </a:r>
          </a:p>
          <a:p>
            <a:pPr marL="893763" lvl="1" indent="-355600">
              <a:spcAft>
                <a:spcPts val="600"/>
              </a:spcAft>
              <a:buBlip>
                <a:blip r:embed="rId3"/>
              </a:buBlip>
              <a:tabLst>
                <a:tab pos="174625" algn="l"/>
                <a:tab pos="623888" algn="l"/>
              </a:tabLst>
            </a:pPr>
            <a:r>
              <a:rPr lang="de-DE" sz="2400" spc="-95" dirty="0">
                <a:cs typeface="Arial"/>
              </a:rPr>
              <a:t>Die Stimmzettel werden getrennt nach kleinen und großen Stimmzetteln </a:t>
            </a:r>
            <a:br>
              <a:rPr lang="de-DE" sz="2400" spc="-95" dirty="0">
                <a:cs typeface="Arial"/>
              </a:rPr>
            </a:br>
            <a:r>
              <a:rPr lang="de-DE" sz="2400" spc="-95" dirty="0">
                <a:cs typeface="Arial"/>
              </a:rPr>
              <a:t>auf einen gesonderten Stapel gelegt.</a:t>
            </a:r>
          </a:p>
          <a:p>
            <a:pPr marL="893763" lvl="1" indent="-355600">
              <a:spcAft>
                <a:spcPts val="600"/>
              </a:spcAft>
              <a:buBlip>
                <a:blip r:embed="rId3"/>
              </a:buBlip>
              <a:tabLst>
                <a:tab pos="174625" algn="l"/>
                <a:tab pos="623888" algn="l"/>
              </a:tabLst>
            </a:pPr>
            <a:r>
              <a:rPr lang="de-DE" sz="2400" spc="-95" dirty="0">
                <a:cs typeface="Arial"/>
              </a:rPr>
              <a:t>Über diese ungekennzeichneten Stimmzettel muss der Wahlvorstand </a:t>
            </a:r>
            <a:br>
              <a:rPr lang="de-DE" sz="2400" spc="-95" dirty="0">
                <a:cs typeface="Arial"/>
              </a:rPr>
            </a:br>
            <a:r>
              <a:rPr lang="de-DE" sz="2400" spc="-95" dirty="0">
                <a:cs typeface="Arial"/>
              </a:rPr>
              <a:t>keinen Beschluss fassen.</a:t>
            </a:r>
          </a:p>
          <a:p>
            <a:pPr marL="893763" lvl="1" indent="-355600">
              <a:spcAft>
                <a:spcPts val="600"/>
              </a:spcAft>
              <a:buBlip>
                <a:blip r:embed="rId3"/>
              </a:buBlip>
              <a:tabLst>
                <a:tab pos="174625" algn="l"/>
                <a:tab pos="623888" algn="l"/>
              </a:tabLst>
            </a:pPr>
            <a:r>
              <a:rPr lang="de-DE" sz="2400" spc="-95" dirty="0">
                <a:cs typeface="Arial"/>
              </a:rPr>
              <a:t>Die Stimmzettel der beiden Stapel werden gezählt und die Anzahl in der in der Briefwahlniederschrift unter Nr. 3.4 eingetragen.</a:t>
            </a:r>
          </a:p>
          <a:p>
            <a:pPr marL="893763" lvl="1" indent="-355600">
              <a:spcAft>
                <a:spcPts val="600"/>
              </a:spcAft>
              <a:buBlip>
                <a:blip r:embed="rId3"/>
              </a:buBlip>
              <a:tabLst>
                <a:tab pos="174625" algn="l"/>
                <a:tab pos="623888" algn="l"/>
              </a:tabLst>
            </a:pPr>
            <a:r>
              <a:rPr lang="de-DE" sz="2400" spc="-95" dirty="0">
                <a:cs typeface="Arial"/>
              </a:rPr>
              <a:t>Die beiden Stapel sind weiterhin getrennt aufzubewahren.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25</a:t>
            </a:fld>
            <a:endParaRPr lang="de-DE" dirty="0"/>
          </a:p>
        </p:txBody>
      </p:sp>
    </p:spTree>
    <p:extLst>
      <p:ext uri="{BB962C8B-B14F-4D97-AF65-F5344CB8AC3E}">
        <p14:creationId xmlns:p14="http://schemas.microsoft.com/office/powerpoint/2010/main" val="177864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555536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14.4 Behandlung der weißen Stimmzettelumschläge, die keinen weißen, nur einen weißen oder mehrere gleichartige weiße Stimmzettel enthalten (Stapel g)</a:t>
            </a:r>
          </a:p>
          <a:p>
            <a:pPr marL="893763" lvl="1" indent="-355600">
              <a:spcAft>
                <a:spcPts val="600"/>
              </a:spcAft>
              <a:buBlip>
                <a:blip r:embed="rId3"/>
              </a:buBlip>
              <a:tabLst>
                <a:tab pos="174625" algn="l"/>
                <a:tab pos="623888" algn="l"/>
              </a:tabLst>
            </a:pPr>
            <a:r>
              <a:rPr lang="de-DE" sz="2400" spc="-95" dirty="0">
                <a:cs typeface="Arial"/>
              </a:rPr>
              <a:t>Der Briefwahlvorsteher prüft den Stapel mit diesen ausgesonderten Stimmzettelumschlägen.</a:t>
            </a:r>
          </a:p>
          <a:p>
            <a:pPr marL="893763" lvl="1" indent="-355600">
              <a:spcAft>
                <a:spcPts val="600"/>
              </a:spcAft>
              <a:buBlip>
                <a:blip r:embed="rId3"/>
              </a:buBlip>
              <a:tabLst>
                <a:tab pos="174625" algn="l"/>
                <a:tab pos="623888" algn="l"/>
              </a:tabLst>
            </a:pPr>
            <a:r>
              <a:rPr lang="de-DE" sz="2400" spc="-95" dirty="0">
                <a:cs typeface="Arial"/>
              </a:rPr>
              <a:t>Enthält ein Stimmzettelumschlag keinen weißen Stimmzettel, wird auf dem Stimmzettelumschlag „leer“ vermerkt.</a:t>
            </a:r>
          </a:p>
          <a:p>
            <a:pPr marL="893763" lvl="1" indent="-355600">
              <a:spcAft>
                <a:spcPts val="600"/>
              </a:spcAft>
              <a:buBlip>
                <a:blip r:embed="rId3"/>
              </a:buBlip>
              <a:tabLst>
                <a:tab pos="174625" algn="l"/>
                <a:tab pos="623888" algn="l"/>
              </a:tabLst>
            </a:pPr>
            <a:r>
              <a:rPr lang="de-DE" sz="2400" spc="-95" dirty="0">
                <a:cs typeface="Arial"/>
              </a:rPr>
              <a:t>Befindet sich nur ein weißer Stimmzettel im Stimmzettelumschlag, so wird auf dem Umschlag nach Entnahme des Stimmzettels vermerkt „kleiner (oder großer) weißer Stimmzettel fehlt“.</a:t>
            </a:r>
          </a:p>
          <a:p>
            <a:pPr marL="893763" lvl="1" indent="-355600">
              <a:spcAft>
                <a:spcPts val="600"/>
              </a:spcAft>
              <a:buBlip>
                <a:blip r:embed="rId3"/>
              </a:buBlip>
              <a:tabLst>
                <a:tab pos="174625" algn="l"/>
                <a:tab pos="623888" algn="l"/>
              </a:tabLst>
            </a:pPr>
            <a:r>
              <a:rPr lang="de-DE" sz="2400" spc="-95" dirty="0">
                <a:cs typeface="Arial"/>
              </a:rPr>
              <a:t>Diese Stimmzettelumschläge werden fortlaufend nummeriert und von einem Beisitzer verwahrt. Sie müssen später bei den ungültigen Stimmen berücksichtigt werden.</a:t>
            </a:r>
          </a:p>
          <a:p>
            <a:pPr marL="893763" lvl="1" indent="-355600">
              <a:spcAft>
                <a:spcPts val="600"/>
              </a:spcAft>
              <a:buBlip>
                <a:blip r:embed="rId3"/>
              </a:buBlip>
              <a:tabLst>
                <a:tab pos="174625" algn="l"/>
                <a:tab pos="623888" algn="l"/>
              </a:tabLst>
            </a:pPr>
            <a:r>
              <a:rPr lang="de-DE" sz="2400" spc="-95" dirty="0">
                <a:cs typeface="Arial"/>
              </a:rPr>
              <a:t>Der entnommene Stimmzettel wird je nach Gültigkeit / Ungültigkeit zum entsprechenden Stapel gelegt.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26</a:t>
            </a:fld>
            <a:endParaRPr lang="de-DE" dirty="0"/>
          </a:p>
        </p:txBody>
      </p:sp>
    </p:spTree>
    <p:extLst>
      <p:ext uri="{BB962C8B-B14F-4D97-AF65-F5344CB8AC3E}">
        <p14:creationId xmlns:p14="http://schemas.microsoft.com/office/powerpoint/2010/main" val="32941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147732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Enthält ein Stimmzettelumschlag mehrere gleichartige weiße Stimmzettel, </a:t>
            </a:r>
            <a:br>
              <a:rPr lang="de-DE" sz="2400" spc="-95" dirty="0">
                <a:cs typeface="Arial"/>
              </a:rPr>
            </a:br>
            <a:r>
              <a:rPr lang="de-DE" sz="2400" spc="-95" dirty="0">
                <a:cs typeface="Arial"/>
              </a:rPr>
              <a:t>so müssen diese fest miteinander verbunden werden (mit Heftklammer oder Klebeband) und kommen zu dem Stapel mit den Stimmzetteln, die Anlass zu Bedenken geben.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27</a:t>
            </a:fld>
            <a:endParaRPr lang="de-DE" dirty="0"/>
          </a:p>
        </p:txBody>
      </p:sp>
    </p:spTree>
    <p:extLst>
      <p:ext uri="{BB962C8B-B14F-4D97-AF65-F5344CB8AC3E}">
        <p14:creationId xmlns:p14="http://schemas.microsoft.com/office/powerpoint/2010/main" val="1497152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540147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14.5 Behandlung der weißen Stimmzettelumschläge, die neben </a:t>
            </a:r>
            <a:br>
              <a:rPr lang="de-DE" sz="2400" b="1" spc="-95" dirty="0">
                <a:cs typeface="Arial"/>
              </a:rPr>
            </a:br>
            <a:r>
              <a:rPr lang="de-DE" sz="2400" b="1" spc="-95" dirty="0">
                <a:cs typeface="Arial"/>
              </a:rPr>
              <a:t>den weißen Stimmzetteln für die Landtagswahl noch blaue Stimmzettel </a:t>
            </a:r>
            <a:br>
              <a:rPr lang="de-DE" sz="2400" b="1" spc="-95" dirty="0">
                <a:cs typeface="Arial"/>
              </a:rPr>
            </a:br>
            <a:r>
              <a:rPr lang="de-DE" sz="2400" b="1" spc="-95" dirty="0">
                <a:cs typeface="Arial"/>
              </a:rPr>
              <a:t>für die Bezirkswahl enthalten oder die nur blaue Stimmzettel enthalten</a:t>
            </a:r>
          </a:p>
          <a:p>
            <a:pPr marL="893763" lvl="1" indent="-355600">
              <a:spcAft>
                <a:spcPts val="600"/>
              </a:spcAft>
              <a:buBlip>
                <a:blip r:embed="rId3"/>
              </a:buBlip>
              <a:tabLst>
                <a:tab pos="174625" algn="l"/>
                <a:tab pos="623888" algn="l"/>
              </a:tabLst>
            </a:pPr>
            <a:r>
              <a:rPr lang="de-DE" sz="2400" spc="-95" dirty="0">
                <a:cs typeface="Arial"/>
              </a:rPr>
              <a:t>Befinden sich in einem weißen Stimmzettelumschlag neben den weißen Stimmzetteln noch blaue Stimmzettel für die Bezirkswahl, so sind die weißen Stimmzettel auszuwerten und die blauen Stimmzettel sind in dem weißen Umschlag zu belassen. </a:t>
            </a:r>
            <a:br>
              <a:rPr lang="de-DE" sz="2400" spc="-95" dirty="0">
                <a:cs typeface="Arial"/>
              </a:rPr>
            </a:br>
            <a:r>
              <a:rPr lang="de-DE" sz="2400" spc="-95" dirty="0">
                <a:cs typeface="Arial"/>
              </a:rPr>
              <a:t>Auf dem Stimmzettelumschlag ist dann zu vermerken „Inhalt 1 (oder 2) Stimmzettel für die Bezirkswahl. </a:t>
            </a:r>
            <a:br>
              <a:rPr lang="de-DE" sz="2400" spc="-95" dirty="0">
                <a:cs typeface="Arial"/>
              </a:rPr>
            </a:br>
            <a:r>
              <a:rPr lang="de-DE" sz="2400" spc="-95" dirty="0">
                <a:cs typeface="Arial"/>
              </a:rPr>
              <a:t>Diese Stimmzettel bleiben bei der Bezirkswahl unberücksichtigt!</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Befinden sich in einem weißen Stimmzettelumschlag nur die blauen Stimmzettel für die Bezirkswahl, so sind diese in dem Umschlag zu belassen und auf dem Umschlag ist „leer“ zu vermerken. </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28</a:t>
            </a:fld>
            <a:endParaRPr lang="de-DE" dirty="0"/>
          </a:p>
        </p:txBody>
      </p:sp>
    </p:spTree>
    <p:extLst>
      <p:ext uri="{BB962C8B-B14F-4D97-AF65-F5344CB8AC3E}">
        <p14:creationId xmlns:p14="http://schemas.microsoft.com/office/powerpoint/2010/main" val="266681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473975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14.6 Behandlung der kleinen (Stapel c und g) und großen Stimmzettel (Stapel f und g), die Anlass zu Bedenken geben</a:t>
            </a:r>
          </a:p>
          <a:p>
            <a:pPr marL="893763" lvl="1" indent="-355600">
              <a:spcAft>
                <a:spcPts val="600"/>
              </a:spcAft>
              <a:buBlip>
                <a:blip r:embed="rId3"/>
              </a:buBlip>
              <a:tabLst>
                <a:tab pos="174625" algn="l"/>
                <a:tab pos="623888" algn="l"/>
              </a:tabLst>
            </a:pPr>
            <a:r>
              <a:rPr lang="de-DE" sz="2400" spc="-95" dirty="0">
                <a:cs typeface="Arial"/>
              </a:rPr>
              <a:t>Der Wahlvorsteher erhält die Stapel der kleinen und großen Stimmzettel, </a:t>
            </a:r>
            <a:br>
              <a:rPr lang="de-DE" sz="2400" spc="-95" dirty="0">
                <a:cs typeface="Arial"/>
              </a:rPr>
            </a:br>
            <a:r>
              <a:rPr lang="de-DE" sz="2400" spc="-95" dirty="0">
                <a:cs typeface="Arial"/>
              </a:rPr>
              <a:t>die Anlass zu Bedenken geben, nacheinander übergeben.</a:t>
            </a:r>
          </a:p>
          <a:p>
            <a:pPr marL="893763" lvl="1" indent="-355600">
              <a:spcAft>
                <a:spcPts val="600"/>
              </a:spcAft>
              <a:buBlip>
                <a:blip r:embed="rId3"/>
              </a:buBlip>
              <a:tabLst>
                <a:tab pos="174625" algn="l"/>
                <a:tab pos="623888" algn="l"/>
              </a:tabLst>
            </a:pPr>
            <a:r>
              <a:rPr lang="de-DE" sz="2400" spc="-95" dirty="0">
                <a:cs typeface="Arial"/>
              </a:rPr>
              <a:t>Der Wahlvorsteher lässt über die Gültigkeit oder Ungültigkeit jedes einzelnen Stimmzettels Beschluss fassen. </a:t>
            </a:r>
            <a:br>
              <a:rPr lang="de-DE" sz="2400" spc="-95" dirty="0">
                <a:cs typeface="Arial"/>
              </a:rPr>
            </a:br>
            <a:r>
              <a:rPr lang="de-DE" sz="2400" spc="-95" dirty="0">
                <a:cs typeface="Arial"/>
              </a:rPr>
              <a:t>Bei Stimmengleichheit entscheidet die Stimme des Wahlvorstehers.</a:t>
            </a:r>
          </a:p>
          <a:p>
            <a:pPr marL="893763" lvl="1" indent="-355600">
              <a:spcAft>
                <a:spcPts val="600"/>
              </a:spcAft>
              <a:buBlip>
                <a:blip r:embed="rId3"/>
              </a:buBlip>
              <a:tabLst>
                <a:tab pos="174625" algn="l"/>
                <a:tab pos="623888" algn="l"/>
              </a:tabLst>
            </a:pPr>
            <a:r>
              <a:rPr lang="de-DE" sz="2400" spc="-95" dirty="0">
                <a:cs typeface="Arial"/>
              </a:rPr>
              <a:t>Der Wahlvorsteher vermerkt auf der Rückseite des Stimmzettels den Grund für die Ungültigkeit oder Gültigkeit, den Beschluss, für welche Wahlkreisliste oder welchen Bewerber eine Stimme für gültig erklärt wurde, das Abstimmungs-verhältnis und unterschreibt.</a:t>
            </a:r>
          </a:p>
          <a:p>
            <a:pPr marL="893763" lvl="1" indent="-355600">
              <a:spcAft>
                <a:spcPts val="600"/>
              </a:spcAft>
              <a:buBlip>
                <a:blip r:embed="rId3"/>
              </a:buBlip>
              <a:tabLst>
                <a:tab pos="174625" algn="l"/>
                <a:tab pos="623888" algn="l"/>
              </a:tabLst>
            </a:pPr>
            <a:r>
              <a:rPr lang="de-DE" sz="2400" spc="-95" dirty="0">
                <a:cs typeface="Arial"/>
              </a:rPr>
              <a:t>Es kann aber auch ein Beschlussaufkleber verwendet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29</a:t>
            </a:fld>
            <a:endParaRPr lang="de-DE" dirty="0"/>
          </a:p>
        </p:txBody>
      </p:sp>
    </p:spTree>
    <p:extLst>
      <p:ext uri="{BB962C8B-B14F-4D97-AF65-F5344CB8AC3E}">
        <p14:creationId xmlns:p14="http://schemas.microsoft.com/office/powerpoint/2010/main" val="37557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solidFill>
                  <a:schemeClr val="tx1">
                    <a:lumMod val="65000"/>
                    <a:lumOff val="35000"/>
                  </a:schemeClr>
                </a:solidFill>
                <a:latin typeface="+mj-lt"/>
              </a:rPr>
              <a:t>Inhaltsverzeichnis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a:t>
            </a:fld>
            <a:endParaRPr lang="de-DE" dirty="0"/>
          </a:p>
        </p:txBody>
      </p:sp>
      <p:sp>
        <p:nvSpPr>
          <p:cNvPr id="10" name="object 6"/>
          <p:cNvSpPr txBox="1"/>
          <p:nvPr/>
        </p:nvSpPr>
        <p:spPr>
          <a:xfrm>
            <a:off x="360000" y="1080027"/>
            <a:ext cx="9954139" cy="5752573"/>
          </a:xfrm>
          <a:prstGeom prst="rect">
            <a:avLst/>
          </a:prstGeom>
        </p:spPr>
        <p:txBody>
          <a:bodyPr vert="horz" wrap="square" lIns="0" tIns="0" rIns="0" bIns="0" rtlCol="0">
            <a:noAutofit/>
          </a:bodyPr>
          <a:lstStyle/>
          <a:p>
            <a:pPr marL="623888" indent="-623888">
              <a:spcAft>
                <a:spcPts val="600"/>
              </a:spcAft>
              <a:tabLst>
                <a:tab pos="447675" algn="l"/>
                <a:tab pos="623888" algn="l"/>
              </a:tabLst>
            </a:pPr>
            <a:r>
              <a:rPr lang="de-DE" sz="2800" b="1" dirty="0">
                <a:solidFill>
                  <a:srgbClr val="00823C"/>
                </a:solidFill>
              </a:rPr>
              <a:t>Briefwahlvorstand</a:t>
            </a:r>
          </a:p>
          <a:p>
            <a:pPr marL="623888" indent="-623888">
              <a:spcAft>
                <a:spcPts val="600"/>
              </a:spcAft>
              <a:tabLst>
                <a:tab pos="447675" algn="l"/>
                <a:tab pos="623888" algn="l"/>
              </a:tabLst>
            </a:pPr>
            <a:r>
              <a:rPr lang="de-DE" sz="2400" dirty="0"/>
              <a:t>    1.	Allgemeines            2.  Briefwahlvorstand       	   3. Wahlunterlagen</a:t>
            </a:r>
          </a:p>
          <a:p>
            <a:pPr marL="623888" indent="-623888">
              <a:spcAft>
                <a:spcPts val="600"/>
              </a:spcAft>
              <a:tabLst>
                <a:tab pos="447675" algn="l"/>
                <a:tab pos="623888" algn="l"/>
              </a:tabLst>
            </a:pPr>
            <a:endParaRPr lang="de-DE" sz="2400" dirty="0"/>
          </a:p>
          <a:p>
            <a:pPr>
              <a:spcAft>
                <a:spcPts val="600"/>
              </a:spcAft>
              <a:tabLst>
                <a:tab pos="447675" algn="l"/>
                <a:tab pos="623888" algn="l"/>
              </a:tabLst>
            </a:pPr>
            <a:endParaRPr lang="de-DE" sz="2400" dirty="0"/>
          </a:p>
        </p:txBody>
      </p:sp>
      <p:sp>
        <p:nvSpPr>
          <p:cNvPr id="11" name="object 6"/>
          <p:cNvSpPr txBox="1"/>
          <p:nvPr/>
        </p:nvSpPr>
        <p:spPr>
          <a:xfrm>
            <a:off x="5568950" y="1342923"/>
            <a:ext cx="4876800" cy="5752573"/>
          </a:xfrm>
          <a:prstGeom prst="rect">
            <a:avLst/>
          </a:prstGeom>
        </p:spPr>
        <p:txBody>
          <a:bodyPr vert="horz" wrap="square" lIns="0" tIns="0" rIns="0" bIns="0" rtlCol="0">
            <a:noAutofit/>
          </a:bodyPr>
          <a:lstStyle/>
          <a:p>
            <a:pPr marL="623888" indent="-623888">
              <a:tabLst>
                <a:tab pos="174625" algn="l"/>
                <a:tab pos="623888" algn="l"/>
              </a:tabLst>
            </a:pPr>
            <a:endParaRPr lang="de-DE" sz="2400" spc="25" dirty="0">
              <a:solidFill>
                <a:srgbClr val="5C5F5F"/>
              </a:solidFill>
              <a:latin typeface="Arial"/>
              <a:cs typeface="Arial"/>
            </a:endParaRPr>
          </a:p>
        </p:txBody>
      </p:sp>
      <p:sp>
        <p:nvSpPr>
          <p:cNvPr id="6" name="object 6">
            <a:extLst>
              <a:ext uri="{FF2B5EF4-FFF2-40B4-BE49-F238E27FC236}">
                <a16:creationId xmlns:a16="http://schemas.microsoft.com/office/drawing/2014/main" id="{BB71C413-CFAF-4B99-A61B-216E6DA94A61}"/>
              </a:ext>
            </a:extLst>
          </p:cNvPr>
          <p:cNvSpPr txBox="1"/>
          <p:nvPr/>
        </p:nvSpPr>
        <p:spPr>
          <a:xfrm>
            <a:off x="360000" y="2184400"/>
            <a:ext cx="9954139" cy="494774"/>
          </a:xfrm>
          <a:prstGeom prst="rect">
            <a:avLst/>
          </a:prstGeom>
        </p:spPr>
        <p:txBody>
          <a:bodyPr vert="horz" wrap="square" lIns="0" tIns="0" rIns="0" bIns="0" rtlCol="0">
            <a:noAutofit/>
          </a:bodyPr>
          <a:lstStyle/>
          <a:p>
            <a:pPr>
              <a:spcAft>
                <a:spcPts val="600"/>
              </a:spcAft>
              <a:tabLst>
                <a:tab pos="174625" algn="l"/>
              </a:tabLst>
            </a:pPr>
            <a:r>
              <a:rPr lang="de-DE" sz="2800" b="1" dirty="0">
                <a:solidFill>
                  <a:srgbClr val="00823C"/>
                </a:solidFill>
              </a:rPr>
              <a:t>Tätigkeiten des Briefwahlvorstands vor 18.00 Uhr</a:t>
            </a:r>
            <a:endParaRPr lang="de-DE" sz="2800" dirty="0"/>
          </a:p>
        </p:txBody>
      </p:sp>
      <p:sp>
        <p:nvSpPr>
          <p:cNvPr id="7" name="object 6">
            <a:extLst>
              <a:ext uri="{FF2B5EF4-FFF2-40B4-BE49-F238E27FC236}">
                <a16:creationId xmlns:a16="http://schemas.microsoft.com/office/drawing/2014/main" id="{8A2B6687-AE8D-4608-9A60-37DBDAE8C488}"/>
              </a:ext>
            </a:extLst>
          </p:cNvPr>
          <p:cNvSpPr txBox="1"/>
          <p:nvPr/>
        </p:nvSpPr>
        <p:spPr>
          <a:xfrm>
            <a:off x="644863" y="2873478"/>
            <a:ext cx="4701137" cy="5240108"/>
          </a:xfrm>
          <a:prstGeom prst="rect">
            <a:avLst/>
          </a:prstGeom>
        </p:spPr>
        <p:txBody>
          <a:bodyPr vert="horz" wrap="square" lIns="0" tIns="0" rIns="0" bIns="0" rtlCol="0">
            <a:noAutofit/>
          </a:bodyPr>
          <a:lstStyle/>
          <a:p>
            <a:pPr marL="623888" indent="-623888">
              <a:spcAft>
                <a:spcPts val="600"/>
              </a:spcAft>
              <a:tabLst>
                <a:tab pos="174625" algn="l"/>
                <a:tab pos="623888" algn="l"/>
              </a:tabLst>
            </a:pPr>
            <a:r>
              <a:rPr lang="de-DE" sz="2400" dirty="0"/>
              <a:t>4. 	Allgemeine Vorbereitungen</a:t>
            </a:r>
          </a:p>
          <a:p>
            <a:pPr marL="623888" indent="-623888">
              <a:spcAft>
                <a:spcPts val="600"/>
              </a:spcAft>
              <a:tabLst>
                <a:tab pos="174625" algn="l"/>
                <a:tab pos="623888" algn="l"/>
              </a:tabLst>
            </a:pPr>
            <a:r>
              <a:rPr lang="de-DE" sz="2400" dirty="0"/>
              <a:t>5. 	Anwesenheitspflicht, </a:t>
            </a:r>
            <a:br>
              <a:rPr lang="de-DE" sz="2400" dirty="0"/>
            </a:br>
            <a:r>
              <a:rPr lang="de-DE" sz="2400" dirty="0"/>
              <a:t>um beschlussfähig zu sein</a:t>
            </a:r>
          </a:p>
          <a:p>
            <a:pPr marL="623888" indent="-623888">
              <a:spcAft>
                <a:spcPts val="600"/>
              </a:spcAft>
              <a:tabLst>
                <a:tab pos="174625" algn="l"/>
                <a:tab pos="623888" algn="l"/>
              </a:tabLst>
            </a:pPr>
            <a:r>
              <a:rPr lang="de-DE" sz="2400" dirty="0"/>
              <a:t>6. 	Öffentlichkeit der gesamten Ergebnisermittlung und Verbot jeglicher Wahlwerbung</a:t>
            </a:r>
          </a:p>
          <a:p>
            <a:pPr marL="623888" indent="-623888">
              <a:spcAft>
                <a:spcPts val="600"/>
              </a:spcAft>
              <a:tabLst>
                <a:tab pos="174625" algn="l"/>
                <a:tab pos="623888" algn="l"/>
              </a:tabLst>
            </a:pPr>
            <a:r>
              <a:rPr lang="de-DE" sz="2400" dirty="0"/>
              <a:t>7. 	Ordnungsmaßnahmen des Briefwahlvorstands</a:t>
            </a:r>
          </a:p>
          <a:p>
            <a:pPr marL="623888" indent="-623888">
              <a:spcAft>
                <a:spcPts val="600"/>
              </a:spcAft>
              <a:tabLst>
                <a:tab pos="174625" algn="l"/>
                <a:tab pos="623888" algn="l"/>
              </a:tabLst>
            </a:pPr>
            <a:r>
              <a:rPr lang="de-DE" sz="2400" dirty="0"/>
              <a:t>8. 	Zählung, Vorprüfung und Eintragung der Anzahl</a:t>
            </a:r>
            <a:br>
              <a:rPr lang="de-DE" sz="2400" dirty="0"/>
            </a:br>
            <a:r>
              <a:rPr lang="de-DE" sz="2400" dirty="0"/>
              <a:t>der roten Wahlbriefe</a:t>
            </a:r>
          </a:p>
        </p:txBody>
      </p:sp>
      <p:sp>
        <p:nvSpPr>
          <p:cNvPr id="8" name="object 6">
            <a:extLst>
              <a:ext uri="{FF2B5EF4-FFF2-40B4-BE49-F238E27FC236}">
                <a16:creationId xmlns:a16="http://schemas.microsoft.com/office/drawing/2014/main" id="{6A17F701-E699-4E65-BA60-DB6A76D7901A}"/>
              </a:ext>
            </a:extLst>
          </p:cNvPr>
          <p:cNvSpPr txBox="1"/>
          <p:nvPr/>
        </p:nvSpPr>
        <p:spPr>
          <a:xfrm>
            <a:off x="5568950" y="2873478"/>
            <a:ext cx="4876800" cy="5240108"/>
          </a:xfrm>
          <a:prstGeom prst="rect">
            <a:avLst/>
          </a:prstGeom>
        </p:spPr>
        <p:txBody>
          <a:bodyPr vert="horz" wrap="square" lIns="0" tIns="0" rIns="0" bIns="0" rtlCol="0">
            <a:noAutofit/>
          </a:bodyPr>
          <a:lstStyle/>
          <a:p>
            <a:pPr marL="623888" indent="-623888">
              <a:spcAft>
                <a:spcPts val="600"/>
              </a:spcAft>
              <a:tabLst>
                <a:tab pos="174625" algn="l"/>
                <a:tab pos="623888" algn="l"/>
              </a:tabLst>
            </a:pPr>
            <a:r>
              <a:rPr lang="de-DE" sz="2400" dirty="0"/>
              <a:t>9.	Öffnung, Prüfung, </a:t>
            </a:r>
            <a:br>
              <a:rPr lang="de-DE" sz="2400" dirty="0"/>
            </a:br>
            <a:r>
              <a:rPr lang="de-DE" sz="2400" dirty="0"/>
              <a:t>Zurückweisung oder </a:t>
            </a:r>
            <a:br>
              <a:rPr lang="de-DE" sz="2400" dirty="0"/>
            </a:br>
            <a:r>
              <a:rPr lang="de-DE" sz="2400" dirty="0"/>
              <a:t>Zulassung der Wahlbriefe</a:t>
            </a:r>
          </a:p>
          <a:p>
            <a:pPr marL="623888" indent="-623888">
              <a:spcAft>
                <a:spcPts val="600"/>
              </a:spcAft>
              <a:tabLst>
                <a:tab pos="174625" algn="l"/>
                <a:tab pos="623888" algn="l"/>
              </a:tabLst>
            </a:pPr>
            <a:r>
              <a:rPr lang="de-DE" sz="2400" dirty="0"/>
              <a:t>10. 	Zurückweisungsgründe </a:t>
            </a:r>
            <a:br>
              <a:rPr lang="de-DE" sz="2400" dirty="0"/>
            </a:br>
            <a:r>
              <a:rPr lang="de-DE" sz="2400" dirty="0"/>
              <a:t>für Wahlbriefe</a:t>
            </a:r>
          </a:p>
          <a:p>
            <a:pPr marL="623888" indent="-623888">
              <a:spcAft>
                <a:spcPts val="600"/>
              </a:spcAft>
              <a:tabLst>
                <a:tab pos="174625" algn="l"/>
                <a:tab pos="623888" algn="l"/>
              </a:tabLst>
            </a:pPr>
            <a:r>
              <a:rPr lang="de-DE" sz="2400" dirty="0"/>
              <a:t>11. 	Behandlung der Wahlbriefe, </a:t>
            </a:r>
            <a:br>
              <a:rPr lang="de-DE" sz="2400" dirty="0"/>
            </a:br>
            <a:r>
              <a:rPr lang="de-DE" sz="2400" dirty="0"/>
              <a:t>über die Beschluss gefasst </a:t>
            </a:r>
            <a:br>
              <a:rPr lang="de-DE" sz="2400" dirty="0"/>
            </a:br>
            <a:r>
              <a:rPr lang="de-DE" sz="2400" dirty="0"/>
              <a:t>werden muss</a:t>
            </a:r>
          </a:p>
          <a:p>
            <a:pPr marL="623888" indent="-623888">
              <a:tabLst>
                <a:tab pos="174625" algn="l"/>
                <a:tab pos="623888" algn="l"/>
              </a:tabLst>
            </a:pPr>
            <a:endParaRPr lang="de-DE" sz="2800" spc="25" dirty="0">
              <a:solidFill>
                <a:srgbClr val="5C5F5F"/>
              </a:solidFill>
              <a:latin typeface="Arial"/>
              <a:cs typeface="Arial"/>
            </a:endParaRPr>
          </a:p>
        </p:txBody>
      </p:sp>
    </p:spTree>
    <p:extLst>
      <p:ext uri="{BB962C8B-B14F-4D97-AF65-F5344CB8AC3E}">
        <p14:creationId xmlns:p14="http://schemas.microsoft.com/office/powerpoint/2010/main" val="1387531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30</a:t>
            </a:fld>
            <a:endParaRPr lang="de-DE" dirty="0"/>
          </a:p>
        </p:txBody>
      </p:sp>
      <p:pic>
        <p:nvPicPr>
          <p:cNvPr id="4" name="Grafik 3">
            <a:extLst>
              <a:ext uri="{FF2B5EF4-FFF2-40B4-BE49-F238E27FC236}">
                <a16:creationId xmlns:a16="http://schemas.microsoft.com/office/drawing/2014/main" id="{94E17B21-481C-4C3B-9682-05BC97ED9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99" b="11456"/>
          <a:stretch/>
        </p:blipFill>
        <p:spPr>
          <a:xfrm>
            <a:off x="2063750" y="1041400"/>
            <a:ext cx="6248400" cy="6074423"/>
          </a:xfrm>
          <a:prstGeom prst="rect">
            <a:avLst/>
          </a:prstGeom>
        </p:spPr>
      </p:pic>
    </p:spTree>
    <p:extLst>
      <p:ext uri="{BB962C8B-B14F-4D97-AF65-F5344CB8AC3E}">
        <p14:creationId xmlns:p14="http://schemas.microsoft.com/office/powerpoint/2010/main" val="963796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31</a:t>
            </a:fld>
            <a:endParaRPr lang="de-DE" dirty="0"/>
          </a:p>
        </p:txBody>
      </p:sp>
      <p:pic>
        <p:nvPicPr>
          <p:cNvPr id="6" name="Grafik 5">
            <a:extLst>
              <a:ext uri="{FF2B5EF4-FFF2-40B4-BE49-F238E27FC236}">
                <a16:creationId xmlns:a16="http://schemas.microsoft.com/office/drawing/2014/main" id="{83601DA6-054D-442C-8F5C-5C04073AA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48" b="10738"/>
          <a:stretch/>
        </p:blipFill>
        <p:spPr>
          <a:xfrm>
            <a:off x="2033878" y="1043400"/>
            <a:ext cx="6304072" cy="6197060"/>
          </a:xfrm>
          <a:prstGeom prst="rect">
            <a:avLst/>
          </a:prstGeom>
        </p:spPr>
      </p:pic>
    </p:spTree>
    <p:extLst>
      <p:ext uri="{BB962C8B-B14F-4D97-AF65-F5344CB8AC3E}">
        <p14:creationId xmlns:p14="http://schemas.microsoft.com/office/powerpoint/2010/main" val="542343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799"/>
            <a:ext cx="9774389" cy="318548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b="1" spc="-95" dirty="0">
                <a:cs typeface="Arial"/>
              </a:rPr>
              <a:t>14.6.1 Beschluss erforderlich wegen Ungültigkeit:</a:t>
            </a:r>
            <a:br>
              <a:rPr lang="de-DE" sz="2400" b="1" spc="-95" dirty="0">
                <a:cs typeface="Arial"/>
              </a:rPr>
            </a:br>
            <a:r>
              <a:rPr lang="de-DE" sz="2400" spc="-95" dirty="0">
                <a:cs typeface="Arial"/>
              </a:rPr>
              <a:t>Für beide Stimmzettel (A. Erst- und B. Zweitstimme) gilt:</a:t>
            </a:r>
            <a:br>
              <a:rPr lang="de-DE" sz="2400" spc="-95" dirty="0">
                <a:cs typeface="Arial"/>
              </a:rPr>
            </a:br>
            <a:r>
              <a:rPr lang="de-DE" sz="2400" spc="-95" dirty="0">
                <a:cs typeface="Arial"/>
              </a:rPr>
              <a:t>Der Stimmzettel ist ungültig, wenn</a:t>
            </a:r>
          </a:p>
          <a:p>
            <a:pPr marL="893763" lvl="1" indent="-355600">
              <a:spcAft>
                <a:spcPts val="600"/>
              </a:spcAft>
              <a:buBlip>
                <a:blip r:embed="rId3"/>
              </a:buBlip>
              <a:tabLst>
                <a:tab pos="174625" algn="l"/>
                <a:tab pos="623888" algn="l"/>
              </a:tabLst>
            </a:pPr>
            <a:r>
              <a:rPr lang="de-DE" sz="2400" spc="-95" dirty="0">
                <a:cs typeface="Arial"/>
              </a:rPr>
              <a:t>er nicht amtlich hergestellt ist,</a:t>
            </a:r>
          </a:p>
          <a:p>
            <a:pPr marL="893763" lvl="1" indent="-355600">
              <a:spcAft>
                <a:spcPts val="600"/>
              </a:spcAft>
              <a:buBlip>
                <a:blip r:embed="rId3"/>
              </a:buBlip>
              <a:tabLst>
                <a:tab pos="174625" algn="l"/>
                <a:tab pos="623888" algn="l"/>
              </a:tabLst>
            </a:pPr>
            <a:r>
              <a:rPr lang="de-DE" sz="2400" spc="-95" dirty="0">
                <a:cs typeface="Arial"/>
              </a:rPr>
              <a:t>er für einen anderen Stimmkreis gültig ist,</a:t>
            </a:r>
          </a:p>
          <a:p>
            <a:pPr marL="893763" lvl="1" indent="-355600">
              <a:spcAft>
                <a:spcPts val="600"/>
              </a:spcAft>
              <a:buBlip>
                <a:blip r:embed="rId3"/>
              </a:buBlip>
              <a:tabLst>
                <a:tab pos="174625" algn="l"/>
                <a:tab pos="623888" algn="l"/>
              </a:tabLst>
            </a:pPr>
            <a:r>
              <a:rPr lang="de-DE" sz="2400" spc="-95" dirty="0">
                <a:cs typeface="Arial"/>
              </a:rPr>
              <a:t>er mit einem besonderen Merkmal versehen ist, </a:t>
            </a:r>
            <a:br>
              <a:rPr lang="de-DE" sz="2400" spc="-95" dirty="0">
                <a:cs typeface="Arial"/>
              </a:rPr>
            </a:br>
            <a:r>
              <a:rPr lang="de-DE" sz="2400" spc="-95" dirty="0">
                <a:cs typeface="Arial"/>
              </a:rPr>
              <a:t>sodass er offensichtlich von den anderen Stimmzetteln </a:t>
            </a:r>
            <a:br>
              <a:rPr lang="de-DE" sz="2400" spc="-95" dirty="0">
                <a:cs typeface="Arial"/>
              </a:rPr>
            </a:br>
            <a:r>
              <a:rPr lang="de-DE" sz="2400" spc="-95" dirty="0">
                <a:cs typeface="Arial"/>
              </a:rPr>
              <a:t>in einer das Wahlgeheimnis gefährdenden Weise abweicht.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32</a:t>
            </a:fld>
            <a:endParaRPr lang="de-DE" dirty="0"/>
          </a:p>
        </p:txBody>
      </p:sp>
    </p:spTree>
    <p:extLst>
      <p:ext uri="{BB962C8B-B14F-4D97-AF65-F5344CB8AC3E}">
        <p14:creationId xmlns:p14="http://schemas.microsoft.com/office/powerpoint/2010/main" val="5261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33</a:t>
            </a:fld>
            <a:endParaRPr lang="de-DE" dirty="0"/>
          </a:p>
        </p:txBody>
      </p:sp>
      <p:pic>
        <p:nvPicPr>
          <p:cNvPr id="8" name="Grafik 7">
            <a:extLst>
              <a:ext uri="{FF2B5EF4-FFF2-40B4-BE49-F238E27FC236}">
                <a16:creationId xmlns:a16="http://schemas.microsoft.com/office/drawing/2014/main" id="{055B825C-B556-4C12-890B-E61C26AC6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823" b="19973"/>
          <a:stretch/>
        </p:blipFill>
        <p:spPr>
          <a:xfrm>
            <a:off x="4252310" y="988549"/>
            <a:ext cx="6394826" cy="6077373"/>
          </a:xfrm>
          <a:prstGeom prst="rect">
            <a:avLst/>
          </a:prstGeom>
        </p:spPr>
      </p:pic>
      <p:sp>
        <p:nvSpPr>
          <p:cNvPr id="11" name="object 6">
            <a:extLst>
              <a:ext uri="{FF2B5EF4-FFF2-40B4-BE49-F238E27FC236}">
                <a16:creationId xmlns:a16="http://schemas.microsoft.com/office/drawing/2014/main" id="{CE5C9961-422E-4B7E-97F7-3776825DA2AE}"/>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Zusatz </a:t>
            </a:r>
            <a:br>
              <a:rPr lang="de-DE" sz="2400" spc="-95" dirty="0">
                <a:cs typeface="Arial"/>
              </a:rPr>
            </a:br>
            <a:r>
              <a:rPr lang="de-DE" sz="2400" spc="-95" dirty="0">
                <a:cs typeface="Arial"/>
              </a:rPr>
              <a:t>enthält,</a:t>
            </a:r>
          </a:p>
        </p:txBody>
      </p:sp>
      <p:sp>
        <p:nvSpPr>
          <p:cNvPr id="2" name="Textfeld 1">
            <a:extLst>
              <a:ext uri="{FF2B5EF4-FFF2-40B4-BE49-F238E27FC236}">
                <a16:creationId xmlns:a16="http://schemas.microsoft.com/office/drawing/2014/main" id="{E6A6D28A-8F4B-5CD7-2940-D898C310A743}"/>
              </a:ext>
            </a:extLst>
          </p:cNvPr>
          <p:cNvSpPr txBox="1"/>
          <p:nvPr/>
        </p:nvSpPr>
        <p:spPr>
          <a:xfrm>
            <a:off x="8519510" y="12466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18116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buBlip>
                <a:blip r:embed="rId3"/>
              </a:buBlip>
            </a:pPr>
            <a:r>
              <a:rPr lang="de-DE" dirty="0">
                <a:solidFill>
                  <a:schemeClr val="tx1">
                    <a:lumMod val="65000"/>
                    <a:lumOff val="35000"/>
                  </a:schemeClr>
                </a:solidFill>
                <a:latin typeface="+mj-lt"/>
              </a:rPr>
              <a:t>14. Stimmzettelbeispiel 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34</a:t>
            </a:fld>
            <a:endParaRPr lang="de-DE" dirty="0"/>
          </a:p>
        </p:txBody>
      </p:sp>
      <p:pic>
        <p:nvPicPr>
          <p:cNvPr id="4" name="Grafik 3">
            <a:extLst>
              <a:ext uri="{FF2B5EF4-FFF2-40B4-BE49-F238E27FC236}">
                <a16:creationId xmlns:a16="http://schemas.microsoft.com/office/drawing/2014/main" id="{0B5D77D2-EB7A-41C0-AAA7-DBC827C344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347" b="20302"/>
          <a:stretch/>
        </p:blipFill>
        <p:spPr>
          <a:xfrm>
            <a:off x="4170136" y="1041400"/>
            <a:ext cx="6477000" cy="6077373"/>
          </a:xfrm>
          <a:prstGeom prst="rect">
            <a:avLst/>
          </a:prstGeom>
        </p:spPr>
      </p:pic>
      <p:sp>
        <p:nvSpPr>
          <p:cNvPr id="7" name="object 6">
            <a:extLst>
              <a:ext uri="{FF2B5EF4-FFF2-40B4-BE49-F238E27FC236}">
                <a16:creationId xmlns:a16="http://schemas.microsoft.com/office/drawing/2014/main" id="{3BD6CA77-B9FF-4778-BEE3-E31DC229B400}"/>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Vorbehalt </a:t>
            </a:r>
            <a:br>
              <a:rPr lang="de-DE" sz="2400" spc="-95" dirty="0">
                <a:cs typeface="Arial"/>
              </a:rPr>
            </a:br>
            <a:r>
              <a:rPr lang="de-DE" sz="2400" spc="-95" dirty="0">
                <a:cs typeface="Arial"/>
              </a:rPr>
              <a:t>enthält,</a:t>
            </a:r>
          </a:p>
        </p:txBody>
      </p:sp>
      <p:sp>
        <p:nvSpPr>
          <p:cNvPr id="2" name="Textfeld 1">
            <a:extLst>
              <a:ext uri="{FF2B5EF4-FFF2-40B4-BE49-F238E27FC236}">
                <a16:creationId xmlns:a16="http://schemas.microsoft.com/office/drawing/2014/main" id="{6040448A-DA57-CB90-36EF-251E86E68630}"/>
              </a:ext>
            </a:extLst>
          </p:cNvPr>
          <p:cNvSpPr txBox="1"/>
          <p:nvPr/>
        </p:nvSpPr>
        <p:spPr>
          <a:xfrm>
            <a:off x="8519510" y="1246600"/>
            <a:ext cx="1836000" cy="288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22537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35</a:t>
            </a:fld>
            <a:endParaRPr lang="de-DE" dirty="0"/>
          </a:p>
        </p:txBody>
      </p:sp>
      <p:pic>
        <p:nvPicPr>
          <p:cNvPr id="6" name="Grafik 5">
            <a:extLst>
              <a:ext uri="{FF2B5EF4-FFF2-40B4-BE49-F238E27FC236}">
                <a16:creationId xmlns:a16="http://schemas.microsoft.com/office/drawing/2014/main" id="{CCC8E3BC-7908-455E-B206-C4F95727A6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18792"/>
          <a:stretch/>
        </p:blipFill>
        <p:spPr>
          <a:xfrm>
            <a:off x="4289676" y="1004635"/>
            <a:ext cx="6391024" cy="6096000"/>
          </a:xfrm>
          <a:prstGeom prst="rect">
            <a:avLst/>
          </a:prstGeom>
        </p:spPr>
      </p:pic>
      <p:sp>
        <p:nvSpPr>
          <p:cNvPr id="7" name="object 6">
            <a:extLst>
              <a:ext uri="{FF2B5EF4-FFF2-40B4-BE49-F238E27FC236}">
                <a16:creationId xmlns:a16="http://schemas.microsoft.com/office/drawing/2014/main" id="{2A091CB9-45F9-42EA-81AC-9C6BCE564A55}"/>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Zusatz </a:t>
            </a:r>
            <a:br>
              <a:rPr lang="de-DE" sz="2400" spc="-95" dirty="0">
                <a:cs typeface="Arial"/>
              </a:rPr>
            </a:br>
            <a:r>
              <a:rPr lang="de-DE" sz="2400" spc="-95" dirty="0">
                <a:cs typeface="Arial"/>
              </a:rPr>
              <a:t>enthält,</a:t>
            </a:r>
          </a:p>
        </p:txBody>
      </p:sp>
      <p:sp>
        <p:nvSpPr>
          <p:cNvPr id="2" name="Textfeld 1">
            <a:extLst>
              <a:ext uri="{FF2B5EF4-FFF2-40B4-BE49-F238E27FC236}">
                <a16:creationId xmlns:a16="http://schemas.microsoft.com/office/drawing/2014/main" id="{F3999423-9C28-FF1A-1D96-DEFD4235F9F1}"/>
              </a:ext>
            </a:extLst>
          </p:cNvPr>
          <p:cNvSpPr txBox="1"/>
          <p:nvPr/>
        </p:nvSpPr>
        <p:spPr>
          <a:xfrm>
            <a:off x="8533550" y="1067799"/>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36374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36</a:t>
            </a:fld>
            <a:endParaRPr lang="de-DE" dirty="0"/>
          </a:p>
        </p:txBody>
      </p:sp>
      <p:pic>
        <p:nvPicPr>
          <p:cNvPr id="4" name="Grafik 3">
            <a:extLst>
              <a:ext uri="{FF2B5EF4-FFF2-40B4-BE49-F238E27FC236}">
                <a16:creationId xmlns:a16="http://schemas.microsoft.com/office/drawing/2014/main" id="{4A00B50C-B055-4CD6-9673-B48A56F17A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18792"/>
          <a:stretch/>
        </p:blipFill>
        <p:spPr>
          <a:xfrm>
            <a:off x="4209788" y="1041400"/>
            <a:ext cx="6470912" cy="6172200"/>
          </a:xfrm>
          <a:prstGeom prst="rect">
            <a:avLst/>
          </a:prstGeom>
        </p:spPr>
      </p:pic>
      <p:sp>
        <p:nvSpPr>
          <p:cNvPr id="7" name="object 6">
            <a:extLst>
              <a:ext uri="{FF2B5EF4-FFF2-40B4-BE49-F238E27FC236}">
                <a16:creationId xmlns:a16="http://schemas.microsoft.com/office/drawing/2014/main" id="{1DE7F651-A9E4-47F1-A710-C3A844C1DFA1}"/>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einen Vorbehalt</a:t>
            </a:r>
            <a:br>
              <a:rPr lang="de-DE" sz="2400" spc="-95" dirty="0">
                <a:cs typeface="Arial"/>
              </a:rPr>
            </a:br>
            <a:r>
              <a:rPr lang="de-DE" sz="2400" spc="-95" dirty="0">
                <a:cs typeface="Arial"/>
              </a:rPr>
              <a:t>enthält,</a:t>
            </a:r>
          </a:p>
        </p:txBody>
      </p:sp>
      <p:sp>
        <p:nvSpPr>
          <p:cNvPr id="2" name="Textfeld 1">
            <a:extLst>
              <a:ext uri="{FF2B5EF4-FFF2-40B4-BE49-F238E27FC236}">
                <a16:creationId xmlns:a16="http://schemas.microsoft.com/office/drawing/2014/main" id="{425EEB5E-36C1-36C2-3428-C8F203A125C6}"/>
              </a:ext>
            </a:extLst>
          </p:cNvPr>
          <p:cNvSpPr txBox="1"/>
          <p:nvPr/>
        </p:nvSpPr>
        <p:spPr>
          <a:xfrm>
            <a:off x="8511656" y="11176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4093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37</a:t>
            </a:fld>
            <a:endParaRPr lang="de-DE" dirty="0"/>
          </a:p>
        </p:txBody>
      </p:sp>
      <p:pic>
        <p:nvPicPr>
          <p:cNvPr id="6" name="Grafik 5">
            <a:extLst>
              <a:ext uri="{FF2B5EF4-FFF2-40B4-BE49-F238E27FC236}">
                <a16:creationId xmlns:a16="http://schemas.microsoft.com/office/drawing/2014/main" id="{A47D8CC0-4348-4E56-9E9E-862CBC91B5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22819"/>
          <a:stretch/>
        </p:blipFill>
        <p:spPr>
          <a:xfrm>
            <a:off x="3872103" y="1041400"/>
            <a:ext cx="6796804" cy="6096000"/>
          </a:xfrm>
          <a:prstGeom prst="rect">
            <a:avLst/>
          </a:prstGeom>
        </p:spPr>
      </p:pic>
      <p:sp>
        <p:nvSpPr>
          <p:cNvPr id="7" name="object 6">
            <a:extLst>
              <a:ext uri="{FF2B5EF4-FFF2-40B4-BE49-F238E27FC236}">
                <a16:creationId xmlns:a16="http://schemas.microsoft.com/office/drawing/2014/main" id="{4424C0C9-782D-4F0D-97ED-1CAFBEB426C5}"/>
              </a:ext>
            </a:extLst>
          </p:cNvPr>
          <p:cNvSpPr txBox="1"/>
          <p:nvPr/>
        </p:nvSpPr>
        <p:spPr>
          <a:xfrm>
            <a:off x="539751" y="1193799"/>
            <a:ext cx="4267200" cy="118494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er völlig </a:t>
            </a:r>
            <a:br>
              <a:rPr lang="de-DE" sz="2400" spc="-95" dirty="0">
                <a:cs typeface="Arial"/>
              </a:rPr>
            </a:br>
            <a:r>
              <a:rPr lang="de-DE" sz="2400" spc="-95" dirty="0">
                <a:cs typeface="Arial"/>
              </a:rPr>
              <a:t>durchgestrichen ist,</a:t>
            </a:r>
          </a:p>
        </p:txBody>
      </p:sp>
      <p:sp>
        <p:nvSpPr>
          <p:cNvPr id="2" name="Textfeld 1">
            <a:extLst>
              <a:ext uri="{FF2B5EF4-FFF2-40B4-BE49-F238E27FC236}">
                <a16:creationId xmlns:a16="http://schemas.microsoft.com/office/drawing/2014/main" id="{18B68ABF-6A66-490B-4783-1FAB767E12F5}"/>
              </a:ext>
            </a:extLst>
          </p:cNvPr>
          <p:cNvSpPr txBox="1"/>
          <p:nvPr/>
        </p:nvSpPr>
        <p:spPr>
          <a:xfrm>
            <a:off x="8464550" y="12466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24279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6</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38</a:t>
            </a:fld>
            <a:endParaRPr lang="de-DE" dirty="0"/>
          </a:p>
        </p:txBody>
      </p:sp>
      <p:pic>
        <p:nvPicPr>
          <p:cNvPr id="4" name="Grafik 3">
            <a:extLst>
              <a:ext uri="{FF2B5EF4-FFF2-40B4-BE49-F238E27FC236}">
                <a16:creationId xmlns:a16="http://schemas.microsoft.com/office/drawing/2014/main" id="{285761EA-4CAD-4595-B1AB-3A8DAB7CD8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8" b="21813"/>
          <a:stretch/>
        </p:blipFill>
        <p:spPr>
          <a:xfrm>
            <a:off x="3990096" y="1011892"/>
            <a:ext cx="6690604" cy="6096000"/>
          </a:xfrm>
          <a:prstGeom prst="rect">
            <a:avLst/>
          </a:prstGeom>
        </p:spPr>
      </p:pic>
      <p:sp>
        <p:nvSpPr>
          <p:cNvPr id="6" name="object 6">
            <a:extLst>
              <a:ext uri="{FF2B5EF4-FFF2-40B4-BE49-F238E27FC236}">
                <a16:creationId xmlns:a16="http://schemas.microsoft.com/office/drawing/2014/main" id="{90F51D33-E2F3-4A02-9E8E-35B3BEDA96E1}"/>
              </a:ext>
            </a:extLst>
          </p:cNvPr>
          <p:cNvSpPr txBox="1"/>
          <p:nvPr/>
        </p:nvSpPr>
        <p:spPr>
          <a:xfrm>
            <a:off x="539751" y="1193799"/>
            <a:ext cx="4267200" cy="1923604"/>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mehrere Bewerber verschiedener Parteien </a:t>
            </a:r>
            <a:br>
              <a:rPr lang="de-DE" sz="2400" spc="-95" dirty="0">
                <a:cs typeface="Arial"/>
              </a:rPr>
            </a:br>
            <a:r>
              <a:rPr lang="de-DE" sz="2400" spc="-95" dirty="0">
                <a:cs typeface="Arial"/>
              </a:rPr>
              <a:t>oder Wählergruppen gekennzeichnet sind.</a:t>
            </a:r>
          </a:p>
        </p:txBody>
      </p:sp>
      <p:sp>
        <p:nvSpPr>
          <p:cNvPr id="2" name="Textfeld 1">
            <a:extLst>
              <a:ext uri="{FF2B5EF4-FFF2-40B4-BE49-F238E27FC236}">
                <a16:creationId xmlns:a16="http://schemas.microsoft.com/office/drawing/2014/main" id="{2B68D93A-2B96-6CEB-6BCD-7C4886EB4E71}"/>
              </a:ext>
            </a:extLst>
          </p:cNvPr>
          <p:cNvSpPr txBox="1"/>
          <p:nvPr/>
        </p:nvSpPr>
        <p:spPr>
          <a:xfrm>
            <a:off x="8519510" y="11938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107996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7</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39</a:t>
            </a:fld>
            <a:endParaRPr lang="de-DE" dirty="0"/>
          </a:p>
        </p:txBody>
      </p:sp>
      <p:pic>
        <p:nvPicPr>
          <p:cNvPr id="7" name="Grafik 6">
            <a:extLst>
              <a:ext uri="{FF2B5EF4-FFF2-40B4-BE49-F238E27FC236}">
                <a16:creationId xmlns:a16="http://schemas.microsoft.com/office/drawing/2014/main" id="{352CD67D-1624-4E00-A683-0448F05119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59" b="20805"/>
          <a:stretch/>
        </p:blipFill>
        <p:spPr>
          <a:xfrm>
            <a:off x="4093029" y="1041400"/>
            <a:ext cx="6587671" cy="6096000"/>
          </a:xfrm>
          <a:prstGeom prst="rect">
            <a:avLst/>
          </a:prstGeom>
        </p:spPr>
      </p:pic>
      <p:sp>
        <p:nvSpPr>
          <p:cNvPr id="8" name="object 6">
            <a:extLst>
              <a:ext uri="{FF2B5EF4-FFF2-40B4-BE49-F238E27FC236}">
                <a16:creationId xmlns:a16="http://schemas.microsoft.com/office/drawing/2014/main" id="{45F9D465-14A4-4CC7-8446-39A5F14C878B}"/>
              </a:ext>
            </a:extLst>
          </p:cNvPr>
          <p:cNvSpPr txBox="1"/>
          <p:nvPr/>
        </p:nvSpPr>
        <p:spPr>
          <a:xfrm>
            <a:off x="539751" y="1193799"/>
            <a:ext cx="4267200" cy="1923604"/>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Der Stimmzettel ist ungültig, </a:t>
            </a:r>
          </a:p>
          <a:p>
            <a:pPr marL="893763" lvl="1" indent="-355600">
              <a:spcAft>
                <a:spcPts val="600"/>
              </a:spcAft>
              <a:buBlip>
                <a:blip r:embed="rId5"/>
              </a:buBlip>
              <a:tabLst>
                <a:tab pos="174625" algn="l"/>
                <a:tab pos="623888" algn="l"/>
              </a:tabLst>
            </a:pPr>
            <a:r>
              <a:rPr lang="de-DE" sz="2400" spc="-95" dirty="0">
                <a:cs typeface="Arial"/>
              </a:rPr>
              <a:t>da mehrere Bewerber verschiedener Parteien </a:t>
            </a:r>
            <a:br>
              <a:rPr lang="de-DE" sz="2400" spc="-95" dirty="0">
                <a:cs typeface="Arial"/>
              </a:rPr>
            </a:br>
            <a:r>
              <a:rPr lang="de-DE" sz="2400" spc="-95" dirty="0">
                <a:cs typeface="Arial"/>
              </a:rPr>
              <a:t>oder Wählergruppen gekennzeichnet sind.</a:t>
            </a:r>
          </a:p>
        </p:txBody>
      </p:sp>
      <p:sp>
        <p:nvSpPr>
          <p:cNvPr id="2" name="Textfeld 1">
            <a:extLst>
              <a:ext uri="{FF2B5EF4-FFF2-40B4-BE49-F238E27FC236}">
                <a16:creationId xmlns:a16="http://schemas.microsoft.com/office/drawing/2014/main" id="{A7FE7E1A-32A3-8ADF-4AED-E5417D0BE8D2}"/>
              </a:ext>
            </a:extLst>
          </p:cNvPr>
          <p:cNvSpPr txBox="1"/>
          <p:nvPr/>
        </p:nvSpPr>
        <p:spPr>
          <a:xfrm>
            <a:off x="8478139" y="11176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331476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latin typeface="+mj-lt"/>
              </a:rPr>
              <a:t>Inhaltsverzeichnis</a:t>
            </a:r>
            <a:endParaRPr dirty="0">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a:t>
            </a:fld>
            <a:endParaRPr lang="de-DE" dirty="0"/>
          </a:p>
        </p:txBody>
      </p:sp>
      <p:sp>
        <p:nvSpPr>
          <p:cNvPr id="8" name="object 6">
            <a:extLst>
              <a:ext uri="{FF2B5EF4-FFF2-40B4-BE49-F238E27FC236}">
                <a16:creationId xmlns:a16="http://schemas.microsoft.com/office/drawing/2014/main" id="{3D0EEE12-1B45-4974-8567-B2753E184BD6}"/>
              </a:ext>
            </a:extLst>
          </p:cNvPr>
          <p:cNvSpPr txBox="1"/>
          <p:nvPr/>
        </p:nvSpPr>
        <p:spPr>
          <a:xfrm>
            <a:off x="644863" y="1651000"/>
            <a:ext cx="9669276" cy="1319612"/>
          </a:xfrm>
          <a:prstGeom prst="rect">
            <a:avLst/>
          </a:prstGeom>
        </p:spPr>
        <p:txBody>
          <a:bodyPr vert="horz" wrap="square" lIns="0" tIns="0" rIns="0" bIns="0" rtlCol="0">
            <a:noAutofit/>
          </a:bodyPr>
          <a:lstStyle/>
          <a:p>
            <a:pPr marL="457200" indent="-457200">
              <a:spcAft>
                <a:spcPts val="600"/>
              </a:spcAft>
              <a:buFont typeface="+mj-lt"/>
              <a:buAutoNum type="arabicPeriod" startAt="12"/>
              <a:tabLst>
                <a:tab pos="174625" algn="l"/>
                <a:tab pos="623888" algn="l"/>
              </a:tabLst>
            </a:pPr>
            <a:r>
              <a:rPr lang="de-DE" sz="2400" dirty="0"/>
              <a:t>Vorbereitungen zur Ermittlung und Feststellung des Briefwahlergebnisses</a:t>
            </a:r>
          </a:p>
          <a:p>
            <a:pPr marL="457200" indent="-457200">
              <a:spcAft>
                <a:spcPts val="600"/>
              </a:spcAft>
              <a:buFont typeface="+mj-lt"/>
              <a:buAutoNum type="arabicPeriod" startAt="12"/>
              <a:tabLst>
                <a:tab pos="174625" algn="l"/>
                <a:tab pos="623888" algn="l"/>
              </a:tabLst>
            </a:pPr>
            <a:r>
              <a:rPr lang="de-DE" sz="2400" dirty="0"/>
              <a:t>Ermittlung der Zahl der Wähler</a:t>
            </a:r>
          </a:p>
          <a:p>
            <a:pPr marL="457200" indent="-457200">
              <a:spcAft>
                <a:spcPts val="600"/>
              </a:spcAft>
              <a:buFont typeface="+mj-lt"/>
              <a:buAutoNum type="arabicPeriod" startAt="12"/>
              <a:tabLst>
                <a:tab pos="174625" algn="l"/>
                <a:tab pos="623888" algn="l"/>
              </a:tabLst>
            </a:pPr>
            <a:r>
              <a:rPr lang="de-DE" sz="2400" dirty="0"/>
              <a:t>Öffnen der Stimmzettelumschläge, Bewertung und Sortierung der Stimmzettel mit Stapelbildung (mit Beispielen)</a:t>
            </a:r>
          </a:p>
          <a:p>
            <a:pPr marL="457200" indent="-457200">
              <a:spcAft>
                <a:spcPts val="600"/>
              </a:spcAft>
              <a:buFont typeface="+mj-lt"/>
              <a:buAutoNum type="arabicPeriod" startAt="12"/>
              <a:tabLst>
                <a:tab pos="174625" algn="l"/>
                <a:tab pos="623888" algn="l"/>
              </a:tabLst>
            </a:pPr>
            <a:r>
              <a:rPr lang="de-DE" sz="2400" dirty="0"/>
              <a:t>Zählen der Erst- und Zweitstimmen durch zwei Arbeitsgruppen (A und B)</a:t>
            </a:r>
          </a:p>
          <a:p>
            <a:pPr marL="457200" indent="-457200">
              <a:spcAft>
                <a:spcPts val="600"/>
              </a:spcAft>
              <a:buFont typeface="+mj-lt"/>
              <a:buAutoNum type="arabicPeriod" startAt="12"/>
              <a:tabLst>
                <a:tab pos="174625" algn="l"/>
                <a:tab pos="623888" algn="l"/>
              </a:tabLst>
            </a:pPr>
            <a:r>
              <a:rPr lang="de-DE" sz="2400" dirty="0"/>
              <a:t>Erste Schnellmeldung</a:t>
            </a:r>
          </a:p>
          <a:p>
            <a:pPr marL="457200" indent="-457200">
              <a:spcAft>
                <a:spcPts val="600"/>
              </a:spcAft>
              <a:buFont typeface="+mj-lt"/>
              <a:buAutoNum type="arabicPeriod" startAt="12"/>
              <a:tabLst>
                <a:tab pos="174625" algn="l"/>
                <a:tab pos="623888" algn="l"/>
              </a:tabLst>
            </a:pPr>
            <a:r>
              <a:rPr lang="de-DE" sz="2400" dirty="0"/>
              <a:t>Vorbereitung und Ablauf der Auswertung der Zweitstimmen nach Bewerbern</a:t>
            </a:r>
          </a:p>
          <a:p>
            <a:pPr marL="457200" indent="-457200">
              <a:spcAft>
                <a:spcPts val="600"/>
              </a:spcAft>
              <a:buFont typeface="+mj-lt"/>
              <a:buAutoNum type="arabicPeriod" startAt="12"/>
              <a:tabLst>
                <a:tab pos="174625" algn="l"/>
                <a:tab pos="623888" algn="l"/>
              </a:tabLst>
            </a:pPr>
            <a:r>
              <a:rPr lang="de-DE" sz="2400" dirty="0"/>
              <a:t>Eintragung der ermittelten Zahlen in die Briefwahlniederschrift</a:t>
            </a:r>
          </a:p>
          <a:p>
            <a:pPr marL="457200" indent="-457200">
              <a:spcAft>
                <a:spcPts val="600"/>
              </a:spcAft>
              <a:buFont typeface="+mj-lt"/>
              <a:buAutoNum type="arabicPeriod" startAt="12"/>
              <a:tabLst>
                <a:tab pos="174625" algn="l"/>
                <a:tab pos="623888" algn="l"/>
              </a:tabLst>
            </a:pPr>
            <a:r>
              <a:rPr lang="de-DE" sz="2400" dirty="0"/>
              <a:t>Feststellung und Bekanntmachung des Ergebnisses im Briefwahlbezirk</a:t>
            </a:r>
          </a:p>
          <a:p>
            <a:pPr marL="457200" indent="-457200">
              <a:spcAft>
                <a:spcPts val="600"/>
              </a:spcAft>
              <a:buFont typeface="+mj-lt"/>
              <a:buAutoNum type="arabicPeriod" startAt="12"/>
              <a:tabLst>
                <a:tab pos="174625" algn="l"/>
                <a:tab pos="623888" algn="l"/>
              </a:tabLst>
            </a:pPr>
            <a:r>
              <a:rPr lang="de-DE" sz="2400" dirty="0"/>
              <a:t>Abschluss der Arbeiten</a:t>
            </a:r>
          </a:p>
          <a:p>
            <a:pPr marL="457200" indent="-457200">
              <a:spcAft>
                <a:spcPts val="600"/>
              </a:spcAft>
              <a:buFont typeface="+mj-lt"/>
              <a:buAutoNum type="arabicPeriod" startAt="12"/>
              <a:tabLst>
                <a:tab pos="174625" algn="l"/>
                <a:tab pos="623888" algn="l"/>
              </a:tabLst>
            </a:pPr>
            <a:r>
              <a:rPr lang="de-DE" sz="2400" dirty="0"/>
              <a:t>Ablieferung der Briefwahlunterlagen</a:t>
            </a:r>
          </a:p>
          <a:p>
            <a:pPr marL="457200" indent="-457200">
              <a:spcAft>
                <a:spcPts val="600"/>
              </a:spcAft>
              <a:buFont typeface="+mj-lt"/>
              <a:buAutoNum type="arabicPeriod" startAt="12"/>
              <a:tabLst>
                <a:tab pos="174625" algn="l"/>
                <a:tab pos="623888" algn="l"/>
              </a:tabLst>
            </a:pPr>
            <a:r>
              <a:rPr lang="de-DE" sz="2400" dirty="0"/>
              <a:t>Anmerkungen zur Auswertung der Bezirkswahl</a:t>
            </a:r>
          </a:p>
        </p:txBody>
      </p:sp>
      <p:sp>
        <p:nvSpPr>
          <p:cNvPr id="13" name="object 6">
            <a:extLst>
              <a:ext uri="{FF2B5EF4-FFF2-40B4-BE49-F238E27FC236}">
                <a16:creationId xmlns:a16="http://schemas.microsoft.com/office/drawing/2014/main" id="{A4060B65-C9EF-43BA-8914-7D7BFD488014}"/>
              </a:ext>
            </a:extLst>
          </p:cNvPr>
          <p:cNvSpPr txBox="1"/>
          <p:nvPr/>
        </p:nvSpPr>
        <p:spPr>
          <a:xfrm>
            <a:off x="360000" y="1055814"/>
            <a:ext cx="9954139" cy="494774"/>
          </a:xfrm>
          <a:prstGeom prst="rect">
            <a:avLst/>
          </a:prstGeom>
        </p:spPr>
        <p:txBody>
          <a:bodyPr vert="horz" wrap="square" lIns="0" tIns="0" rIns="0" bIns="0" rtlCol="0">
            <a:noAutofit/>
          </a:bodyPr>
          <a:lstStyle/>
          <a:p>
            <a:pPr>
              <a:spcAft>
                <a:spcPts val="600"/>
              </a:spcAft>
              <a:tabLst>
                <a:tab pos="174625" algn="l"/>
              </a:tabLst>
            </a:pPr>
            <a:r>
              <a:rPr lang="de-DE" sz="2800" b="1" dirty="0">
                <a:solidFill>
                  <a:srgbClr val="00823C"/>
                </a:solidFill>
              </a:rPr>
              <a:t>Tätigkeiten Briefwahlvorstandes ab 18.00 Uhr</a:t>
            </a:r>
          </a:p>
        </p:txBody>
      </p:sp>
    </p:spTree>
    <p:extLst>
      <p:ext uri="{BB962C8B-B14F-4D97-AF65-F5344CB8AC3E}">
        <p14:creationId xmlns:p14="http://schemas.microsoft.com/office/powerpoint/2010/main" val="1467691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8</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40</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229293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Beide Stimmzettel </a:t>
            </a:r>
            <a:br>
              <a:rPr lang="de-DE" sz="2400" spc="-95" dirty="0">
                <a:cs typeface="Arial"/>
              </a:rPr>
            </a:br>
            <a:r>
              <a:rPr lang="de-DE" sz="2400" spc="-95" dirty="0">
                <a:cs typeface="Arial"/>
              </a:rPr>
              <a:t>(A. Erst- und B. Zweitstimme) </a:t>
            </a:r>
            <a:br>
              <a:rPr lang="de-DE" sz="2400" spc="-95" dirty="0">
                <a:cs typeface="Arial"/>
              </a:rPr>
            </a:br>
            <a:r>
              <a:rPr lang="de-DE" sz="2400" spc="-95" dirty="0">
                <a:cs typeface="Arial"/>
              </a:rPr>
              <a:t>sind gültig, wenn</a:t>
            </a:r>
          </a:p>
          <a:p>
            <a:pPr marL="893763" lvl="1" indent="-355600">
              <a:spcAft>
                <a:spcPts val="600"/>
              </a:spcAft>
              <a:buBlip>
                <a:blip r:embed="rId4"/>
              </a:buBlip>
              <a:tabLst>
                <a:tab pos="174625" algn="l"/>
                <a:tab pos="623888" algn="l"/>
              </a:tabLst>
            </a:pPr>
            <a:r>
              <a:rPr lang="de-DE" sz="2400" spc="-95" dirty="0">
                <a:cs typeface="Arial"/>
              </a:rPr>
              <a:t>der Wähler alle Wahlkreisvorschläge bis </a:t>
            </a:r>
            <a:br>
              <a:rPr lang="de-DE" sz="2400" spc="-95" dirty="0">
                <a:cs typeface="Arial"/>
              </a:rPr>
            </a:br>
            <a:r>
              <a:rPr lang="de-DE" sz="2400" spc="-95" dirty="0">
                <a:cs typeface="Arial"/>
              </a:rPr>
              <a:t>auf einen gestrichen hat,</a:t>
            </a:r>
          </a:p>
        </p:txBody>
      </p:sp>
      <p:pic>
        <p:nvPicPr>
          <p:cNvPr id="8" name="Grafik 7">
            <a:extLst>
              <a:ext uri="{FF2B5EF4-FFF2-40B4-BE49-F238E27FC236}">
                <a16:creationId xmlns:a16="http://schemas.microsoft.com/office/drawing/2014/main" id="{B3AFF1AE-29EF-47B2-9A90-2C0C2C639E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3758" b="21813"/>
          <a:stretch/>
        </p:blipFill>
        <p:spPr>
          <a:xfrm>
            <a:off x="4578350" y="1048333"/>
            <a:ext cx="6102351" cy="6090809"/>
          </a:xfrm>
          <a:prstGeom prst="rect">
            <a:avLst/>
          </a:prstGeom>
        </p:spPr>
      </p:pic>
      <p:sp>
        <p:nvSpPr>
          <p:cNvPr id="2" name="Textfeld 1">
            <a:extLst>
              <a:ext uri="{FF2B5EF4-FFF2-40B4-BE49-F238E27FC236}">
                <a16:creationId xmlns:a16="http://schemas.microsoft.com/office/drawing/2014/main" id="{C042CE05-DA15-A0B9-75A9-D78AD2E78498}"/>
              </a:ext>
            </a:extLst>
          </p:cNvPr>
          <p:cNvSpPr txBox="1"/>
          <p:nvPr/>
        </p:nvSpPr>
        <p:spPr>
          <a:xfrm>
            <a:off x="8519510" y="12466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pic>
        <p:nvPicPr>
          <p:cNvPr id="4" name="Grafik 3">
            <a:extLst>
              <a:ext uri="{FF2B5EF4-FFF2-40B4-BE49-F238E27FC236}">
                <a16:creationId xmlns:a16="http://schemas.microsoft.com/office/drawing/2014/main" id="{98056811-E6E0-238D-8BC2-17CF04DFDE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0211" b="20805"/>
          <a:stretch/>
        </p:blipFill>
        <p:spPr>
          <a:xfrm>
            <a:off x="4009263" y="6302244"/>
            <a:ext cx="6587671" cy="836898"/>
          </a:xfrm>
          <a:prstGeom prst="rect">
            <a:avLst/>
          </a:prstGeom>
        </p:spPr>
      </p:pic>
      <p:pic>
        <p:nvPicPr>
          <p:cNvPr id="7" name="Grafik 6">
            <a:extLst>
              <a:ext uri="{FF2B5EF4-FFF2-40B4-BE49-F238E27FC236}">
                <a16:creationId xmlns:a16="http://schemas.microsoft.com/office/drawing/2014/main" id="{104533D4-C4F2-0A05-4608-D61C7803C1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496" t="70211" r="71225" b="28243"/>
          <a:stretch/>
        </p:blipFill>
        <p:spPr>
          <a:xfrm>
            <a:off x="7106721" y="6302244"/>
            <a:ext cx="216025" cy="144016"/>
          </a:xfrm>
          <a:prstGeom prst="rect">
            <a:avLst/>
          </a:prstGeom>
        </p:spPr>
      </p:pic>
    </p:spTree>
    <p:extLst>
      <p:ext uri="{BB962C8B-B14F-4D97-AF65-F5344CB8AC3E}">
        <p14:creationId xmlns:p14="http://schemas.microsoft.com/office/powerpoint/2010/main" val="198849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n-lt"/>
              </a:rPr>
              <a:t>14. Stimmzettel und Stapelbildung</a:t>
            </a:r>
            <a:endParaRPr dirty="0">
              <a:solidFill>
                <a:schemeClr val="tx1">
                  <a:lumMod val="65000"/>
                  <a:lumOff val="35000"/>
                </a:schemeClr>
              </a:solidFill>
              <a:latin typeface="+mn-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41</a:t>
            </a:fld>
            <a:endParaRPr lang="de-DE" dirty="0"/>
          </a:p>
        </p:txBody>
      </p:sp>
      <p:sp>
        <p:nvSpPr>
          <p:cNvPr id="8" name="object 6">
            <a:extLst>
              <a:ext uri="{FF2B5EF4-FFF2-40B4-BE49-F238E27FC236}">
                <a16:creationId xmlns:a16="http://schemas.microsoft.com/office/drawing/2014/main" id="{45F9D465-14A4-4CC7-8446-39A5F14C878B}"/>
              </a:ext>
            </a:extLst>
          </p:cNvPr>
          <p:cNvSpPr txBox="1"/>
          <p:nvPr/>
        </p:nvSpPr>
        <p:spPr>
          <a:xfrm>
            <a:off x="539751" y="1193799"/>
            <a:ext cx="9774388" cy="1107996"/>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Hat ein Stimmzettelumschlag mehrere gleichartige Stimmzettel enthalten, die </a:t>
            </a:r>
            <a:br>
              <a:rPr lang="de-DE" sz="2400" spc="-95" dirty="0">
                <a:cs typeface="Arial"/>
              </a:rPr>
            </a:br>
            <a:r>
              <a:rPr lang="de-DE" sz="2400" spc="-95" dirty="0">
                <a:cs typeface="Arial"/>
              </a:rPr>
              <a:t>fest miteinander verbunden werden mussten, sind sie beschlussmäßig als eine ungültige Stimme zu werten, wenn sie verschieden gekennzeichnet sind.</a:t>
            </a:r>
          </a:p>
        </p:txBody>
      </p:sp>
    </p:spTree>
    <p:extLst>
      <p:ext uri="{BB962C8B-B14F-4D97-AF65-F5344CB8AC3E}">
        <p14:creationId xmlns:p14="http://schemas.microsoft.com/office/powerpoint/2010/main" val="370629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9</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42</a:t>
            </a:fld>
            <a:endParaRPr lang="de-DE" dirty="0"/>
          </a:p>
        </p:txBody>
      </p:sp>
      <p:sp>
        <p:nvSpPr>
          <p:cNvPr id="6" name="object 6">
            <a:extLst>
              <a:ext uri="{FF2B5EF4-FFF2-40B4-BE49-F238E27FC236}">
                <a16:creationId xmlns:a16="http://schemas.microsoft.com/office/drawing/2014/main" id="{B0ECC01B-F3D4-4DAD-82ED-8FC956D7F5C2}"/>
              </a:ext>
            </a:extLst>
          </p:cNvPr>
          <p:cNvSpPr txBox="1"/>
          <p:nvPr/>
        </p:nvSpPr>
        <p:spPr>
          <a:xfrm>
            <a:off x="539751" y="1193799"/>
            <a:ext cx="4267200" cy="340093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Außerdem ist der große Stimmzettel (B. Zweitstimme) ungültig, wenn</a:t>
            </a:r>
          </a:p>
          <a:p>
            <a:pPr marL="893763" lvl="1" indent="-355600">
              <a:spcAft>
                <a:spcPts val="600"/>
              </a:spcAft>
              <a:buBlip>
                <a:blip r:embed="rId4"/>
              </a:buBlip>
              <a:tabLst>
                <a:tab pos="174625" algn="l"/>
                <a:tab pos="623888" algn="l"/>
              </a:tabLst>
            </a:pPr>
            <a:r>
              <a:rPr lang="de-DE" sz="2400" spc="-95" dirty="0">
                <a:cs typeface="Arial"/>
              </a:rPr>
              <a:t>ein Bewerber </a:t>
            </a:r>
            <a:br>
              <a:rPr lang="de-DE" sz="2400" spc="-95" dirty="0">
                <a:cs typeface="Arial"/>
              </a:rPr>
            </a:br>
            <a:r>
              <a:rPr lang="de-DE" sz="2400" spc="-95" dirty="0">
                <a:cs typeface="Arial"/>
              </a:rPr>
              <a:t>(oder mehrere Bewerber einer Partei oder Wähler-gruppe) und eine andere Partei oder Wählergruppe gekennzeichnet sind,</a:t>
            </a:r>
          </a:p>
        </p:txBody>
      </p:sp>
      <p:pic>
        <p:nvPicPr>
          <p:cNvPr id="7" name="Grafik 6">
            <a:extLst>
              <a:ext uri="{FF2B5EF4-FFF2-40B4-BE49-F238E27FC236}">
                <a16:creationId xmlns:a16="http://schemas.microsoft.com/office/drawing/2014/main" id="{2EF01942-594F-490B-84BF-8888F158AE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85" t="22819" r="1353" b="9732"/>
          <a:stretch/>
        </p:blipFill>
        <p:spPr>
          <a:xfrm>
            <a:off x="4730750" y="1041400"/>
            <a:ext cx="5791200" cy="6019800"/>
          </a:xfrm>
          <a:prstGeom prst="rect">
            <a:avLst/>
          </a:prstGeom>
        </p:spPr>
      </p:pic>
      <p:sp>
        <p:nvSpPr>
          <p:cNvPr id="2" name="Textfeld 1">
            <a:extLst>
              <a:ext uri="{FF2B5EF4-FFF2-40B4-BE49-F238E27FC236}">
                <a16:creationId xmlns:a16="http://schemas.microsoft.com/office/drawing/2014/main" id="{7D059F5F-5B03-07DC-BF90-AF69D71E8093}"/>
              </a:ext>
            </a:extLst>
          </p:cNvPr>
          <p:cNvSpPr txBox="1"/>
          <p:nvPr/>
        </p:nvSpPr>
        <p:spPr>
          <a:xfrm>
            <a:off x="8491115" y="1193800"/>
            <a:ext cx="1810800" cy="259045"/>
          </a:xfrm>
          <a:prstGeom prst="rect">
            <a:avLst/>
          </a:prstGeom>
          <a:solidFill>
            <a:srgbClr val="D9D9D9"/>
          </a:solidFill>
        </p:spPr>
        <p:txBody>
          <a:bodyPr wrap="square" rtlCol="0">
            <a:spAutoFit/>
          </a:bodyPr>
          <a:lstStyle/>
          <a:p>
            <a:pPr>
              <a:lnSpc>
                <a:spcPts val="1300"/>
              </a:lnSpc>
            </a:pPr>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81491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10</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43</a:t>
            </a:fld>
            <a:endParaRPr lang="de-DE" dirty="0"/>
          </a:p>
        </p:txBody>
      </p:sp>
      <p:pic>
        <p:nvPicPr>
          <p:cNvPr id="4" name="Grafik 3">
            <a:extLst>
              <a:ext uri="{FF2B5EF4-FFF2-40B4-BE49-F238E27FC236}">
                <a16:creationId xmlns:a16="http://schemas.microsoft.com/office/drawing/2014/main" id="{5F77E87F-695C-4824-ABED-11E9299F49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91" t="13759" r="2901" b="20805"/>
          <a:stretch/>
        </p:blipFill>
        <p:spPr>
          <a:xfrm>
            <a:off x="4578350" y="1041400"/>
            <a:ext cx="5916246" cy="6096000"/>
          </a:xfrm>
          <a:prstGeom prst="rect">
            <a:avLst/>
          </a:prstGeom>
        </p:spPr>
      </p:pic>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2369880"/>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Außerdem ist der große Stimmzettel (B. Zweitstimme) ungültig, wenn</a:t>
            </a:r>
          </a:p>
          <a:p>
            <a:pPr marL="893763" lvl="1" indent="-355600">
              <a:spcAft>
                <a:spcPts val="600"/>
              </a:spcAft>
              <a:buBlip>
                <a:blip r:embed="rId5"/>
              </a:buBlip>
              <a:tabLst>
                <a:tab pos="174625" algn="l"/>
                <a:tab pos="623888" algn="l"/>
              </a:tabLst>
            </a:pPr>
            <a:r>
              <a:rPr lang="de-DE" sz="2400" spc="-95" dirty="0">
                <a:cs typeface="Arial"/>
              </a:rPr>
              <a:t>mehrere Parteien </a:t>
            </a:r>
            <a:br>
              <a:rPr lang="de-DE" sz="2400" spc="-95" dirty="0">
                <a:cs typeface="Arial"/>
              </a:rPr>
            </a:br>
            <a:r>
              <a:rPr lang="de-DE" sz="2400" spc="-95" dirty="0">
                <a:cs typeface="Arial"/>
              </a:rPr>
              <a:t>oder Wählergruppen gekennzeichnet sind.</a:t>
            </a:r>
          </a:p>
        </p:txBody>
      </p:sp>
      <p:sp>
        <p:nvSpPr>
          <p:cNvPr id="2" name="Textfeld 1">
            <a:extLst>
              <a:ext uri="{FF2B5EF4-FFF2-40B4-BE49-F238E27FC236}">
                <a16:creationId xmlns:a16="http://schemas.microsoft.com/office/drawing/2014/main" id="{DAB32D9E-FC04-CA9E-237E-9C3622C4FEA4}"/>
              </a:ext>
            </a:extLst>
          </p:cNvPr>
          <p:cNvSpPr txBox="1"/>
          <p:nvPr/>
        </p:nvSpPr>
        <p:spPr>
          <a:xfrm>
            <a:off x="8464550" y="11176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6321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44</a:t>
            </a:fld>
            <a:endParaRPr lang="de-DE" dirty="0"/>
          </a:p>
        </p:txBody>
      </p:sp>
      <p:sp>
        <p:nvSpPr>
          <p:cNvPr id="4" name="object 6">
            <a:extLst>
              <a:ext uri="{FF2B5EF4-FFF2-40B4-BE49-F238E27FC236}">
                <a16:creationId xmlns:a16="http://schemas.microsoft.com/office/drawing/2014/main" id="{AB764F40-2457-4B38-9847-6D91633016EC}"/>
              </a:ext>
            </a:extLst>
          </p:cNvPr>
          <p:cNvSpPr txBox="1"/>
          <p:nvPr/>
        </p:nvSpPr>
        <p:spPr>
          <a:xfrm>
            <a:off x="539750" y="1193799"/>
            <a:ext cx="9774389" cy="143116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14.6.2 Beschluss erforderlich wegen Gültigkeit: </a:t>
            </a:r>
            <a:br>
              <a:rPr lang="de-DE" sz="2400" spc="-95" dirty="0">
                <a:cs typeface="Arial"/>
              </a:rPr>
            </a:br>
            <a:r>
              <a:rPr lang="de-DE" sz="2400" spc="-95" dirty="0">
                <a:cs typeface="Arial"/>
              </a:rPr>
              <a:t>Für beide Stimmzettel (A. Erst- und B. Zweitstimme) gilt:</a:t>
            </a:r>
            <a:endParaRPr lang="de-DE" sz="2000" spc="-95" dirty="0">
              <a:cs typeface="Arial"/>
            </a:endParaRPr>
          </a:p>
          <a:p>
            <a:endParaRPr lang="de-DE" sz="2000" spc="-95" dirty="0">
              <a:cs typeface="Arial"/>
            </a:endParaRPr>
          </a:p>
          <a:p>
            <a:endParaRPr lang="de-DE" sz="2000" spc="-95" dirty="0">
              <a:cs typeface="Arial"/>
            </a:endParaRPr>
          </a:p>
        </p:txBody>
      </p:sp>
    </p:spTree>
    <p:extLst>
      <p:ext uri="{BB962C8B-B14F-4D97-AF65-F5344CB8AC3E}">
        <p14:creationId xmlns:p14="http://schemas.microsoft.com/office/powerpoint/2010/main" val="419096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11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45</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450892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Beide Stimmzettel </a:t>
            </a:r>
            <a:br>
              <a:rPr lang="de-DE" sz="2400" spc="-95" dirty="0">
                <a:cs typeface="Arial"/>
              </a:rPr>
            </a:br>
            <a:r>
              <a:rPr lang="de-DE" sz="2400" spc="-95" dirty="0">
                <a:cs typeface="Arial"/>
              </a:rPr>
              <a:t>(A. Erst- und B. Zweitstimme) </a:t>
            </a:r>
            <a:br>
              <a:rPr lang="de-DE" sz="2400" spc="-95" dirty="0">
                <a:cs typeface="Arial"/>
              </a:rPr>
            </a:br>
            <a:r>
              <a:rPr lang="de-DE" sz="2400" spc="-95" dirty="0">
                <a:cs typeface="Arial"/>
              </a:rPr>
              <a:t>sind gültig, wenn</a:t>
            </a:r>
          </a:p>
          <a:p>
            <a:pPr marL="893763" lvl="1" indent="-355600">
              <a:spcAft>
                <a:spcPts val="600"/>
              </a:spcAft>
              <a:buBlip>
                <a:blip r:embed="rId4"/>
              </a:buBlip>
              <a:tabLst>
                <a:tab pos="174625" algn="l"/>
                <a:tab pos="623888" algn="l"/>
              </a:tabLst>
            </a:pPr>
            <a:r>
              <a:rPr lang="de-DE" sz="2400" spc="-95" dirty="0">
                <a:cs typeface="Arial"/>
              </a:rPr>
              <a:t>die Kennzeichnung </a:t>
            </a:r>
            <a:br>
              <a:rPr lang="de-DE" sz="2400" spc="-95" dirty="0">
                <a:cs typeface="Arial"/>
              </a:rPr>
            </a:br>
            <a:r>
              <a:rPr lang="de-DE" sz="2400" spc="-95" dirty="0">
                <a:cs typeface="Arial"/>
              </a:rPr>
              <a:t>außerhalb des dafür vorgesehenen Kreises erfolgte, </a:t>
            </a:r>
            <a:br>
              <a:rPr lang="de-DE" sz="2400" spc="-95" dirty="0">
                <a:cs typeface="Arial"/>
              </a:rPr>
            </a:br>
            <a:r>
              <a:rPr lang="de-DE" sz="2400" spc="-95" dirty="0">
                <a:cs typeface="Arial"/>
              </a:rPr>
              <a:t>z.B. neben dem Kreis </a:t>
            </a:r>
            <a:br>
              <a:rPr lang="de-DE" sz="2400" spc="-95" dirty="0">
                <a:cs typeface="Arial"/>
              </a:rPr>
            </a:br>
            <a:r>
              <a:rPr lang="de-DE" sz="2400" spc="-95" dirty="0">
                <a:cs typeface="Arial"/>
              </a:rPr>
              <a:t>oder in der Kopfleiste des Wahlkreisvorschlags </a:t>
            </a:r>
            <a:br>
              <a:rPr lang="de-DE" sz="2400" spc="-95" dirty="0">
                <a:cs typeface="Arial"/>
              </a:rPr>
            </a:br>
            <a:r>
              <a:rPr lang="de-DE" sz="2400" spc="-95" dirty="0">
                <a:cs typeface="Arial"/>
              </a:rPr>
              <a:t>(Gleiches gilt für die Zweitstimme),</a:t>
            </a:r>
          </a:p>
        </p:txBody>
      </p:sp>
      <p:pic>
        <p:nvPicPr>
          <p:cNvPr id="7" name="Grafik 6">
            <a:extLst>
              <a:ext uri="{FF2B5EF4-FFF2-40B4-BE49-F238E27FC236}">
                <a16:creationId xmlns:a16="http://schemas.microsoft.com/office/drawing/2014/main" id="{AB4EA075-D57C-46A0-B2E8-EA6756FADD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8" t="16779" b="18792"/>
          <a:stretch/>
        </p:blipFill>
        <p:spPr>
          <a:xfrm>
            <a:off x="4533429" y="1009862"/>
            <a:ext cx="6140921" cy="6127538"/>
          </a:xfrm>
          <a:prstGeom prst="rect">
            <a:avLst/>
          </a:prstGeom>
        </p:spPr>
      </p:pic>
      <p:sp>
        <p:nvSpPr>
          <p:cNvPr id="2" name="Textfeld 1">
            <a:extLst>
              <a:ext uri="{FF2B5EF4-FFF2-40B4-BE49-F238E27FC236}">
                <a16:creationId xmlns:a16="http://schemas.microsoft.com/office/drawing/2014/main" id="{47296C8D-F40A-F233-2FEC-C25B9C16C39B}"/>
              </a:ext>
            </a:extLst>
          </p:cNvPr>
          <p:cNvSpPr txBox="1"/>
          <p:nvPr/>
        </p:nvSpPr>
        <p:spPr>
          <a:xfrm>
            <a:off x="8464550" y="11938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35748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12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46</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229293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Beide Stimmzettel </a:t>
            </a:r>
            <a:br>
              <a:rPr lang="de-DE" sz="2400" spc="-95" dirty="0">
                <a:cs typeface="Arial"/>
              </a:rPr>
            </a:br>
            <a:r>
              <a:rPr lang="de-DE" sz="2400" spc="-95" dirty="0">
                <a:cs typeface="Arial"/>
              </a:rPr>
              <a:t>(A. Erst- und B. Zweitstimme) </a:t>
            </a:r>
            <a:br>
              <a:rPr lang="de-DE" sz="2400" spc="-95" dirty="0">
                <a:cs typeface="Arial"/>
              </a:rPr>
            </a:br>
            <a:r>
              <a:rPr lang="de-DE" sz="2400" spc="-95" dirty="0">
                <a:cs typeface="Arial"/>
              </a:rPr>
              <a:t>sind gültig, wenn</a:t>
            </a:r>
          </a:p>
          <a:p>
            <a:pPr marL="893763" lvl="1" indent="-355600">
              <a:spcAft>
                <a:spcPts val="600"/>
              </a:spcAft>
              <a:buBlip>
                <a:blip r:embed="rId4"/>
              </a:buBlip>
              <a:tabLst>
                <a:tab pos="174625" algn="l"/>
                <a:tab pos="623888" algn="l"/>
              </a:tabLst>
            </a:pPr>
            <a:r>
              <a:rPr lang="de-DE" sz="2400" spc="-95" dirty="0">
                <a:cs typeface="Arial"/>
              </a:rPr>
              <a:t>trotz Streichungen oder Korrekturen der Wählerwille klar erkennbar ist.</a:t>
            </a:r>
          </a:p>
        </p:txBody>
      </p:sp>
      <p:pic>
        <p:nvPicPr>
          <p:cNvPr id="4" name="Grafik 3">
            <a:extLst>
              <a:ext uri="{FF2B5EF4-FFF2-40B4-BE49-F238E27FC236}">
                <a16:creationId xmlns:a16="http://schemas.microsoft.com/office/drawing/2014/main" id="{49C5E37E-C7A2-4A78-9470-2DBF590105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3759" b="18792"/>
          <a:stretch/>
        </p:blipFill>
        <p:spPr>
          <a:xfrm>
            <a:off x="4776587" y="1041400"/>
            <a:ext cx="5907004" cy="6172200"/>
          </a:xfrm>
          <a:prstGeom prst="rect">
            <a:avLst/>
          </a:prstGeom>
        </p:spPr>
      </p:pic>
      <p:sp>
        <p:nvSpPr>
          <p:cNvPr id="7" name="Rechteck 6"/>
          <p:cNvSpPr/>
          <p:nvPr/>
        </p:nvSpPr>
        <p:spPr>
          <a:xfrm>
            <a:off x="7500433" y="6864226"/>
            <a:ext cx="471488" cy="183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8" name="Textfeld 7"/>
          <p:cNvSpPr txBox="1"/>
          <p:nvPr/>
        </p:nvSpPr>
        <p:spPr>
          <a:xfrm>
            <a:off x="7402803" y="6888038"/>
            <a:ext cx="990600" cy="21544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latin typeface="Helvetica Neue lt std "/>
              </a:rPr>
              <a:t>Stapel b)</a:t>
            </a:r>
          </a:p>
        </p:txBody>
      </p:sp>
      <p:sp>
        <p:nvSpPr>
          <p:cNvPr id="9" name="Rechteck 8"/>
          <p:cNvSpPr/>
          <p:nvPr/>
        </p:nvSpPr>
        <p:spPr>
          <a:xfrm>
            <a:off x="6089939" y="6924551"/>
            <a:ext cx="504825" cy="14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0" name="Textfeld 9"/>
          <p:cNvSpPr txBox="1"/>
          <p:nvPr/>
        </p:nvSpPr>
        <p:spPr>
          <a:xfrm>
            <a:off x="6011360" y="6884070"/>
            <a:ext cx="990600" cy="21544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latin typeface="Helvetica Neue lt std "/>
              </a:rPr>
              <a:t>Stapel a)</a:t>
            </a:r>
          </a:p>
        </p:txBody>
      </p:sp>
      <p:sp>
        <p:nvSpPr>
          <p:cNvPr id="11" name="Rechteck 10"/>
          <p:cNvSpPr/>
          <p:nvPr/>
        </p:nvSpPr>
        <p:spPr>
          <a:xfrm>
            <a:off x="5340350" y="5724525"/>
            <a:ext cx="5037138" cy="574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2" name="Textfeld 6"/>
          <p:cNvSpPr txBox="1"/>
          <p:nvPr/>
        </p:nvSpPr>
        <p:spPr>
          <a:xfrm>
            <a:off x="4959350" y="5689600"/>
            <a:ext cx="5410200" cy="58477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de-DE" sz="800" i="1" dirty="0">
                <a:latin typeface="HelveticaNeueLT Com 65 Md" pitchFamily="34" charset="0"/>
              </a:rPr>
              <a:t>Fall:	Der Wähler hat zunächst den Bewerber 103 des Wahlkreisvorschlags Nr. 1 angekreuzt, 	dann aber das Kreuz wieder durchgestrichen, stattdessen den Bewerber 202 des 	Wahlkreisvorschlags Nr. 2 angekreuzt und zusätzlich eine Verdeutlichung des Wählerwillens 	dazugeschrieben.</a:t>
            </a:r>
          </a:p>
        </p:txBody>
      </p:sp>
      <p:sp>
        <p:nvSpPr>
          <p:cNvPr id="2" name="Textfeld 1">
            <a:extLst>
              <a:ext uri="{FF2B5EF4-FFF2-40B4-BE49-F238E27FC236}">
                <a16:creationId xmlns:a16="http://schemas.microsoft.com/office/drawing/2014/main" id="{F1445D13-C569-9F9C-2C7B-64EDE650B9C6}"/>
              </a:ext>
            </a:extLst>
          </p:cNvPr>
          <p:cNvSpPr txBox="1"/>
          <p:nvPr/>
        </p:nvSpPr>
        <p:spPr>
          <a:xfrm>
            <a:off x="8541488" y="1210600"/>
            <a:ext cx="1836000" cy="325987"/>
          </a:xfrm>
          <a:prstGeom prst="rect">
            <a:avLst/>
          </a:prstGeom>
          <a:solidFill>
            <a:srgbClr val="D9D9D9"/>
          </a:solidFill>
        </p:spPr>
        <p:txBody>
          <a:bodyPr wrap="square" rtlCol="0">
            <a:spAutoFit/>
          </a:bodyPr>
          <a:lstStyle/>
          <a:p>
            <a:pPr>
              <a:lnSpc>
                <a:spcPts val="2000"/>
              </a:lnSpc>
            </a:pPr>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17261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13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47</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413959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Darüber hinaus ist der große Stimmzettel (B. Zweitstimme) gültig, wenn</a:t>
            </a:r>
          </a:p>
          <a:p>
            <a:pPr marL="893763" lvl="1" indent="-355600">
              <a:spcAft>
                <a:spcPts val="600"/>
              </a:spcAft>
              <a:buBlip>
                <a:blip r:embed="rId4"/>
              </a:buBlip>
              <a:tabLst>
                <a:tab pos="174625" algn="l"/>
                <a:tab pos="623888" algn="l"/>
              </a:tabLst>
            </a:pPr>
            <a:r>
              <a:rPr lang="de-DE" sz="2400" spc="-95" dirty="0">
                <a:cs typeface="Arial"/>
              </a:rPr>
              <a:t>mehrere Bewerber ein und derselben Partei oder Wählergruppe </a:t>
            </a:r>
            <a:r>
              <a:rPr lang="de-DE" sz="2400" spc="-95" dirty="0" err="1">
                <a:cs typeface="Arial"/>
              </a:rPr>
              <a:t>gekennzeich-net</a:t>
            </a:r>
            <a:r>
              <a:rPr lang="de-DE" sz="2400" spc="-95" dirty="0">
                <a:cs typeface="Arial"/>
              </a:rPr>
              <a:t> sind. Die Stimme ist gültig und wird beschlussmäßig der Partei oder Wählergruppe zugerechnet. </a:t>
            </a:r>
            <a:br>
              <a:rPr lang="de-DE" sz="2400" spc="-95" dirty="0">
                <a:cs typeface="Arial"/>
              </a:rPr>
            </a:br>
            <a:endParaRPr lang="de-DE" sz="2400" spc="-95" dirty="0">
              <a:cs typeface="Arial"/>
            </a:endParaRPr>
          </a:p>
        </p:txBody>
      </p:sp>
      <p:pic>
        <p:nvPicPr>
          <p:cNvPr id="4" name="Grafik 3">
            <a:extLst>
              <a:ext uri="{FF2B5EF4-FFF2-40B4-BE49-F238E27FC236}">
                <a16:creationId xmlns:a16="http://schemas.microsoft.com/office/drawing/2014/main" id="{8A448679-0075-4DBA-BCD2-92F8AE9B0F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56" t="25792" r="3925" b="8390"/>
          <a:stretch/>
        </p:blipFill>
        <p:spPr>
          <a:xfrm>
            <a:off x="4883150" y="1041400"/>
            <a:ext cx="5745133" cy="6096000"/>
          </a:xfrm>
          <a:prstGeom prst="rect">
            <a:avLst/>
          </a:prstGeom>
        </p:spPr>
      </p:pic>
      <p:sp>
        <p:nvSpPr>
          <p:cNvPr id="2" name="Textfeld 1">
            <a:extLst>
              <a:ext uri="{FF2B5EF4-FFF2-40B4-BE49-F238E27FC236}">
                <a16:creationId xmlns:a16="http://schemas.microsoft.com/office/drawing/2014/main" id="{AB7374E0-1F56-20B6-7C3A-BE95F8431BD0}"/>
              </a:ext>
            </a:extLst>
          </p:cNvPr>
          <p:cNvSpPr txBox="1"/>
          <p:nvPr/>
        </p:nvSpPr>
        <p:spPr>
          <a:xfrm>
            <a:off x="8685950" y="1139243"/>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38124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14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48</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1846659"/>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Das gilt entsprechend, wenn zusätzlich zu den Bewerbern deren Partei oder Wähler-gruppe gekennzeichnet wurde.</a:t>
            </a:r>
          </a:p>
        </p:txBody>
      </p:sp>
      <p:pic>
        <p:nvPicPr>
          <p:cNvPr id="7" name="Grafik 6">
            <a:extLst>
              <a:ext uri="{FF2B5EF4-FFF2-40B4-BE49-F238E27FC236}">
                <a16:creationId xmlns:a16="http://schemas.microsoft.com/office/drawing/2014/main" id="{2AA5AE23-3CB4-44B9-98B3-653A96F0D8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3759" r="3020" b="18792"/>
          <a:stretch/>
        </p:blipFill>
        <p:spPr>
          <a:xfrm>
            <a:off x="4957075" y="1041400"/>
            <a:ext cx="5641075" cy="6096000"/>
          </a:xfrm>
          <a:prstGeom prst="rect">
            <a:avLst/>
          </a:prstGeom>
        </p:spPr>
      </p:pic>
      <p:sp>
        <p:nvSpPr>
          <p:cNvPr id="2" name="Textfeld 1">
            <a:extLst>
              <a:ext uri="{FF2B5EF4-FFF2-40B4-BE49-F238E27FC236}">
                <a16:creationId xmlns:a16="http://schemas.microsoft.com/office/drawing/2014/main" id="{14E71008-D2CD-D784-BF0B-9E68922FDEF2}"/>
              </a:ext>
            </a:extLst>
          </p:cNvPr>
          <p:cNvSpPr txBox="1"/>
          <p:nvPr/>
        </p:nvSpPr>
        <p:spPr>
          <a:xfrm>
            <a:off x="8312150" y="1117600"/>
            <a:ext cx="2140800" cy="307777"/>
          </a:xfrm>
          <a:prstGeom prst="rect">
            <a:avLst/>
          </a:prstGeom>
          <a:solidFill>
            <a:srgbClr val="D9D9D9"/>
          </a:solidFill>
        </p:spPr>
        <p:txBody>
          <a:bodyPr wrap="square" rtlCol="0">
            <a:spAutoFit/>
          </a:bodyPr>
          <a:lstStyle/>
          <a:p>
            <a:r>
              <a:rPr lang="de-DE" sz="1400" b="1" dirty="0">
                <a:latin typeface="Helvetica" panose="020B0604020202020204" pitchFamily="34" charset="0"/>
              </a:rPr>
              <a:t>AM 08. OKTOBER 2023</a:t>
            </a:r>
          </a:p>
        </p:txBody>
      </p:sp>
    </p:spTree>
    <p:extLst>
      <p:ext uri="{BB962C8B-B14F-4D97-AF65-F5344CB8AC3E}">
        <p14:creationId xmlns:p14="http://schemas.microsoft.com/office/powerpoint/2010/main" val="24300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Stimmzettelbeispiel 15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49</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340093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Darüber hinaus ist der große Stimmzettel (B. Zweitstimme) gültig, wenn</a:t>
            </a:r>
          </a:p>
          <a:p>
            <a:pPr marL="893763" lvl="1" indent="-355600">
              <a:spcAft>
                <a:spcPts val="600"/>
              </a:spcAft>
              <a:buBlip>
                <a:blip r:embed="rId4"/>
              </a:buBlip>
              <a:tabLst>
                <a:tab pos="174625" algn="l"/>
                <a:tab pos="623888" algn="l"/>
              </a:tabLst>
            </a:pPr>
            <a:r>
              <a:rPr lang="de-DE" sz="2400" spc="-95" dirty="0">
                <a:cs typeface="Arial"/>
              </a:rPr>
              <a:t>ein Bewerber und dessen Partei oder Wählergruppe gekennzeichnet sind. Diese Stimme ist ebenfalls gültig und wird beschlussmäßig dem Bewerber zugerechnet.</a:t>
            </a:r>
          </a:p>
        </p:txBody>
      </p:sp>
      <p:pic>
        <p:nvPicPr>
          <p:cNvPr id="4" name="Grafik 3">
            <a:extLst>
              <a:ext uri="{FF2B5EF4-FFF2-40B4-BE49-F238E27FC236}">
                <a16:creationId xmlns:a16="http://schemas.microsoft.com/office/drawing/2014/main" id="{D14B98D5-5ECE-415A-9C4E-7602A433FD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16779" r="3020" b="15772"/>
          <a:stretch/>
        </p:blipFill>
        <p:spPr>
          <a:xfrm>
            <a:off x="4883150" y="1041400"/>
            <a:ext cx="5721350" cy="6182750"/>
          </a:xfrm>
          <a:prstGeom prst="rect">
            <a:avLst/>
          </a:prstGeom>
        </p:spPr>
      </p:pic>
      <p:sp>
        <p:nvSpPr>
          <p:cNvPr id="2" name="Textfeld 1">
            <a:extLst>
              <a:ext uri="{FF2B5EF4-FFF2-40B4-BE49-F238E27FC236}">
                <a16:creationId xmlns:a16="http://schemas.microsoft.com/office/drawing/2014/main" id="{8D3ECAB0-57B2-30C8-0C1B-39328D8CF622}"/>
              </a:ext>
            </a:extLst>
          </p:cNvPr>
          <p:cNvSpPr txBox="1"/>
          <p:nvPr/>
        </p:nvSpPr>
        <p:spPr>
          <a:xfrm>
            <a:off x="8616950" y="1094200"/>
            <a:ext cx="1836000" cy="252000"/>
          </a:xfrm>
          <a:prstGeom prst="rect">
            <a:avLst/>
          </a:prstGeom>
          <a:solidFill>
            <a:srgbClr val="D9D9D9"/>
          </a:solidFill>
        </p:spPr>
        <p:txBody>
          <a:bodyPr wrap="square" rtlCol="0">
            <a:spAutoFit/>
          </a:bodyPr>
          <a:lstStyle/>
          <a:p>
            <a:r>
              <a:rPr lang="de-DE" sz="1400" b="1" dirty="0">
                <a:latin typeface="Helvetica" panose="020B0604020202020204" pitchFamily="34" charset="0"/>
              </a:rPr>
              <a:t>08. OKTOBER 2023</a:t>
            </a:r>
          </a:p>
        </p:txBody>
      </p:sp>
    </p:spTree>
    <p:extLst>
      <p:ext uri="{BB962C8B-B14F-4D97-AF65-F5344CB8AC3E}">
        <p14:creationId xmlns:p14="http://schemas.microsoft.com/office/powerpoint/2010/main" val="233269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latin typeface="+mj-lt"/>
              </a:rPr>
              <a:t>1. Allgemeines</a:t>
            </a:r>
            <a:endParaRPr dirty="0">
              <a:latin typeface="+mj-lt"/>
            </a:endParaRPr>
          </a:p>
        </p:txBody>
      </p:sp>
      <p:sp>
        <p:nvSpPr>
          <p:cNvPr id="6" name="object 6"/>
          <p:cNvSpPr txBox="1"/>
          <p:nvPr/>
        </p:nvSpPr>
        <p:spPr>
          <a:xfrm>
            <a:off x="615950" y="1117600"/>
            <a:ext cx="9698189" cy="4031873"/>
          </a:xfrm>
          <a:prstGeom prst="rect">
            <a:avLst/>
          </a:prstGeom>
        </p:spPr>
        <p:txBody>
          <a:bodyPr vert="horz" wrap="square" lIns="0" tIns="0" rIns="0" bIns="0" rtlCol="0">
            <a:spAutoFit/>
          </a:bodyPr>
          <a:lstStyle/>
          <a:p>
            <a:pPr marL="355600" indent="-342900">
              <a:lnSpc>
                <a:spcPct val="100000"/>
              </a:lnSpc>
              <a:spcAft>
                <a:spcPts val="1200"/>
              </a:spcAft>
              <a:buBlip>
                <a:blip r:embed="rId4"/>
              </a:buBlip>
            </a:pPr>
            <a:r>
              <a:rPr lang="de-DE" sz="2400" spc="-95" dirty="0">
                <a:cs typeface="Arial"/>
              </a:rPr>
              <a:t>Erreichbarkeit der Gemeindeverwaltung</a:t>
            </a:r>
          </a:p>
          <a:p>
            <a:pPr marL="355600" indent="-342900">
              <a:lnSpc>
                <a:spcPct val="100000"/>
              </a:lnSpc>
              <a:spcAft>
                <a:spcPts val="1200"/>
              </a:spcAft>
              <a:buBlip>
                <a:blip r:embed="rId4"/>
              </a:buBlip>
            </a:pPr>
            <a:r>
              <a:rPr lang="de-DE" sz="2400" spc="-95" dirty="0">
                <a:cs typeface="Arial"/>
              </a:rPr>
              <a:t>Stimmbezirke</a:t>
            </a:r>
          </a:p>
          <a:p>
            <a:pPr marL="893763" lvl="1" indent="-355600">
              <a:spcAft>
                <a:spcPts val="1200"/>
              </a:spcAft>
              <a:buBlip>
                <a:blip r:embed="rId4"/>
              </a:buBlip>
            </a:pPr>
            <a:r>
              <a:rPr lang="de-DE" sz="2400" spc="-95" dirty="0">
                <a:cs typeface="Arial"/>
              </a:rPr>
              <a:t>Allgemeine Wahlbezirke</a:t>
            </a:r>
          </a:p>
          <a:p>
            <a:pPr marL="893763" lvl="1" indent="-355600">
              <a:spcAft>
                <a:spcPts val="1200"/>
              </a:spcAft>
              <a:buBlip>
                <a:blip r:embed="rId4"/>
              </a:buBlip>
            </a:pPr>
            <a:r>
              <a:rPr lang="de-DE" sz="2400" spc="-95" dirty="0">
                <a:cs typeface="Arial"/>
              </a:rPr>
              <a:t>Briefwahlbezirke</a:t>
            </a:r>
          </a:p>
          <a:p>
            <a:pPr marL="893763" lvl="1" indent="-355600">
              <a:spcAft>
                <a:spcPts val="1200"/>
              </a:spcAft>
              <a:buBlip>
                <a:blip r:embed="rId4"/>
              </a:buBlip>
            </a:pPr>
            <a:r>
              <a:rPr lang="de-DE" sz="2400" spc="-95" dirty="0">
                <a:cs typeface="Arial"/>
              </a:rPr>
              <a:t>Sonderwahlbezirk / beweglicher Wahlvorstand</a:t>
            </a:r>
          </a:p>
          <a:p>
            <a:pPr marL="355600" indent="-342900">
              <a:spcAft>
                <a:spcPts val="1200"/>
              </a:spcAft>
              <a:buBlip>
                <a:blip r:embed="rId4"/>
              </a:buBlip>
            </a:pPr>
            <a:r>
              <a:rPr lang="de-DE" sz="2400" spc="-95" dirty="0">
                <a:cs typeface="Arial"/>
              </a:rPr>
              <a:t>Ausstattung der Auszählungsräume</a:t>
            </a:r>
          </a:p>
          <a:p>
            <a:pPr marL="355600" indent="-342900">
              <a:spcAft>
                <a:spcPts val="1200"/>
              </a:spcAft>
              <a:buBlip>
                <a:blip r:embed="rId4"/>
              </a:buBlip>
            </a:pPr>
            <a:endParaRPr lang="de-DE" sz="2400" spc="-95" dirty="0">
              <a:cs typeface="Arial"/>
            </a:endParaRPr>
          </a:p>
          <a:p>
            <a:pPr marL="355600" indent="-342900">
              <a:spcAft>
                <a:spcPts val="1200"/>
              </a:spcAft>
              <a:buBlip>
                <a:blip r:embed="rId4"/>
              </a:buBlip>
            </a:pPr>
            <a:endParaRPr lang="de-DE" sz="2400" spc="-95" dirty="0">
              <a:cs typeface="Arial"/>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a:t>
            </a:fld>
            <a:endParaRPr lang="de-DE" dirty="0"/>
          </a:p>
        </p:txBody>
      </p:sp>
    </p:spTree>
    <p:extLst>
      <p:ext uri="{BB962C8B-B14F-4D97-AF65-F5344CB8AC3E}">
        <p14:creationId xmlns:p14="http://schemas.microsoft.com/office/powerpoint/2010/main" val="7250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14. Stimmzettel und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50</a:t>
            </a:fld>
            <a:endParaRPr lang="de-DE" dirty="0"/>
          </a:p>
        </p:txBody>
      </p:sp>
      <p:sp>
        <p:nvSpPr>
          <p:cNvPr id="4" name="object 6">
            <a:extLst>
              <a:ext uri="{FF2B5EF4-FFF2-40B4-BE49-F238E27FC236}">
                <a16:creationId xmlns:a16="http://schemas.microsoft.com/office/drawing/2014/main" id="{AB764F40-2457-4B38-9847-6D91633016EC}"/>
              </a:ext>
            </a:extLst>
          </p:cNvPr>
          <p:cNvSpPr txBox="1"/>
          <p:nvPr/>
        </p:nvSpPr>
        <p:spPr>
          <a:xfrm>
            <a:off x="539750" y="1193799"/>
            <a:ext cx="9774389" cy="1107996"/>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Hat ein Stimmzettelumschlag mehrere gleichartige Stimmzettel enthalten, </a:t>
            </a:r>
            <a:br>
              <a:rPr lang="de-DE" sz="2400" spc="-95" dirty="0">
                <a:cs typeface="Arial"/>
              </a:rPr>
            </a:br>
            <a:r>
              <a:rPr lang="de-DE" sz="2400" spc="-95" dirty="0">
                <a:cs typeface="Arial"/>
              </a:rPr>
              <a:t>die fest miteinander verbunden werden mussten, sind sie beschlussmäßig </a:t>
            </a:r>
            <a:br>
              <a:rPr lang="de-DE" sz="2400" spc="-95" dirty="0">
                <a:cs typeface="Arial"/>
              </a:rPr>
            </a:br>
            <a:r>
              <a:rPr lang="de-DE" sz="2400" spc="-95" dirty="0">
                <a:cs typeface="Arial"/>
              </a:rPr>
              <a:t>als eine gültige Stimme zu werten, wenn sie gleich gekennzeichnet sind.</a:t>
            </a:r>
          </a:p>
        </p:txBody>
      </p:sp>
    </p:spTree>
    <p:extLst>
      <p:ext uri="{BB962C8B-B14F-4D97-AF65-F5344CB8AC3E}">
        <p14:creationId xmlns:p14="http://schemas.microsoft.com/office/powerpoint/2010/main" val="29145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51</a:t>
            </a:fld>
            <a:endParaRPr lang="de-DE" dirty="0"/>
          </a:p>
        </p:txBody>
      </p:sp>
      <p:pic>
        <p:nvPicPr>
          <p:cNvPr id="6" name="Grafik 5">
            <a:extLst>
              <a:ext uri="{FF2B5EF4-FFF2-40B4-BE49-F238E27FC236}">
                <a16:creationId xmlns:a16="http://schemas.microsoft.com/office/drawing/2014/main" id="{C3800609-65A1-4A38-AC43-3EC91EC456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9" t="13759" r="2057" b="48993"/>
          <a:stretch/>
        </p:blipFill>
        <p:spPr>
          <a:xfrm>
            <a:off x="30742" y="1041400"/>
            <a:ext cx="10619215" cy="6098294"/>
          </a:xfrm>
          <a:prstGeom prst="rect">
            <a:avLst/>
          </a:prstGeom>
        </p:spPr>
      </p:pic>
    </p:spTree>
    <p:extLst>
      <p:ext uri="{BB962C8B-B14F-4D97-AF65-F5344CB8AC3E}">
        <p14:creationId xmlns:p14="http://schemas.microsoft.com/office/powerpoint/2010/main" val="602954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52</a:t>
            </a:fld>
            <a:endParaRPr lang="de-DE" dirty="0"/>
          </a:p>
        </p:txBody>
      </p:sp>
      <p:pic>
        <p:nvPicPr>
          <p:cNvPr id="6" name="Grafik 5">
            <a:extLst>
              <a:ext uri="{FF2B5EF4-FFF2-40B4-BE49-F238E27FC236}">
                <a16:creationId xmlns:a16="http://schemas.microsoft.com/office/drawing/2014/main" id="{C3800609-65A1-4A38-AC43-3EC91EC456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1" t="55034" r="3763" b="7422"/>
          <a:stretch/>
        </p:blipFill>
        <p:spPr>
          <a:xfrm>
            <a:off x="0" y="995521"/>
            <a:ext cx="10526264" cy="6132370"/>
          </a:xfrm>
          <a:prstGeom prst="rect">
            <a:avLst/>
          </a:prstGeom>
        </p:spPr>
      </p:pic>
    </p:spTree>
    <p:extLst>
      <p:ext uri="{BB962C8B-B14F-4D97-AF65-F5344CB8AC3E}">
        <p14:creationId xmlns:p14="http://schemas.microsoft.com/office/powerpoint/2010/main" val="2858782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53</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6017032"/>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spc="-95" dirty="0">
                <a:cs typeface="Arial"/>
              </a:rPr>
              <a:t>Die Übersicht zeigt eine Gesamtschau über alle gültigen und </a:t>
            </a:r>
            <a:br>
              <a:rPr lang="de-DE" sz="2400" spc="-95" dirty="0">
                <a:cs typeface="Arial"/>
              </a:rPr>
            </a:br>
            <a:r>
              <a:rPr lang="de-DE" sz="2400" spc="-95" dirty="0">
                <a:cs typeface="Arial"/>
              </a:rPr>
              <a:t>ungültigen Erst- und Zweitstimmen vor Beginn der Auszählung.</a:t>
            </a:r>
          </a:p>
          <a:p>
            <a:pPr marL="538163" lvl="1">
              <a:spcAft>
                <a:spcPts val="600"/>
              </a:spcAft>
              <a:tabLst>
                <a:tab pos="174625" algn="l"/>
                <a:tab pos="623888" algn="l"/>
              </a:tabLst>
            </a:pPr>
            <a:r>
              <a:rPr lang="de-DE" sz="2400" spc="-95" dirty="0">
                <a:cs typeface="Arial"/>
              </a:rPr>
              <a:t>Es ist in dieser Übersicht noch einmal deutlich zu sehen, </a:t>
            </a:r>
            <a:br>
              <a:rPr lang="de-DE" sz="2400" spc="-95" dirty="0">
                <a:cs typeface="Arial"/>
              </a:rPr>
            </a:br>
            <a:r>
              <a:rPr lang="de-DE" sz="2400" spc="-95" dirty="0">
                <a:cs typeface="Arial"/>
              </a:rPr>
              <a:t>dass die jeweils beschlussmäßig behandelten</a:t>
            </a:r>
          </a:p>
          <a:p>
            <a:pPr marL="1350963" lvl="2" indent="-355600">
              <a:spcAft>
                <a:spcPts val="600"/>
              </a:spcAft>
              <a:buBlip>
                <a:blip r:embed="rId4"/>
              </a:buBlip>
              <a:tabLst>
                <a:tab pos="174625" algn="l"/>
                <a:tab pos="623888" algn="l"/>
              </a:tabLst>
            </a:pPr>
            <a:r>
              <a:rPr lang="de-DE" sz="2400" spc="-95" dirty="0">
                <a:cs typeface="Arial"/>
              </a:rPr>
              <a:t>kleinen Stimmzettel des Stapels c) und</a:t>
            </a:r>
          </a:p>
          <a:p>
            <a:pPr marL="1350963" lvl="2" indent="-355600">
              <a:spcAft>
                <a:spcPts val="600"/>
              </a:spcAft>
              <a:buBlip>
                <a:blip r:embed="rId4"/>
              </a:buBlip>
              <a:tabLst>
                <a:tab pos="174625" algn="l"/>
                <a:tab pos="623888" algn="l"/>
              </a:tabLst>
            </a:pPr>
            <a:r>
              <a:rPr lang="de-DE" sz="2400" spc="-95" dirty="0">
                <a:cs typeface="Arial"/>
              </a:rPr>
              <a:t>großen Stimmzettel des Stapels f)</a:t>
            </a:r>
          </a:p>
          <a:p>
            <a:pPr marL="538163" lvl="1">
              <a:spcAft>
                <a:spcPts val="600"/>
              </a:spcAft>
              <a:tabLst>
                <a:tab pos="174625" algn="l"/>
                <a:tab pos="623888" algn="l"/>
              </a:tabLst>
            </a:pPr>
            <a:r>
              <a:rPr lang="de-DE" sz="2400" spc="-95" dirty="0">
                <a:cs typeface="Arial"/>
              </a:rPr>
              <a:t>gesondert zu den jeweiligen zweifelsfrei gültigen</a:t>
            </a:r>
          </a:p>
          <a:p>
            <a:pPr marL="1350963" lvl="2" indent="-355600">
              <a:spcAft>
                <a:spcPts val="600"/>
              </a:spcAft>
              <a:buBlip>
                <a:blip r:embed="rId4"/>
              </a:buBlip>
              <a:tabLst>
                <a:tab pos="174625" algn="l"/>
                <a:tab pos="623888" algn="l"/>
              </a:tabLst>
            </a:pPr>
            <a:r>
              <a:rPr lang="de-DE" sz="2400" spc="-95" dirty="0">
                <a:cs typeface="Arial"/>
              </a:rPr>
              <a:t>kleinen Stimmzetteln des Stapels a) und</a:t>
            </a:r>
          </a:p>
          <a:p>
            <a:pPr marL="1350963" lvl="2" indent="-355600">
              <a:spcAft>
                <a:spcPts val="600"/>
              </a:spcAft>
              <a:buBlip>
                <a:blip r:embed="rId4"/>
              </a:buBlip>
              <a:tabLst>
                <a:tab pos="174625" algn="l"/>
                <a:tab pos="623888" algn="l"/>
              </a:tabLst>
            </a:pPr>
            <a:r>
              <a:rPr lang="de-DE" sz="2400" spc="-95" dirty="0">
                <a:cs typeface="Arial"/>
              </a:rPr>
              <a:t>großen Stimmzetteln des Stapels d)</a:t>
            </a:r>
          </a:p>
          <a:p>
            <a:pPr marL="538163" lvl="1">
              <a:spcAft>
                <a:spcPts val="600"/>
              </a:spcAft>
              <a:tabLst>
                <a:tab pos="174625" algn="l"/>
                <a:tab pos="623888" algn="l"/>
              </a:tabLst>
            </a:pPr>
            <a:r>
              <a:rPr lang="de-DE" sz="2400" spc="-95" dirty="0">
                <a:cs typeface="Arial"/>
              </a:rPr>
              <a:t>bzw. gesondert zu den ungültigen</a:t>
            </a:r>
          </a:p>
          <a:p>
            <a:pPr marL="1350963" lvl="2" indent="-355600">
              <a:spcAft>
                <a:spcPts val="600"/>
              </a:spcAft>
              <a:buBlip>
                <a:blip r:embed="rId4"/>
              </a:buBlip>
              <a:tabLst>
                <a:tab pos="174625" algn="l"/>
                <a:tab pos="623888" algn="l"/>
              </a:tabLst>
            </a:pPr>
            <a:r>
              <a:rPr lang="de-DE" sz="2400" spc="-95" dirty="0">
                <a:cs typeface="Arial"/>
              </a:rPr>
              <a:t>kleinen Stimmzetteln des Stapels b) und</a:t>
            </a:r>
          </a:p>
          <a:p>
            <a:pPr marL="1350963" lvl="2" indent="-355600">
              <a:spcAft>
                <a:spcPts val="600"/>
              </a:spcAft>
              <a:buBlip>
                <a:blip r:embed="rId4"/>
              </a:buBlip>
              <a:tabLst>
                <a:tab pos="174625" algn="l"/>
                <a:tab pos="623888" algn="l"/>
              </a:tabLst>
            </a:pPr>
            <a:r>
              <a:rPr lang="de-DE" sz="2400" spc="-95" dirty="0">
                <a:cs typeface="Arial"/>
              </a:rPr>
              <a:t>großen Stimmzetteln des Stapels e)</a:t>
            </a:r>
          </a:p>
          <a:p>
            <a:pPr marL="538163" lvl="1">
              <a:spcAft>
                <a:spcPts val="600"/>
              </a:spcAft>
              <a:tabLst>
                <a:tab pos="174625" algn="l"/>
                <a:tab pos="623888" algn="l"/>
              </a:tabLst>
            </a:pPr>
            <a:r>
              <a:rPr lang="de-DE" sz="2400" spc="-95" dirty="0">
                <a:cs typeface="Arial"/>
              </a:rPr>
              <a:t>zu legen sind.</a:t>
            </a:r>
          </a:p>
          <a:p>
            <a:pPr marL="893763" lvl="1" indent="-355600">
              <a:spcAft>
                <a:spcPts val="600"/>
              </a:spcAft>
              <a:buBlip>
                <a:blip r:embed="rId4"/>
              </a:buBlip>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3574268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54</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739759"/>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15.1 Arbeitsgruppe A zählt die kleinen Stimmzettel (Erststimmen)</a:t>
            </a:r>
          </a:p>
          <a:p>
            <a:pPr marL="893763" lvl="1" indent="-355600">
              <a:spcAft>
                <a:spcPts val="600"/>
              </a:spcAft>
              <a:buBlip>
                <a:blip r:embed="rId4"/>
              </a:buBlip>
              <a:tabLst>
                <a:tab pos="174625" algn="l"/>
                <a:tab pos="623888" algn="l"/>
              </a:tabLst>
            </a:pPr>
            <a:r>
              <a:rPr lang="de-DE" sz="2400" b="1" spc="-95" dirty="0">
                <a:cs typeface="Arial"/>
              </a:rPr>
              <a:t>15.1.1 Gültige Stimmzettel:</a:t>
            </a:r>
          </a:p>
          <a:p>
            <a:pPr marL="1350963" lvl="2" indent="-355600">
              <a:spcAft>
                <a:spcPts val="600"/>
              </a:spcAft>
              <a:buBlip>
                <a:blip r:embed="rId4"/>
              </a:buBlip>
              <a:tabLst>
                <a:tab pos="174625" algn="l"/>
                <a:tab pos="623888" algn="l"/>
              </a:tabLst>
            </a:pPr>
            <a:r>
              <a:rPr lang="de-DE" sz="2400" spc="-95" dirty="0">
                <a:cs typeface="Arial"/>
              </a:rPr>
              <a:t>Unter der Aufsicht des Wahlvorstehers zählen zwei Beisitzer, </a:t>
            </a:r>
            <a:br>
              <a:rPr lang="de-DE" sz="2400" spc="-95" dirty="0">
                <a:cs typeface="Arial"/>
              </a:rPr>
            </a:br>
            <a:r>
              <a:rPr lang="de-DE" sz="2400" spc="-95" dirty="0">
                <a:cs typeface="Arial"/>
              </a:rPr>
              <a:t>jeder für sich und voneinander unabhängig, </a:t>
            </a:r>
            <a:br>
              <a:rPr lang="de-DE" sz="2400" spc="-95" dirty="0">
                <a:cs typeface="Arial"/>
              </a:rPr>
            </a:br>
            <a:r>
              <a:rPr lang="de-DE" sz="2400" spc="-95" dirty="0">
                <a:cs typeface="Arial"/>
              </a:rPr>
              <a:t>die Zahl der gültigen Stimmen auf den kleinen Stimmzetteln, </a:t>
            </a:r>
            <a:br>
              <a:rPr lang="de-DE" sz="2400" spc="-95" dirty="0">
                <a:cs typeface="Arial"/>
              </a:rPr>
            </a:br>
            <a:r>
              <a:rPr lang="de-DE" sz="2400" spc="-95" dirty="0">
                <a:cs typeface="Arial"/>
              </a:rPr>
              <a:t>geordnet nach Wahlkreisvorschlägen.</a:t>
            </a:r>
          </a:p>
          <a:p>
            <a:pPr marL="1350963" lvl="2" indent="-355600">
              <a:spcAft>
                <a:spcPts val="600"/>
              </a:spcAft>
              <a:buBlip>
                <a:blip r:embed="rId4"/>
              </a:buBlip>
              <a:tabLst>
                <a:tab pos="174625" algn="l"/>
                <a:tab pos="623888" algn="l"/>
              </a:tabLst>
            </a:pPr>
            <a:r>
              <a:rPr lang="de-DE" sz="2400" spc="-95" dirty="0">
                <a:cs typeface="Arial"/>
              </a:rPr>
              <a:t>Durch Beschluss für gültig erklärte Stimmzettel werden ebenfalls nach Wahlkreisvorschlägen geordnet, aber nach wie vor gesondert aufbewahrt.</a:t>
            </a:r>
          </a:p>
          <a:p>
            <a:pPr marL="1350963" lvl="2" indent="-355600">
              <a:spcAft>
                <a:spcPts val="600"/>
              </a:spcAft>
              <a:buBlip>
                <a:blip r:embed="rId4"/>
              </a:buBlip>
              <a:tabLst>
                <a:tab pos="174625" algn="l"/>
                <a:tab pos="623888" algn="l"/>
              </a:tabLst>
            </a:pPr>
            <a:r>
              <a:rPr lang="de-DE" sz="2400" spc="-95" dirty="0">
                <a:cs typeface="Arial"/>
              </a:rPr>
              <a:t>Stimmt das Ergebnis der für jeden Stimmkreisbewerber abgegebenen Erststimmen nach beiden Zählungen überein, sind diese Zahlen bei dem jeweiligen Wahlkreisvorschlag in der Briefwahlniederschrift unter Nr. 4.2 jeweils unter D 1, D 2, D 3, usw. in der Spalte „Erststimmen“ einzutragen.</a:t>
            </a:r>
          </a:p>
        </p:txBody>
      </p:sp>
    </p:spTree>
    <p:extLst>
      <p:ext uri="{BB962C8B-B14F-4D97-AF65-F5344CB8AC3E}">
        <p14:creationId xmlns:p14="http://schemas.microsoft.com/office/powerpoint/2010/main" val="27518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55</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369332"/>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Stimmt das Ergebnis nicht überein, ist der Zählvorgang zu wiederholen.</a:t>
            </a:r>
          </a:p>
        </p:txBody>
      </p:sp>
      <p:sp>
        <p:nvSpPr>
          <p:cNvPr id="6" name="object 6">
            <a:extLst>
              <a:ext uri="{FF2B5EF4-FFF2-40B4-BE49-F238E27FC236}">
                <a16:creationId xmlns:a16="http://schemas.microsoft.com/office/drawing/2014/main" id="{FDE4EF70-9E4B-4274-90F8-AE5161B690B6}"/>
              </a:ext>
            </a:extLst>
          </p:cNvPr>
          <p:cNvSpPr txBox="1"/>
          <p:nvPr/>
        </p:nvSpPr>
        <p:spPr>
          <a:xfrm>
            <a:off x="539749" y="1651000"/>
            <a:ext cx="9774389" cy="1107996"/>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Sind die Ergebnisse aller Stimmkreisbewerber eingetragen, so ist in der Briefwahlniederschrift unter Nr. 4.2, jeweils unter Buchstabe D, die Summe der gültigen Erststimmen zu bilden.</a:t>
            </a:r>
          </a:p>
        </p:txBody>
      </p:sp>
    </p:spTree>
    <p:extLst>
      <p:ext uri="{BB962C8B-B14F-4D97-AF65-F5344CB8AC3E}">
        <p14:creationId xmlns:p14="http://schemas.microsoft.com/office/powerpoint/2010/main" val="211333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56</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2739211"/>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b="1" spc="-95" dirty="0">
                <a:cs typeface="Arial"/>
              </a:rPr>
              <a:t>15.1.2 Ungültige Stimmzettel:</a:t>
            </a:r>
          </a:p>
          <a:p>
            <a:pPr marL="1350963" lvl="2" indent="-355600">
              <a:spcAft>
                <a:spcPts val="600"/>
              </a:spcAft>
              <a:buBlip>
                <a:blip r:embed="rId4"/>
              </a:buBlip>
              <a:tabLst>
                <a:tab pos="174625" algn="l"/>
                <a:tab pos="623888" algn="l"/>
              </a:tabLst>
            </a:pPr>
            <a:r>
              <a:rPr lang="de-DE" sz="2400" spc="-95" dirty="0">
                <a:cs typeface="Arial"/>
              </a:rPr>
              <a:t>Unter der Aufsicht des Wahlvorstehers zählen zwei Beisitzer, jeder für sich und voneinander unabhängig, die ungültigen Stimmen auf den kleinen Stimmzetteln.</a:t>
            </a:r>
          </a:p>
          <a:p>
            <a:pPr marL="1350963" lvl="2" indent="-355600">
              <a:spcAft>
                <a:spcPts val="600"/>
              </a:spcAft>
              <a:buBlip>
                <a:blip r:embed="rId4"/>
              </a:buBlip>
              <a:tabLst>
                <a:tab pos="174625" algn="l"/>
                <a:tab pos="623888" algn="l"/>
              </a:tabLst>
            </a:pPr>
            <a:r>
              <a:rPr lang="de-DE" sz="2400" spc="-95" dirty="0">
                <a:cs typeface="Arial"/>
              </a:rPr>
              <a:t>Durch Beschluss für ungültig erklärte Stimmzettel werden nicht nach Wahlvorschlägen geordnet, </a:t>
            </a:r>
            <a:r>
              <a:rPr lang="de-DE" sz="2400" u="sng" spc="-95" dirty="0">
                <a:cs typeface="Arial"/>
              </a:rPr>
              <a:t>müssen aber nach wie vor gesondert aufbewahrt werden.</a:t>
            </a:r>
          </a:p>
        </p:txBody>
      </p:sp>
    </p:spTree>
    <p:extLst>
      <p:ext uri="{BB962C8B-B14F-4D97-AF65-F5344CB8AC3E}">
        <p14:creationId xmlns:p14="http://schemas.microsoft.com/office/powerpoint/2010/main" val="112414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57</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846659"/>
          </a:xfrm>
          <a:prstGeom prst="rect">
            <a:avLst/>
          </a:prstGeom>
        </p:spPr>
        <p:txBody>
          <a:bodyPr vert="horz" wrap="square" lIns="0" tIns="0" rIns="0" bIns="0" rtlCol="0">
            <a:spAutoFit/>
          </a:bodyPr>
          <a:lstStyle/>
          <a:p>
            <a:pPr marL="1350963" lvl="2" indent="-355600">
              <a:spcAft>
                <a:spcPts val="600"/>
              </a:spcAft>
              <a:buBlip>
                <a:blip r:embed="rId4"/>
              </a:buBlip>
              <a:tabLst>
                <a:tab pos="174625" algn="l"/>
                <a:tab pos="623888" algn="l"/>
              </a:tabLst>
            </a:pPr>
            <a:r>
              <a:rPr lang="de-DE" sz="2400" spc="-95" dirty="0">
                <a:cs typeface="Arial"/>
              </a:rPr>
              <a:t>Leere weiße Stimmzettelumschläge werden als eine ungültige Erststimme und als eine ungültige Zweitstimme gewertet. Befand sich in dem  Stimmzettelumschlag nur ein weißer Stimmzettel, so wurde dieser Stimmzettel ausgewertet und der fehlende Stimmzettel als eine ungültige Stimme festgehalten.</a:t>
            </a:r>
          </a:p>
        </p:txBody>
      </p:sp>
      <p:sp>
        <p:nvSpPr>
          <p:cNvPr id="6" name="object 6">
            <a:extLst>
              <a:ext uri="{FF2B5EF4-FFF2-40B4-BE49-F238E27FC236}">
                <a16:creationId xmlns:a16="http://schemas.microsoft.com/office/drawing/2014/main" id="{DB9172D3-ECD6-4DEE-95AC-68ED3ED98EAC}"/>
              </a:ext>
            </a:extLst>
          </p:cNvPr>
          <p:cNvSpPr txBox="1"/>
          <p:nvPr/>
        </p:nvSpPr>
        <p:spPr>
          <a:xfrm>
            <a:off x="539750" y="3117402"/>
            <a:ext cx="9774389" cy="1923604"/>
          </a:xfrm>
          <a:prstGeom prst="rect">
            <a:avLst/>
          </a:prstGeom>
        </p:spPr>
        <p:txBody>
          <a:bodyPr vert="horz" wrap="square" lIns="0" tIns="0" rIns="0" bIns="0" rtlCol="0">
            <a:spAutoFit/>
          </a:bodyPr>
          <a:lstStyle/>
          <a:p>
            <a:pPr marL="1350963" lvl="2" indent="-355600">
              <a:spcAft>
                <a:spcPts val="600"/>
              </a:spcAft>
              <a:buBlip>
                <a:blip r:embed="rId4"/>
              </a:buBlip>
              <a:tabLst>
                <a:tab pos="174625" algn="l"/>
                <a:tab pos="623888" algn="l"/>
              </a:tabLst>
            </a:pPr>
            <a:r>
              <a:rPr lang="de-DE" sz="2400" spc="-95" dirty="0">
                <a:cs typeface="Arial"/>
              </a:rPr>
              <a:t>Stimmt das Ergebnis der ungültigen Erststimmen nach beiden Zählungen überein, ist diese Zahl in der Briefwahlniederschrift unter Nr. 4.2, jeweils unter Buchstabe C, in der Spalte „Erststimmen“ einzutragen.</a:t>
            </a:r>
          </a:p>
          <a:p>
            <a:pPr marL="1350963" lvl="2" indent="-355600">
              <a:spcAft>
                <a:spcPts val="600"/>
              </a:spcAft>
              <a:buBlip>
                <a:blip r:embed="rId4"/>
              </a:buBlip>
              <a:tabLst>
                <a:tab pos="174625" algn="l"/>
                <a:tab pos="623888" algn="l"/>
              </a:tabLst>
            </a:pPr>
            <a:r>
              <a:rPr lang="de-DE" sz="2400" spc="-95" dirty="0">
                <a:cs typeface="Arial"/>
              </a:rPr>
              <a:t>Stimmt das Ergebnis nicht überein, ist der Zählvorgang bis zur Übereinstimmung zu wiederholen.</a:t>
            </a:r>
          </a:p>
        </p:txBody>
      </p:sp>
    </p:spTree>
    <p:extLst>
      <p:ext uri="{BB962C8B-B14F-4D97-AF65-F5344CB8AC3E}">
        <p14:creationId xmlns:p14="http://schemas.microsoft.com/office/powerpoint/2010/main" val="12726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58</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555536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15.2 Arbeitsgruppe B zählt die großen Stimmzettel (Zweitstimmen)</a:t>
            </a:r>
          </a:p>
          <a:p>
            <a:pPr marL="893763" lvl="1" indent="-355600">
              <a:spcAft>
                <a:spcPts val="600"/>
              </a:spcAft>
              <a:buBlip>
                <a:blip r:embed="rId4"/>
              </a:buBlip>
              <a:tabLst>
                <a:tab pos="174625" algn="l"/>
                <a:tab pos="623888" algn="l"/>
              </a:tabLst>
            </a:pPr>
            <a:r>
              <a:rPr lang="de-DE" sz="2400" b="1" spc="-95" dirty="0">
                <a:cs typeface="Arial"/>
              </a:rPr>
              <a:t>15.2.1 Gültige Stimmzettel:</a:t>
            </a:r>
          </a:p>
          <a:p>
            <a:pPr marL="1350963" lvl="2" indent="-355600">
              <a:spcAft>
                <a:spcPts val="600"/>
              </a:spcAft>
              <a:buBlip>
                <a:blip r:embed="rId4"/>
              </a:buBlip>
              <a:tabLst>
                <a:tab pos="174625" algn="l"/>
                <a:tab pos="623888" algn="l"/>
              </a:tabLst>
            </a:pPr>
            <a:r>
              <a:rPr lang="de-DE" sz="2400" spc="-95" dirty="0">
                <a:cs typeface="Arial"/>
              </a:rPr>
              <a:t>Unter der Aufsicht des stellvertretenden Wahlvorstehers zählen zwei Beisitzer, jeder für sich und voneinander unabhängig, die gültigen Stimmen auf den großen Stimmzetteln, geordnet nach Wahlkreisvorschlägen.</a:t>
            </a:r>
          </a:p>
          <a:p>
            <a:pPr marL="1350963" lvl="2" indent="-355600">
              <a:spcAft>
                <a:spcPts val="600"/>
              </a:spcAft>
              <a:buBlip>
                <a:blip r:embed="rId4"/>
              </a:buBlip>
              <a:tabLst>
                <a:tab pos="174625" algn="l"/>
                <a:tab pos="623888" algn="l"/>
              </a:tabLst>
            </a:pPr>
            <a:r>
              <a:rPr lang="de-DE" sz="2400" spc="-95" dirty="0">
                <a:cs typeface="Arial"/>
              </a:rPr>
              <a:t>Durch Beschluss für gültig erklärte Stimmzettel, werden ebenfalls nach Wahlkreisvorschlägen geordnet und gezählt, müssen aber nach wie vor gesondert aufbewahrt werden.</a:t>
            </a:r>
          </a:p>
          <a:p>
            <a:pPr marL="1350963" lvl="2" indent="-355600">
              <a:spcAft>
                <a:spcPts val="600"/>
              </a:spcAft>
              <a:buBlip>
                <a:blip r:embed="rId4"/>
              </a:buBlip>
              <a:tabLst>
                <a:tab pos="174625" algn="l"/>
                <a:tab pos="623888" algn="l"/>
              </a:tabLst>
            </a:pPr>
            <a:r>
              <a:rPr lang="de-DE" sz="2400" spc="-95" dirty="0">
                <a:cs typeface="Arial"/>
              </a:rPr>
              <a:t>Stimmt das Ergebnis der für jede Wahlkreisliste abgegebenen </a:t>
            </a:r>
            <a:r>
              <a:rPr lang="de-DE" sz="2400" spc="-95" dirty="0" err="1">
                <a:cs typeface="Arial"/>
              </a:rPr>
              <a:t>Zweitstim-men</a:t>
            </a:r>
            <a:r>
              <a:rPr lang="de-DE" sz="2400" spc="-95" dirty="0">
                <a:cs typeface="Arial"/>
              </a:rPr>
              <a:t> nach beiden Zählungen überein, ist die auf jeden  Wahlkreisvorschlag entfallende Stimmenzahl in der Briefwahlniederschrift unter Nr. 4.2, jeweils unter D 1, D 2, D 3, usw. in der Spalte „Zweitstimmen“ einzutragen.</a:t>
            </a:r>
          </a:p>
          <a:p>
            <a:pPr marL="1350963" lvl="2" indent="-355600">
              <a:spcAft>
                <a:spcPts val="600"/>
              </a:spcAft>
              <a:buBlip>
                <a:blip r:embed="rId4"/>
              </a:buBlip>
              <a:tabLst>
                <a:tab pos="174625" algn="l"/>
                <a:tab pos="623888" algn="l"/>
              </a:tabLst>
            </a:pPr>
            <a:r>
              <a:rPr lang="de-DE" sz="2400" spc="-95" dirty="0">
                <a:cs typeface="Arial"/>
              </a:rPr>
              <a:t>Stimmt das Ergebnis der beiden Zählungen nicht überein, ist der Zählvorgang bis zur Übereinstimmung zu wiederholen.</a:t>
            </a:r>
          </a:p>
        </p:txBody>
      </p:sp>
    </p:spTree>
    <p:extLst>
      <p:ext uri="{BB962C8B-B14F-4D97-AF65-F5344CB8AC3E}">
        <p14:creationId xmlns:p14="http://schemas.microsoft.com/office/powerpoint/2010/main" val="380842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59</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107996"/>
          </a:xfrm>
          <a:prstGeom prst="rect">
            <a:avLst/>
          </a:prstGeom>
        </p:spPr>
        <p:txBody>
          <a:bodyPr vert="horz" wrap="square" lIns="0" tIns="0" rIns="0" bIns="0" rtlCol="0">
            <a:spAutoFit/>
          </a:bodyPr>
          <a:lstStyle/>
          <a:p>
            <a:pPr marL="1350963" lvl="2" indent="-355600">
              <a:spcAft>
                <a:spcPts val="600"/>
              </a:spcAft>
              <a:buBlip>
                <a:blip r:embed="rId4"/>
              </a:buBlip>
              <a:tabLst>
                <a:tab pos="174625" algn="l"/>
                <a:tab pos="623888" algn="l"/>
              </a:tabLst>
            </a:pPr>
            <a:r>
              <a:rPr lang="de-DE" sz="2400" spc="-95" dirty="0">
                <a:cs typeface="Arial"/>
              </a:rPr>
              <a:t>Sind die Ergebnisse aller Wahlkreisvorschläge eingetragen, so ist in der Briefwahlniederschrift unter Nr. 4.2, jeweils unter Buchstabe D die Summe der gültigen Zweitstimmen zu bilden.</a:t>
            </a:r>
          </a:p>
        </p:txBody>
      </p:sp>
    </p:spTree>
    <p:extLst>
      <p:ext uri="{BB962C8B-B14F-4D97-AF65-F5344CB8AC3E}">
        <p14:creationId xmlns:p14="http://schemas.microsoft.com/office/powerpoint/2010/main" val="72777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 Briefwahlvorstand</a:t>
            </a:r>
            <a:endParaRPr dirty="0">
              <a:solidFill>
                <a:schemeClr val="tx1">
                  <a:lumMod val="65000"/>
                  <a:lumOff val="35000"/>
                </a:schemeClr>
              </a:solidFill>
              <a:latin typeface="+mj-lt"/>
            </a:endParaRPr>
          </a:p>
        </p:txBody>
      </p:sp>
      <p:sp>
        <p:nvSpPr>
          <p:cNvPr id="6" name="object 6"/>
          <p:cNvSpPr txBox="1"/>
          <p:nvPr/>
        </p:nvSpPr>
        <p:spPr>
          <a:xfrm>
            <a:off x="539750" y="1117600"/>
            <a:ext cx="9774389" cy="5647700"/>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2.1 Zusammensetzung</a:t>
            </a:r>
          </a:p>
          <a:p>
            <a:pPr marL="436563" indent="-355600">
              <a:spcAft>
                <a:spcPts val="600"/>
              </a:spcAft>
              <a:buBlip>
                <a:blip r:embed="rId4"/>
              </a:buBlip>
              <a:tabLst>
                <a:tab pos="174625" algn="l"/>
                <a:tab pos="623888" algn="l"/>
              </a:tabLst>
            </a:pPr>
            <a:r>
              <a:rPr lang="de-DE" sz="2400" b="1" spc="-95" dirty="0">
                <a:cs typeface="Arial"/>
              </a:rPr>
              <a:t>2.2 Allgemeine Tätigkeiten, Rechte und Pflichten des Wahlvorstands</a:t>
            </a:r>
          </a:p>
          <a:p>
            <a:pPr marL="1350963" lvl="2" indent="-355600">
              <a:spcAft>
                <a:spcPts val="600"/>
              </a:spcAft>
              <a:buBlip>
                <a:blip r:embed="rId4"/>
              </a:buBlip>
              <a:tabLst>
                <a:tab pos="174625" algn="l"/>
                <a:tab pos="623888" algn="l"/>
              </a:tabLst>
            </a:pPr>
            <a:r>
              <a:rPr lang="de-DE" sz="2400" spc="-95" dirty="0">
                <a:cs typeface="Arial"/>
              </a:rPr>
              <a:t>Ehrenamtliche Tätigkeit</a:t>
            </a:r>
          </a:p>
          <a:p>
            <a:pPr marL="1350963" lvl="2" indent="-355600">
              <a:spcAft>
                <a:spcPts val="600"/>
              </a:spcAft>
              <a:buBlip>
                <a:blip r:embed="rId4"/>
              </a:buBlip>
              <a:tabLst>
                <a:tab pos="174625" algn="l"/>
                <a:tab pos="623888" algn="l"/>
              </a:tabLst>
            </a:pPr>
            <a:r>
              <a:rPr lang="de-DE" sz="2400" spc="-95" dirty="0">
                <a:cs typeface="Arial"/>
              </a:rPr>
              <a:t>Soll jegliche Beeinflussung verhindern</a:t>
            </a:r>
          </a:p>
          <a:p>
            <a:pPr marL="1350963" lvl="2" indent="-355600">
              <a:spcAft>
                <a:spcPts val="600"/>
              </a:spcAft>
              <a:buBlip>
                <a:blip r:embed="rId4"/>
              </a:buBlip>
              <a:tabLst>
                <a:tab pos="174625" algn="l"/>
                <a:tab pos="623888" algn="l"/>
              </a:tabLst>
            </a:pPr>
            <a:r>
              <a:rPr lang="de-DE" sz="2400" spc="-95" dirty="0">
                <a:cs typeface="Arial"/>
              </a:rPr>
              <a:t>Wahrt Neutralität und ist zur Verschwiegenheit verpflichtet</a:t>
            </a:r>
          </a:p>
          <a:p>
            <a:pPr marL="1350963" lvl="2" indent="-355600">
              <a:spcAft>
                <a:spcPts val="600"/>
              </a:spcAft>
              <a:buBlip>
                <a:blip r:embed="rId4"/>
              </a:buBlip>
              <a:tabLst>
                <a:tab pos="174625" algn="l"/>
                <a:tab pos="623888" algn="l"/>
              </a:tabLst>
            </a:pPr>
            <a:r>
              <a:rPr lang="de-DE" sz="2400" spc="-95" dirty="0">
                <a:cs typeface="Arial"/>
              </a:rPr>
              <a:t>Die Mitglieder dürfen in Ausübung ihres Amtes ihr Gesicht nicht verhüllen</a:t>
            </a:r>
          </a:p>
          <a:p>
            <a:pPr marL="1350963" lvl="2" indent="-355600">
              <a:spcAft>
                <a:spcPts val="600"/>
              </a:spcAft>
              <a:buBlip>
                <a:blip r:embed="rId4"/>
              </a:buBlip>
              <a:tabLst>
                <a:tab pos="174625" algn="l"/>
                <a:tab pos="623888" algn="l"/>
              </a:tabLst>
            </a:pPr>
            <a:r>
              <a:rPr lang="de-DE" sz="2400" spc="-95" dirty="0">
                <a:cs typeface="Arial"/>
              </a:rPr>
              <a:t>Hat das Hausrecht im Wahl- und Auszählungsraum</a:t>
            </a:r>
          </a:p>
          <a:p>
            <a:pPr marL="1350963" lvl="2" indent="-355600">
              <a:spcAft>
                <a:spcPts val="600"/>
              </a:spcAft>
              <a:buBlip>
                <a:blip r:embed="rId4"/>
              </a:buBlip>
              <a:tabLst>
                <a:tab pos="174625" algn="l"/>
                <a:tab pos="623888" algn="l"/>
              </a:tabLst>
            </a:pPr>
            <a:r>
              <a:rPr lang="de-DE" sz="2400" spc="-95" dirty="0">
                <a:cs typeface="Arial"/>
              </a:rPr>
              <a:t>Entscheidet über alle Fragen bei der Wahl und der Ergebnisermittlung</a:t>
            </a:r>
          </a:p>
          <a:p>
            <a:pPr marL="1350963" lvl="2" indent="-355600">
              <a:spcAft>
                <a:spcPts val="600"/>
              </a:spcAft>
              <a:buBlip>
                <a:blip r:embed="rId4"/>
              </a:buBlip>
              <a:tabLst>
                <a:tab pos="174625" algn="l"/>
                <a:tab pos="623888" algn="l"/>
              </a:tabLst>
            </a:pPr>
            <a:r>
              <a:rPr lang="de-DE" sz="2400" spc="-95" dirty="0">
                <a:cs typeface="Arial"/>
              </a:rPr>
              <a:t>Verhandelt, berät und entscheidet öffentlich</a:t>
            </a:r>
          </a:p>
          <a:p>
            <a:pPr marL="1350963" lvl="2" indent="-355600">
              <a:spcAft>
                <a:spcPts val="600"/>
              </a:spcAft>
              <a:buBlip>
                <a:blip r:embed="rId4"/>
              </a:buBlip>
              <a:tabLst>
                <a:tab pos="174625" algn="l"/>
                <a:tab pos="623888" algn="l"/>
              </a:tabLst>
            </a:pPr>
            <a:r>
              <a:rPr lang="de-DE" sz="2400" spc="-95" dirty="0">
                <a:cs typeface="Arial"/>
              </a:rPr>
              <a:t>Entscheidet über die Gültigkeit der Stimmen</a:t>
            </a:r>
          </a:p>
          <a:p>
            <a:pPr marL="1350963" lvl="2" indent="-355600">
              <a:spcAft>
                <a:spcPts val="600"/>
              </a:spcAft>
              <a:buBlip>
                <a:blip r:embed="rId4"/>
              </a:buBlip>
              <a:tabLst>
                <a:tab pos="174625" algn="l"/>
                <a:tab pos="623888" algn="l"/>
              </a:tabLst>
            </a:pPr>
            <a:r>
              <a:rPr lang="de-DE" sz="2400" spc="-95" dirty="0">
                <a:cs typeface="Arial"/>
              </a:rPr>
              <a:t>Entscheidet mit Stimmenmehrheit; </a:t>
            </a:r>
            <a:br>
              <a:rPr lang="de-DE" sz="2400" spc="-95" dirty="0">
                <a:cs typeface="Arial"/>
              </a:rPr>
            </a:br>
            <a:r>
              <a:rPr lang="de-DE" sz="2400" spc="-95" dirty="0">
                <a:cs typeface="Arial"/>
              </a:rPr>
              <a:t>bei Gleichheit ist die Stimme des Briefwahlvorstehers ausschlaggebend</a:t>
            </a:r>
          </a:p>
          <a:p>
            <a:pPr marL="1350963" lvl="2" indent="-355600">
              <a:spcAft>
                <a:spcPts val="600"/>
              </a:spcAft>
              <a:buBlip>
                <a:blip r:embed="rId4"/>
              </a:buBlip>
              <a:tabLst>
                <a:tab pos="174625" algn="l"/>
                <a:tab pos="623888" algn="l"/>
              </a:tabLst>
            </a:pPr>
            <a:r>
              <a:rPr lang="de-DE" sz="2400" spc="-95" dirty="0">
                <a:cs typeface="Arial"/>
              </a:rPr>
              <a:t>Stellt das Briefwahlergebnis im Briefwahlbezirk öffentlich fest</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a:t>
            </a:fld>
            <a:endParaRPr lang="de-DE" dirty="0"/>
          </a:p>
        </p:txBody>
      </p:sp>
    </p:spTree>
    <p:extLst>
      <p:ext uri="{BB962C8B-B14F-4D97-AF65-F5344CB8AC3E}">
        <p14:creationId xmlns:p14="http://schemas.microsoft.com/office/powerpoint/2010/main" val="14092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15. Zählen der Stimmen in Arbeitsgruppen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60</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739759"/>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b="1" spc="-95" dirty="0">
                <a:cs typeface="Arial"/>
              </a:rPr>
              <a:t>15.2.2 Ungültige Stimmzettel:</a:t>
            </a:r>
          </a:p>
          <a:p>
            <a:pPr marL="1350963" lvl="2" indent="-355600">
              <a:spcAft>
                <a:spcPts val="600"/>
              </a:spcAft>
              <a:buBlip>
                <a:blip r:embed="rId4"/>
              </a:buBlip>
              <a:tabLst>
                <a:tab pos="174625" algn="l"/>
                <a:tab pos="623888" algn="l"/>
              </a:tabLst>
            </a:pPr>
            <a:r>
              <a:rPr lang="de-DE" sz="2400" spc="-95" dirty="0">
                <a:cs typeface="Arial"/>
              </a:rPr>
              <a:t>Unter der Aufsicht des stellvertretenden Wahlvorstehers zählen zwei Beisitzer, jeder für sich und voneinander unabhängig, die ungültigen Stimmen auf den großen Stimmzetteln.</a:t>
            </a:r>
          </a:p>
          <a:p>
            <a:pPr marL="1350963" lvl="2" indent="-355600">
              <a:spcAft>
                <a:spcPts val="600"/>
              </a:spcAft>
              <a:buBlip>
                <a:blip r:embed="rId4"/>
              </a:buBlip>
              <a:tabLst>
                <a:tab pos="174625" algn="l"/>
                <a:tab pos="623888" algn="l"/>
              </a:tabLst>
            </a:pPr>
            <a:r>
              <a:rPr lang="de-DE" sz="2400" spc="-95" dirty="0">
                <a:cs typeface="Arial"/>
              </a:rPr>
              <a:t>Durch Beschluss für ungültig erklärte Stimmzettel werden nicht nach Wahlvorschlägen geordnet, müssen aber nach wie vor gesondert aufbewahrt werden.</a:t>
            </a:r>
          </a:p>
          <a:p>
            <a:pPr marL="1350963" lvl="2" indent="-355600">
              <a:spcAft>
                <a:spcPts val="600"/>
              </a:spcAft>
              <a:buBlip>
                <a:blip r:embed="rId4"/>
              </a:buBlip>
              <a:tabLst>
                <a:tab pos="174625" algn="l"/>
                <a:tab pos="623888" algn="l"/>
              </a:tabLst>
            </a:pPr>
            <a:r>
              <a:rPr lang="de-DE" sz="2400" spc="-95" dirty="0">
                <a:cs typeface="Arial"/>
              </a:rPr>
              <a:t>Stimmt das Ergebnis der ungültigen Zweitstimmen nach beiden Zählungen überein, ist diese Zahl in der Briefwahlniederschrift unter Nr. 4.2, jeweils unter Buchstabe C in der Spalte „Zweitstimmen“ einzutragen.</a:t>
            </a:r>
          </a:p>
          <a:p>
            <a:pPr marL="1350963" lvl="2" indent="-355600">
              <a:spcAft>
                <a:spcPts val="600"/>
              </a:spcAft>
              <a:buBlip>
                <a:blip r:embed="rId4"/>
              </a:buBlip>
              <a:tabLst>
                <a:tab pos="174625" algn="l"/>
                <a:tab pos="623888" algn="l"/>
              </a:tabLst>
            </a:pPr>
            <a:r>
              <a:rPr lang="de-DE" sz="2400" spc="-95" dirty="0">
                <a:cs typeface="Arial"/>
              </a:rPr>
              <a:t>Stimmt das Ergebnis der beiden Zählungen nicht überein, ist der Zählvorgang bis zur Übereinstimmung zu wiederholen.</a:t>
            </a:r>
          </a:p>
        </p:txBody>
      </p:sp>
    </p:spTree>
    <p:extLst>
      <p:ext uri="{BB962C8B-B14F-4D97-AF65-F5344CB8AC3E}">
        <p14:creationId xmlns:p14="http://schemas.microsoft.com/office/powerpoint/2010/main" val="150717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16. Erste Schnellmeldung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61</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3185487"/>
          </a:xfrm>
          <a:prstGeom prst="rect">
            <a:avLst/>
          </a:prstGeom>
        </p:spPr>
        <p:txBody>
          <a:bodyPr vert="horz" wrap="square" lIns="0" tIns="0" rIns="0" bIns="0" rtlCol="0">
            <a:spAutoFit/>
          </a:bodyPr>
          <a:lstStyle/>
          <a:p>
            <a:pPr marL="723900" indent="-368300">
              <a:spcAft>
                <a:spcPts val="600"/>
              </a:spcAft>
              <a:buBlip>
                <a:blip r:embed="rId4"/>
              </a:buBlip>
              <a:tabLst>
                <a:tab pos="174625" algn="l"/>
                <a:tab pos="623888" algn="l"/>
              </a:tabLst>
            </a:pPr>
            <a:r>
              <a:rPr lang="de-DE" sz="2400" spc="-95" dirty="0">
                <a:cs typeface="Arial"/>
              </a:rPr>
              <a:t>Der Schriftführer überträgt von der Briefwahlniederschrift die Zahlen </a:t>
            </a:r>
            <a:br>
              <a:rPr lang="de-DE" sz="2400" spc="-95" dirty="0">
                <a:cs typeface="Arial"/>
              </a:rPr>
            </a:br>
            <a:r>
              <a:rPr lang="de-DE" sz="2400" spc="-95" dirty="0">
                <a:cs typeface="Arial"/>
              </a:rPr>
              <a:t>aus Abschnitt 4, Kennbuchstaben A bis D in die Schnellmeldung.</a:t>
            </a:r>
          </a:p>
          <a:p>
            <a:pPr marL="723900" indent="-368300">
              <a:spcAft>
                <a:spcPts val="600"/>
              </a:spcAft>
              <a:buBlip>
                <a:blip r:embed="rId4"/>
              </a:buBlip>
              <a:tabLst>
                <a:tab pos="174625" algn="l"/>
                <a:tab pos="623888" algn="l"/>
              </a:tabLst>
            </a:pPr>
            <a:r>
              <a:rPr lang="de-DE" sz="2400" spc="-95" dirty="0">
                <a:cs typeface="Arial"/>
              </a:rPr>
              <a:t>Dieses Ergebnis der Ersten Schnellmeldung ist vom Briefwahlvorsteher </a:t>
            </a:r>
            <a:br>
              <a:rPr lang="de-DE" sz="2400" spc="-95" dirty="0">
                <a:cs typeface="Arial"/>
              </a:rPr>
            </a:br>
            <a:r>
              <a:rPr lang="de-DE" sz="2400" spc="-95" dirty="0">
                <a:cs typeface="Arial"/>
              </a:rPr>
              <a:t>auf dem schnellsten Weg an die Gemeinde zu melden.</a:t>
            </a:r>
          </a:p>
          <a:p>
            <a:pPr marL="723900" indent="-368300">
              <a:spcAft>
                <a:spcPts val="600"/>
              </a:spcAft>
              <a:buBlip>
                <a:blip r:embed="rId4"/>
              </a:buBlip>
              <a:tabLst>
                <a:tab pos="174625" algn="l"/>
                <a:tab pos="623888" algn="l"/>
              </a:tabLst>
            </a:pPr>
            <a:r>
              <a:rPr lang="de-DE" sz="2400" spc="-95" dirty="0">
                <a:cs typeface="Arial"/>
              </a:rPr>
              <a:t>Bei der Durchgabe ist die Reihenfolge der Angaben in dem Vordruck genauestens einzuhalten.</a:t>
            </a:r>
          </a:p>
          <a:p>
            <a:pPr marL="723900" indent="-368300">
              <a:spcAft>
                <a:spcPts val="600"/>
              </a:spcAft>
              <a:buBlip>
                <a:blip r:embed="rId4"/>
              </a:buBlip>
              <a:tabLst>
                <a:tab pos="174625" algn="l"/>
                <a:tab pos="623888" algn="l"/>
              </a:tabLst>
            </a:pPr>
            <a:r>
              <a:rPr lang="de-DE" sz="2400" spc="-95" dirty="0">
                <a:cs typeface="Arial"/>
              </a:rPr>
              <a:t>Die Zweite Schnellmeldung ist nicht vom Wahlvorstand, </a:t>
            </a:r>
            <a:br>
              <a:rPr lang="de-DE" sz="2400" spc="-95" dirty="0">
                <a:cs typeface="Arial"/>
              </a:rPr>
            </a:br>
            <a:r>
              <a:rPr lang="de-DE" sz="2400" spc="-95" dirty="0">
                <a:cs typeface="Arial"/>
              </a:rPr>
              <a:t>sondern nur von der Gemeinde an den Stimmkreisleiter weiterzugeben.</a:t>
            </a:r>
          </a:p>
        </p:txBody>
      </p:sp>
    </p:spTree>
    <p:extLst>
      <p:ext uri="{BB962C8B-B14F-4D97-AF65-F5344CB8AC3E}">
        <p14:creationId xmlns:p14="http://schemas.microsoft.com/office/powerpoint/2010/main" val="27944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62</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89364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17.1 Bildung von Arbeitsgruppen</a:t>
            </a:r>
          </a:p>
          <a:p>
            <a:pPr marL="893763" lvl="1" indent="-355600">
              <a:spcAft>
                <a:spcPts val="600"/>
              </a:spcAft>
              <a:buBlip>
                <a:blip r:embed="rId4"/>
              </a:buBlip>
              <a:tabLst>
                <a:tab pos="174625" algn="l"/>
                <a:tab pos="623888" algn="l"/>
              </a:tabLst>
            </a:pPr>
            <a:r>
              <a:rPr lang="de-DE" sz="2400" spc="-95" dirty="0">
                <a:cs typeface="Arial"/>
              </a:rPr>
              <a:t>Es können zwei oder drei Arbeitsgruppen gebildet werden. </a:t>
            </a:r>
            <a:br>
              <a:rPr lang="de-DE" sz="2400" spc="-95" dirty="0">
                <a:cs typeface="Arial"/>
              </a:rPr>
            </a:br>
            <a:r>
              <a:rPr lang="de-DE" sz="2400" spc="-95" dirty="0">
                <a:cs typeface="Arial"/>
              </a:rPr>
              <a:t>Es müssen pro Gruppe aber mindestens 3 Mitglieder sein.</a:t>
            </a:r>
          </a:p>
          <a:p>
            <a:pPr marL="893763" lvl="1" indent="-355600">
              <a:spcAft>
                <a:spcPts val="600"/>
              </a:spcAft>
              <a:buBlip>
                <a:blip r:embed="rId4"/>
              </a:buBlip>
              <a:tabLst>
                <a:tab pos="174625" algn="l"/>
                <a:tab pos="623888" algn="l"/>
              </a:tabLst>
            </a:pPr>
            <a:r>
              <a:rPr lang="de-DE" sz="2400" spc="-95" dirty="0">
                <a:cs typeface="Arial"/>
              </a:rPr>
              <a:t>Jede Arbeitsgruppe hat einen Leiter, einen Zähllistenführer und eine Person, die die richtige Führung der Zähllisten überwacht.</a:t>
            </a:r>
          </a:p>
          <a:p>
            <a:pPr marL="893763" lvl="1" indent="-355600">
              <a:spcAft>
                <a:spcPts val="600"/>
              </a:spcAft>
              <a:buBlip>
                <a:blip r:embed="rId4"/>
              </a:buBlip>
              <a:tabLst>
                <a:tab pos="174625" algn="l"/>
                <a:tab pos="623888" algn="l"/>
              </a:tabLst>
            </a:pPr>
            <a:r>
              <a:rPr lang="de-DE" sz="2400" spc="-95" dirty="0">
                <a:cs typeface="Arial"/>
              </a:rPr>
              <a:t>Leiter der Arbeitsgruppen sind der Wahlvorsteher, </a:t>
            </a:r>
            <a:br>
              <a:rPr lang="de-DE" sz="2400" spc="-95" dirty="0">
                <a:cs typeface="Arial"/>
              </a:rPr>
            </a:br>
            <a:r>
              <a:rPr lang="de-DE" sz="2400" spc="-95" dirty="0">
                <a:cs typeface="Arial"/>
              </a:rPr>
              <a:t>sein Stellvertreter oder der Schriftführer.</a:t>
            </a:r>
          </a:p>
          <a:p>
            <a:pPr marL="893763" lvl="1" indent="-355600">
              <a:spcAft>
                <a:spcPts val="600"/>
              </a:spcAft>
              <a:buBlip>
                <a:blip r:embed="rId4"/>
              </a:buBlip>
              <a:tabLst>
                <a:tab pos="174625" algn="l"/>
                <a:tab pos="623888" algn="l"/>
              </a:tabLst>
            </a:pPr>
            <a:r>
              <a:rPr lang="de-DE" sz="2400" spc="-95" dirty="0">
                <a:cs typeface="Arial"/>
              </a:rPr>
              <a:t>Zähllistenführer sind Beisitzer oder Hilfskräfte.</a:t>
            </a:r>
          </a:p>
          <a:p>
            <a:pPr marL="893763" lvl="1" indent="-355600">
              <a:spcAft>
                <a:spcPts val="600"/>
              </a:spcAft>
              <a:buBlip>
                <a:blip r:embed="rId4"/>
              </a:buBlip>
              <a:tabLst>
                <a:tab pos="174625" algn="l"/>
                <a:tab pos="623888" algn="l"/>
              </a:tabLst>
            </a:pPr>
            <a:r>
              <a:rPr lang="de-DE" sz="2400" spc="-95" dirty="0">
                <a:cs typeface="Arial"/>
              </a:rPr>
              <a:t>Überwacher der Zähllistenführung </a:t>
            </a:r>
            <a:br>
              <a:rPr lang="de-DE" sz="2400" spc="-95" dirty="0">
                <a:cs typeface="Arial"/>
              </a:rPr>
            </a:br>
            <a:r>
              <a:rPr lang="de-DE" sz="2400" spc="-95" dirty="0">
                <a:cs typeface="Arial"/>
              </a:rPr>
              <a:t>sind ebenfalls Beisitzer oder Hilfskräfte.</a:t>
            </a:r>
          </a:p>
          <a:p>
            <a:pPr marL="893763" lvl="1" indent="-355600">
              <a:spcAft>
                <a:spcPts val="600"/>
              </a:spcAft>
              <a:buBlip>
                <a:blip r:embed="rId4"/>
              </a:buBlip>
              <a:tabLst>
                <a:tab pos="174625" algn="l"/>
                <a:tab pos="623888" algn="l"/>
              </a:tabLst>
            </a:pPr>
            <a:r>
              <a:rPr lang="de-DE" sz="2400" spc="-95" dirty="0">
                <a:cs typeface="Arial"/>
              </a:rPr>
              <a:t>Die Anzahl der gebildeten Arbeitsgruppen ist in der </a:t>
            </a:r>
            <a:br>
              <a:rPr lang="de-DE" sz="2400" spc="-95" dirty="0">
                <a:cs typeface="Arial"/>
              </a:rPr>
            </a:br>
            <a:r>
              <a:rPr lang="de-DE" sz="2400" spc="-95" dirty="0">
                <a:cs typeface="Arial"/>
              </a:rPr>
              <a:t>Briefwahlniederschrift unter Nr. 3.9 festzuhalten.</a:t>
            </a:r>
          </a:p>
        </p:txBody>
      </p:sp>
    </p:spTree>
    <p:extLst>
      <p:ext uri="{BB962C8B-B14F-4D97-AF65-F5344CB8AC3E}">
        <p14:creationId xmlns:p14="http://schemas.microsoft.com/office/powerpoint/2010/main" val="384828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63</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273921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17. 2 Auswertung der großen Stimmzettel (Zweitstimme)</a:t>
            </a:r>
          </a:p>
          <a:p>
            <a:pPr marL="893763" lvl="1" indent="-355600">
              <a:spcAft>
                <a:spcPts val="600"/>
              </a:spcAft>
              <a:buBlip>
                <a:blip r:embed="rId4"/>
              </a:buBlip>
              <a:tabLst>
                <a:tab pos="174625" algn="l"/>
                <a:tab pos="623888" algn="l"/>
              </a:tabLst>
            </a:pPr>
            <a:r>
              <a:rPr lang="de-DE" sz="2400" spc="-95" dirty="0">
                <a:cs typeface="Arial"/>
              </a:rPr>
              <a:t>Es werden die Stimmzettel des Stapels d ausgewertet. Das sind die zweifelsfrei gültigen Stimmzettel, geordnet nach Wahlkreisvorschlägen und die durch Beschluss für gültig erklärten Stimmzettel, die gesondert zugeordnet wurden.</a:t>
            </a:r>
          </a:p>
          <a:p>
            <a:pPr marL="893763" lvl="1" indent="-355600">
              <a:spcAft>
                <a:spcPts val="600"/>
              </a:spcAft>
              <a:buBlip>
                <a:blip r:embed="rId4"/>
              </a:buBlip>
              <a:tabLst>
                <a:tab pos="174625" algn="l"/>
                <a:tab pos="623888" algn="l"/>
              </a:tabLst>
            </a:pPr>
            <a:r>
              <a:rPr lang="de-DE" sz="2400" spc="-95" dirty="0">
                <a:cs typeface="Arial"/>
              </a:rPr>
              <a:t>Die Beisitzer übergeben die Stapel der nach Wahlkreislisten sortierten gültigen großen Stimmzettel zu je einem Teil dem Wahlvorsteher, seinem Stellvertreter und bei drei Arbeitsgruppen dem Schriftführer.</a:t>
            </a:r>
          </a:p>
        </p:txBody>
      </p:sp>
    </p:spTree>
    <p:extLst>
      <p:ext uri="{BB962C8B-B14F-4D97-AF65-F5344CB8AC3E}">
        <p14:creationId xmlns:p14="http://schemas.microsoft.com/office/powerpoint/2010/main" val="362088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64</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001095"/>
          </a:xfrm>
          <a:prstGeom prst="rect">
            <a:avLst/>
          </a:prstGeom>
        </p:spPr>
        <p:txBody>
          <a:bodyPr vert="horz" wrap="square" lIns="0" tIns="0" rIns="0" bIns="0" rtlCol="0">
            <a:spAutoFit/>
          </a:bodyPr>
          <a:lstStyle/>
          <a:p>
            <a:pPr marL="1350963" lvl="2" indent="-355600">
              <a:spcAft>
                <a:spcPts val="600"/>
              </a:spcAft>
              <a:buBlip>
                <a:blip r:embed="rId4"/>
              </a:buBlip>
              <a:tabLst>
                <a:tab pos="174625" algn="l"/>
                <a:tab pos="623888" algn="l"/>
              </a:tabLst>
            </a:pPr>
            <a:r>
              <a:rPr lang="de-DE" sz="2400" spc="-95" dirty="0">
                <a:cs typeface="Arial"/>
              </a:rPr>
              <a:t>Der Leiter der Arbeitsgruppe verliest bei jedem Stimmzettel, welchem Bewerber der Wähler seine Stimme gegeben hat. Es gibt dabei folgende Möglichkeiten:</a:t>
            </a:r>
          </a:p>
          <a:p>
            <a:pPr marL="1808163" lvl="3" indent="-355600">
              <a:spcAft>
                <a:spcPts val="600"/>
              </a:spcAft>
              <a:buBlip>
                <a:blip r:embed="rId4"/>
              </a:buBlip>
              <a:tabLst>
                <a:tab pos="174625" algn="l"/>
                <a:tab pos="623888" algn="l"/>
              </a:tabLst>
            </a:pPr>
            <a:r>
              <a:rPr lang="de-DE" sz="2400" spc="-95" dirty="0">
                <a:cs typeface="Arial"/>
              </a:rPr>
              <a:t>Die Stimme wurde vergeben</a:t>
            </a:r>
          </a:p>
          <a:p>
            <a:pPr marL="2265363" lvl="4" indent="-355600">
              <a:spcAft>
                <a:spcPts val="600"/>
              </a:spcAft>
              <a:buBlip>
                <a:blip r:embed="rId4"/>
              </a:buBlip>
              <a:tabLst>
                <a:tab pos="174625" algn="l"/>
                <a:tab pos="623888" algn="l"/>
              </a:tabLst>
            </a:pPr>
            <a:r>
              <a:rPr lang="de-DE" sz="2400" spc="-95" dirty="0">
                <a:cs typeface="Arial"/>
              </a:rPr>
              <a:t>an einen Bewerber aus den Wahlkreislisten, hierbei ist auch die Ordnungsnummer des Bewerbers mit zu verlesen,</a:t>
            </a:r>
          </a:p>
          <a:p>
            <a:pPr marL="2265363" lvl="4" indent="-355600">
              <a:spcAft>
                <a:spcPts val="600"/>
              </a:spcAft>
              <a:buBlip>
                <a:blip r:embed="rId4"/>
              </a:buBlip>
              <a:tabLst>
                <a:tab pos="174625" algn="l"/>
                <a:tab pos="623888" algn="l"/>
              </a:tabLst>
            </a:pPr>
            <a:r>
              <a:rPr lang="de-DE" sz="2400" spc="-95" dirty="0">
                <a:cs typeface="Arial"/>
              </a:rPr>
              <a:t>an eine Wahlkreisliste ohne Kennzeichnung eines besonderen Bewerbers, </a:t>
            </a:r>
          </a:p>
          <a:p>
            <a:pPr marL="2265363" lvl="4" indent="-355600">
              <a:spcAft>
                <a:spcPts val="600"/>
              </a:spcAft>
              <a:buBlip>
                <a:blip r:embed="rId4"/>
              </a:buBlip>
              <a:tabLst>
                <a:tab pos="174625" algn="l"/>
                <a:tab pos="623888" algn="l"/>
              </a:tabLst>
            </a:pPr>
            <a:r>
              <a:rPr lang="de-DE" sz="2400" spc="-95" dirty="0">
                <a:cs typeface="Arial"/>
              </a:rPr>
              <a:t>an mehrere Bewerber innerhalb einer Wahlkreisliste, mit der Folge, dass die Stimme der Wahlkreisliste zugerechnet wird.</a:t>
            </a:r>
          </a:p>
        </p:txBody>
      </p:sp>
    </p:spTree>
    <p:extLst>
      <p:ext uri="{BB962C8B-B14F-4D97-AF65-F5344CB8AC3E}">
        <p14:creationId xmlns:p14="http://schemas.microsoft.com/office/powerpoint/2010/main" val="2582465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65</a:t>
            </a:fld>
            <a:endParaRPr lang="de-DE" dirty="0"/>
          </a:p>
        </p:txBody>
      </p:sp>
      <p:sp>
        <p:nvSpPr>
          <p:cNvPr id="6" name="object 6">
            <a:extLst>
              <a:ext uri="{FF2B5EF4-FFF2-40B4-BE49-F238E27FC236}">
                <a16:creationId xmlns:a16="http://schemas.microsoft.com/office/drawing/2014/main" id="{F55CDC9C-30D3-4708-B31B-27BDE6FA8099}"/>
              </a:ext>
            </a:extLst>
          </p:cNvPr>
          <p:cNvSpPr txBox="1"/>
          <p:nvPr/>
        </p:nvSpPr>
        <p:spPr>
          <a:xfrm>
            <a:off x="539751" y="1193799"/>
            <a:ext cx="4267200" cy="192360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17.3 Führen der Zähllisten:</a:t>
            </a:r>
          </a:p>
          <a:p>
            <a:pPr marL="893763" lvl="1" indent="-355600">
              <a:spcAft>
                <a:spcPts val="600"/>
              </a:spcAft>
              <a:buBlip>
                <a:blip r:embed="rId4"/>
              </a:buBlip>
              <a:tabLst>
                <a:tab pos="174625" algn="l"/>
                <a:tab pos="623888" algn="l"/>
              </a:tabLst>
            </a:pPr>
            <a:r>
              <a:rPr lang="de-DE" sz="2400" spc="-95" dirty="0">
                <a:cs typeface="Arial"/>
              </a:rPr>
              <a:t>Summe der abgestrichenen Stimmen je Bewerber bilden und in Feld „Gesamtzahl” eintragen</a:t>
            </a:r>
          </a:p>
        </p:txBody>
      </p:sp>
      <p:pic>
        <p:nvPicPr>
          <p:cNvPr id="7" name="Grafik 6">
            <a:extLst>
              <a:ext uri="{FF2B5EF4-FFF2-40B4-BE49-F238E27FC236}">
                <a16:creationId xmlns:a16="http://schemas.microsoft.com/office/drawing/2014/main" id="{9AC76A4A-DE29-4A79-8A66-948337FF7B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00" t="19799" r="5083" b="9732"/>
          <a:stretch/>
        </p:blipFill>
        <p:spPr>
          <a:xfrm>
            <a:off x="5187950" y="1041400"/>
            <a:ext cx="5492750" cy="6212029"/>
          </a:xfrm>
          <a:prstGeom prst="rect">
            <a:avLst/>
          </a:prstGeom>
        </p:spPr>
      </p:pic>
    </p:spTree>
    <p:extLst>
      <p:ext uri="{BB962C8B-B14F-4D97-AF65-F5344CB8AC3E}">
        <p14:creationId xmlns:p14="http://schemas.microsoft.com/office/powerpoint/2010/main" val="167821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66</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107996"/>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Die Zähllisten sind zuallererst daraufhin zu prüfen, </a:t>
            </a:r>
            <a:br>
              <a:rPr lang="de-DE" sz="2400" spc="-95" dirty="0">
                <a:cs typeface="Arial"/>
              </a:rPr>
            </a:br>
            <a:r>
              <a:rPr lang="de-DE" sz="2400" spc="-95" dirty="0">
                <a:cs typeface="Arial"/>
              </a:rPr>
              <a:t>ob das Feld mit dem Namen und der Nummer des jeweiligen Stimmkreis-bewerbers gestrichen ist.</a:t>
            </a:r>
          </a:p>
        </p:txBody>
      </p:sp>
      <p:sp>
        <p:nvSpPr>
          <p:cNvPr id="6" name="object 6">
            <a:extLst>
              <a:ext uri="{FF2B5EF4-FFF2-40B4-BE49-F238E27FC236}">
                <a16:creationId xmlns:a16="http://schemas.microsoft.com/office/drawing/2014/main" id="{6A69A285-D684-4EBF-8330-335524269CF4}"/>
              </a:ext>
            </a:extLst>
          </p:cNvPr>
          <p:cNvSpPr txBox="1"/>
          <p:nvPr/>
        </p:nvSpPr>
        <p:spPr>
          <a:xfrm>
            <a:off x="539750" y="2336800"/>
            <a:ext cx="9774389" cy="4293483"/>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In den Zähllisten sind die Namen der Bewerber der Wahlkreisliste bereits eingedruckt.</a:t>
            </a:r>
          </a:p>
          <a:p>
            <a:pPr marL="436563" indent="-355600">
              <a:spcAft>
                <a:spcPts val="600"/>
              </a:spcAft>
              <a:buBlip>
                <a:blip r:embed="rId4"/>
              </a:buBlip>
              <a:tabLst>
                <a:tab pos="174625" algn="l"/>
                <a:tab pos="623888" algn="l"/>
              </a:tabLst>
            </a:pPr>
            <a:r>
              <a:rPr lang="de-DE" sz="2400" spc="-95" dirty="0">
                <a:cs typeface="Arial"/>
              </a:rPr>
              <a:t>Außerdem ist ein </a:t>
            </a:r>
            <a:r>
              <a:rPr lang="de-DE" sz="2400" spc="-95" dirty="0" err="1">
                <a:cs typeface="Arial"/>
              </a:rPr>
              <a:t>Zählfeld</a:t>
            </a:r>
            <a:r>
              <a:rPr lang="de-DE" sz="2400" spc="-95" dirty="0">
                <a:cs typeface="Arial"/>
              </a:rPr>
              <a:t> für die Wahlkreisliste selbst vorhanden (Ordnungsnummer 100, 200, usw.). Das ist für die gültigen Stimmen, die für die Liste ohne Kennzeichnung eines besonderen Bewerbers oder durch Kennzeichnung von mehreren Bewerbern innerhalb derselben Wahlkreisliste abgegeben wurden.</a:t>
            </a:r>
          </a:p>
          <a:p>
            <a:pPr marL="436563" indent="-355600">
              <a:spcAft>
                <a:spcPts val="600"/>
              </a:spcAft>
              <a:buBlip>
                <a:blip r:embed="rId4"/>
              </a:buBlip>
              <a:tabLst>
                <a:tab pos="174625" algn="l"/>
                <a:tab pos="623888" algn="l"/>
              </a:tabLst>
            </a:pPr>
            <a:r>
              <a:rPr lang="de-DE" sz="2400" spc="-95" dirty="0">
                <a:cs typeface="Arial"/>
              </a:rPr>
              <a:t>Bei jeder vom Leiter der Arbeitsgruppe aufgerufenen Stimme streicht der Zähllistenführer diese sofort beim Verlesen in der Zählliste des entsprechenden Wahlkreisvorschlags ab und wiederholt den Aufruf.</a:t>
            </a:r>
          </a:p>
          <a:p>
            <a:pPr marL="436563" indent="-355600">
              <a:spcAft>
                <a:spcPts val="600"/>
              </a:spcAft>
              <a:buBlip>
                <a:blip r:embed="rId4"/>
              </a:buBlip>
              <a:tabLst>
                <a:tab pos="174625" algn="l"/>
                <a:tab pos="623888" algn="l"/>
              </a:tabLst>
            </a:pPr>
            <a:r>
              <a:rPr lang="de-DE" sz="2400" spc="-95" dirty="0">
                <a:cs typeface="Arial"/>
              </a:rPr>
              <a:t>Die ordnungsgemäße Führung der Zählliste wird durch eine dazu bestimmte Person (Beisitzer oder Hilfskraft) überwacht. </a:t>
            </a:r>
          </a:p>
        </p:txBody>
      </p:sp>
    </p:spTree>
    <p:extLst>
      <p:ext uri="{BB962C8B-B14F-4D97-AF65-F5344CB8AC3E}">
        <p14:creationId xmlns:p14="http://schemas.microsoft.com/office/powerpoint/2010/main" val="28005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67</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477328"/>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Sollte bei einem Bewerber das zum Abstreichen vorgesehene </a:t>
            </a:r>
            <a:r>
              <a:rPr lang="de-DE" sz="2400" spc="-95" dirty="0" err="1">
                <a:cs typeface="Arial"/>
              </a:rPr>
              <a:t>Zählfeld</a:t>
            </a:r>
            <a:r>
              <a:rPr lang="de-DE" sz="2400" spc="-95" dirty="0">
                <a:cs typeface="Arial"/>
              </a:rPr>
              <a:t> nicht ausreichen, weil er mehr Stimmen erhalten hat, werden der Name und die Ordnungsnummer des Bewerbers in ein Überzählfeld eingetragen und die weiteren Stimmen werden, wieder mit 1 beginnend, dort abgestrichen.</a:t>
            </a:r>
          </a:p>
        </p:txBody>
      </p:sp>
      <p:sp>
        <p:nvSpPr>
          <p:cNvPr id="6" name="object 6">
            <a:extLst>
              <a:ext uri="{FF2B5EF4-FFF2-40B4-BE49-F238E27FC236}">
                <a16:creationId xmlns:a16="http://schemas.microsoft.com/office/drawing/2014/main" id="{E7A58C9A-BA57-4470-85FB-0AA3A8A370DE}"/>
              </a:ext>
            </a:extLst>
          </p:cNvPr>
          <p:cNvSpPr txBox="1"/>
          <p:nvPr/>
        </p:nvSpPr>
        <p:spPr>
          <a:xfrm>
            <a:off x="539750" y="2717800"/>
            <a:ext cx="9774389" cy="192360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Eine weitere Möglichkeit wäre ein „Gegenstreichen“ auf der Zählliste, </a:t>
            </a:r>
            <a:br>
              <a:rPr lang="de-DE" sz="2400" spc="-95" dirty="0">
                <a:cs typeface="Arial"/>
              </a:rPr>
            </a:br>
            <a:r>
              <a:rPr lang="de-DE" sz="2400" spc="-95" dirty="0">
                <a:cs typeface="Arial"/>
              </a:rPr>
              <a:t>womit die Kapazität eines Zähllistenfeldes verdoppelt werden kann.</a:t>
            </a:r>
          </a:p>
          <a:p>
            <a:pPr marL="436563" indent="-355600">
              <a:spcAft>
                <a:spcPts val="600"/>
              </a:spcAft>
              <a:buBlip>
                <a:blip r:embed="rId4"/>
              </a:buBlip>
              <a:tabLst>
                <a:tab pos="174625" algn="l"/>
                <a:tab pos="623888" algn="l"/>
              </a:tabLst>
            </a:pPr>
            <a:r>
              <a:rPr lang="de-DE" sz="2400" spc="-95" dirty="0">
                <a:cs typeface="Arial"/>
              </a:rPr>
              <a:t>Sind alle Stimmzettel ausgewertet, werden auf den Zähllisten für jeden Bewerber im Feld „Gesamtzahl“ die Summen gebildet. Dabei sind auch etwaige Überzählfelder mit einzubeziehen.</a:t>
            </a:r>
          </a:p>
        </p:txBody>
      </p:sp>
    </p:spTree>
    <p:extLst>
      <p:ext uri="{BB962C8B-B14F-4D97-AF65-F5344CB8AC3E}">
        <p14:creationId xmlns:p14="http://schemas.microsoft.com/office/powerpoint/2010/main" val="226124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17. Auswertung Zweitstimmen nach Bewerbern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68</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392415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17.4 Weitere Behandlung der Stimmzettel:</a:t>
            </a:r>
          </a:p>
          <a:p>
            <a:pPr marL="893763" lvl="1" indent="-355600">
              <a:spcAft>
                <a:spcPts val="600"/>
              </a:spcAft>
              <a:buBlip>
                <a:blip r:embed="rId4"/>
              </a:buBlip>
              <a:tabLst>
                <a:tab pos="174625" algn="l"/>
                <a:tab pos="623888" algn="l"/>
              </a:tabLst>
            </a:pPr>
            <a:r>
              <a:rPr lang="de-DE" sz="2400" spc="-95" dirty="0">
                <a:cs typeface="Arial"/>
              </a:rPr>
              <a:t>Wurde die aufgerufene Stimme in der Zählliste abgestrichen, übergibt der Leiter der Arbeitsgruppe den Stimmzettel einem Beisitzer zur Verwahrung. </a:t>
            </a:r>
            <a:br>
              <a:rPr lang="de-DE" sz="2400" spc="-95" dirty="0">
                <a:cs typeface="Arial"/>
              </a:rPr>
            </a:br>
            <a:r>
              <a:rPr lang="de-DE" sz="2400" spc="-95" dirty="0">
                <a:cs typeface="Arial"/>
              </a:rPr>
              <a:t>Die Stimmzettel werden nach wie vor getrennt nach Wahlkreisvorschlägen aufbewahrt.</a:t>
            </a:r>
          </a:p>
          <a:p>
            <a:pPr marL="893763" lvl="1" indent="-355600">
              <a:spcAft>
                <a:spcPts val="600"/>
              </a:spcAft>
              <a:buBlip>
                <a:blip r:embed="rId4"/>
              </a:buBlip>
              <a:tabLst>
                <a:tab pos="174625" algn="l"/>
                <a:tab pos="623888" algn="l"/>
              </a:tabLst>
            </a:pPr>
            <a:r>
              <a:rPr lang="de-DE" sz="2400" spc="-95" dirty="0">
                <a:cs typeface="Arial"/>
              </a:rPr>
              <a:t>Es ist darauf zu achten, dass auf den Stimmzetteln weder Bemerkungen noch Hinweise für die Auswertung angebracht werden dürfen. Ausgenommen sind nur die Stimmzettel, die beschlussmäßig behandelt wurden. Bei diesen muss der Wahlvorsteher auf der Rückseite des Stimmzettels die Gründe für die Gültig- oder Ungültigkeit festhalten und unterschreiben.</a:t>
            </a:r>
          </a:p>
        </p:txBody>
      </p:sp>
    </p:spTree>
    <p:extLst>
      <p:ext uri="{BB962C8B-B14F-4D97-AF65-F5344CB8AC3E}">
        <p14:creationId xmlns:p14="http://schemas.microsoft.com/office/powerpoint/2010/main" val="3362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Eintragung in die Briefwahlniederschrift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69</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554272"/>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Übertrag der Gesamtzahl je Bewerber in die Niederschrift nach Kennbuchstabe F (Abschnitt 4.2 in der Briefwahlniederschrift) </a:t>
            </a:r>
          </a:p>
          <a:p>
            <a:pPr marL="436563" indent="-355600">
              <a:spcAft>
                <a:spcPts val="600"/>
              </a:spcAft>
              <a:buBlip>
                <a:blip r:embed="rId4"/>
              </a:buBlip>
              <a:tabLst>
                <a:tab pos="174625" algn="l"/>
                <a:tab pos="623888" algn="l"/>
              </a:tabLst>
            </a:pPr>
            <a:r>
              <a:rPr lang="de-DE" sz="2400" spc="-95" dirty="0">
                <a:cs typeface="Arial"/>
              </a:rPr>
              <a:t>Ermittlung der Summe der „Zweitstimmen insgesamt“ für jeden Wahlkreis-</a:t>
            </a:r>
            <a:r>
              <a:rPr lang="de-DE" sz="2400" spc="-95" dirty="0" err="1">
                <a:cs typeface="Arial"/>
              </a:rPr>
              <a:t>vorschlag</a:t>
            </a:r>
            <a:endParaRPr lang="de-DE" sz="2400" spc="-95" dirty="0">
              <a:cs typeface="Arial"/>
            </a:endParaRPr>
          </a:p>
        </p:txBody>
      </p:sp>
      <p:pic>
        <p:nvPicPr>
          <p:cNvPr id="6" name="Grafik 5">
            <a:extLst>
              <a:ext uri="{FF2B5EF4-FFF2-40B4-BE49-F238E27FC236}">
                <a16:creationId xmlns:a16="http://schemas.microsoft.com/office/drawing/2014/main" id="{89576269-FF54-4428-A58E-08807B33BC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14" t="30873" r="5875" b="30121"/>
          <a:stretch/>
        </p:blipFill>
        <p:spPr>
          <a:xfrm>
            <a:off x="3206750" y="2489200"/>
            <a:ext cx="7315200" cy="4724400"/>
          </a:xfrm>
          <a:prstGeom prst="rect">
            <a:avLst/>
          </a:prstGeom>
        </p:spPr>
      </p:pic>
    </p:spTree>
    <p:extLst>
      <p:ext uri="{BB962C8B-B14F-4D97-AF65-F5344CB8AC3E}">
        <p14:creationId xmlns:p14="http://schemas.microsoft.com/office/powerpoint/2010/main" val="422821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6" name="object 6"/>
          <p:cNvSpPr txBox="1"/>
          <p:nvPr/>
        </p:nvSpPr>
        <p:spPr>
          <a:xfrm>
            <a:off x="539750" y="1117600"/>
            <a:ext cx="9774389" cy="3647152"/>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b="1" spc="-95" dirty="0">
                <a:cs typeface="Arial"/>
              </a:rPr>
              <a:t>3.1  Überlassung von Unterlagen anlässlich der Wahlhelferschulung:</a:t>
            </a:r>
          </a:p>
          <a:p>
            <a:pPr marL="893763" lvl="1" indent="-355600">
              <a:spcAft>
                <a:spcPts val="600"/>
              </a:spcAft>
              <a:buBlip>
                <a:blip r:embed="rId4"/>
              </a:buBlip>
              <a:tabLst>
                <a:tab pos="174625" algn="l"/>
                <a:tab pos="623888" algn="l"/>
              </a:tabLst>
            </a:pPr>
            <a:r>
              <a:rPr lang="de-DE" sz="2400" spc="-95" dirty="0">
                <a:cs typeface="Arial"/>
              </a:rPr>
              <a:t>Vordrucke der Briefwahlniederschriften und Zähllisten (als Muster)</a:t>
            </a:r>
          </a:p>
          <a:p>
            <a:pPr marL="893763" lvl="1" indent="-355600">
              <a:spcAft>
                <a:spcPts val="600"/>
              </a:spcAft>
              <a:buBlip>
                <a:blip r:embed="rId4"/>
              </a:buBlip>
              <a:tabLst>
                <a:tab pos="174625" algn="l"/>
                <a:tab pos="623888" algn="l"/>
              </a:tabLst>
            </a:pPr>
            <a:r>
              <a:rPr lang="de-DE" sz="2400" spc="-95" dirty="0">
                <a:cs typeface="Arial"/>
              </a:rPr>
              <a:t>Liste über die Zusammensetzung des Briefwahlvorstands mit Telefonnummern</a:t>
            </a:r>
          </a:p>
          <a:p>
            <a:pPr marL="893763" lvl="1" indent="-355600">
              <a:spcAft>
                <a:spcPts val="600"/>
              </a:spcAft>
              <a:buBlip>
                <a:blip r:embed="rId4"/>
              </a:buBlip>
              <a:tabLst>
                <a:tab pos="174625" algn="l"/>
                <a:tab pos="623888" algn="l"/>
              </a:tabLst>
            </a:pPr>
            <a:r>
              <a:rPr lang="de-DE" sz="2400" spc="-95" dirty="0">
                <a:cs typeface="Arial"/>
              </a:rPr>
              <a:t>Textausgabe des Landeswahlgesetzes, des Bezirkswahlgesetzes und der Landeswahlordnung</a:t>
            </a:r>
          </a:p>
          <a:p>
            <a:pPr marL="893763" lvl="1" indent="-355600">
              <a:spcAft>
                <a:spcPts val="600"/>
              </a:spcAft>
              <a:buBlip>
                <a:blip r:embed="rId4"/>
              </a:buBlip>
              <a:tabLst>
                <a:tab pos="174625" algn="l"/>
                <a:tab pos="623888" algn="l"/>
              </a:tabLst>
            </a:pPr>
            <a:endParaRPr lang="de-DE" sz="10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a:t>
            </a:fld>
            <a:endParaRPr lang="de-DE" dirty="0"/>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Eintragung in die Briefwahlniederschrift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70</a:t>
            </a:fld>
            <a:endParaRPr lang="de-DE" dirty="0"/>
          </a:p>
        </p:txBody>
      </p:sp>
      <p:pic>
        <p:nvPicPr>
          <p:cNvPr id="6" name="Grafik 5">
            <a:extLst>
              <a:ext uri="{FF2B5EF4-FFF2-40B4-BE49-F238E27FC236}">
                <a16:creationId xmlns:a16="http://schemas.microsoft.com/office/drawing/2014/main" id="{89576269-FF54-4428-A58E-08807B33BC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4" t="30873" r="5875" b="30121"/>
          <a:stretch/>
        </p:blipFill>
        <p:spPr>
          <a:xfrm>
            <a:off x="586400" y="1032986"/>
            <a:ext cx="9507900" cy="6140519"/>
          </a:xfrm>
          <a:prstGeom prst="rect">
            <a:avLst/>
          </a:prstGeom>
        </p:spPr>
      </p:pic>
      <p:sp>
        <p:nvSpPr>
          <p:cNvPr id="2" name="Rechteck 1">
            <a:extLst>
              <a:ext uri="{FF2B5EF4-FFF2-40B4-BE49-F238E27FC236}">
                <a16:creationId xmlns:a16="http://schemas.microsoft.com/office/drawing/2014/main" id="{B42EE0FD-3B0B-4F57-95EB-97EAED168E63}"/>
              </a:ext>
            </a:extLst>
          </p:cNvPr>
          <p:cNvSpPr/>
          <p:nvPr/>
        </p:nvSpPr>
        <p:spPr>
          <a:xfrm>
            <a:off x="387350" y="1031909"/>
            <a:ext cx="10085750" cy="613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7" name="Grafik 6">
            <a:extLst>
              <a:ext uri="{FF2B5EF4-FFF2-40B4-BE49-F238E27FC236}">
                <a16:creationId xmlns:a16="http://schemas.microsoft.com/office/drawing/2014/main" id="{5E0E8729-4645-4E8F-9645-B7CC9279C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4" t="56104" r="5875" b="30121"/>
          <a:stretch/>
        </p:blipFill>
        <p:spPr>
          <a:xfrm>
            <a:off x="586400" y="1049814"/>
            <a:ext cx="9507900" cy="2168559"/>
          </a:xfrm>
          <a:prstGeom prst="rect">
            <a:avLst/>
          </a:prstGeom>
        </p:spPr>
      </p:pic>
      <p:sp>
        <p:nvSpPr>
          <p:cNvPr id="4" name="object 6">
            <a:extLst>
              <a:ext uri="{FF2B5EF4-FFF2-40B4-BE49-F238E27FC236}">
                <a16:creationId xmlns:a16="http://schemas.microsoft.com/office/drawing/2014/main" id="{40425770-B2AA-4A72-BDB9-9201DEBA3936}"/>
              </a:ext>
            </a:extLst>
          </p:cNvPr>
          <p:cNvSpPr txBox="1"/>
          <p:nvPr/>
        </p:nvSpPr>
        <p:spPr>
          <a:xfrm>
            <a:off x="453155" y="3415268"/>
            <a:ext cx="9774389" cy="738664"/>
          </a:xfrm>
          <a:prstGeom prst="rect">
            <a:avLst/>
          </a:prstGeom>
        </p:spPr>
        <p:txBody>
          <a:bodyPr vert="horz" wrap="square" lIns="0" tIns="0" rIns="0" bIns="0" rtlCol="0">
            <a:spAutoFit/>
          </a:bodyPr>
          <a:lstStyle/>
          <a:p>
            <a:pPr marL="436563" indent="-355600">
              <a:spcAft>
                <a:spcPts val="600"/>
              </a:spcAft>
              <a:buBlip>
                <a:blip r:embed="rId5"/>
              </a:buBlip>
              <a:tabLst>
                <a:tab pos="174625" algn="l"/>
                <a:tab pos="623888" algn="l"/>
              </a:tabLst>
            </a:pPr>
            <a:r>
              <a:rPr lang="de-DE" sz="2400" spc="-95" dirty="0">
                <a:cs typeface="Arial"/>
              </a:rPr>
              <a:t>Vergleich mit Zahlen unter Kennbuchstaben D1, D2, usw. Spalte </a:t>
            </a:r>
            <a:br>
              <a:rPr lang="de-DE" sz="2400" spc="-95" dirty="0">
                <a:cs typeface="Arial"/>
              </a:rPr>
            </a:br>
            <a:r>
              <a:rPr lang="de-DE" sz="2400" spc="-95" dirty="0">
                <a:cs typeface="Arial"/>
              </a:rPr>
              <a:t>Zweitstimmen (Abschnitt 4.2 Briefwahlniederschrift)</a:t>
            </a:r>
          </a:p>
        </p:txBody>
      </p:sp>
      <p:grpSp>
        <p:nvGrpSpPr>
          <p:cNvPr id="15" name="Gruppieren 14">
            <a:extLst>
              <a:ext uri="{FF2B5EF4-FFF2-40B4-BE49-F238E27FC236}">
                <a16:creationId xmlns:a16="http://schemas.microsoft.com/office/drawing/2014/main" id="{1A040904-8757-443D-87AC-E957618A9032}"/>
              </a:ext>
            </a:extLst>
          </p:cNvPr>
          <p:cNvGrpSpPr/>
          <p:nvPr/>
        </p:nvGrpSpPr>
        <p:grpSpPr>
          <a:xfrm>
            <a:off x="586399" y="3218373"/>
            <a:ext cx="9507900" cy="3453921"/>
            <a:chOff x="586399" y="3218373"/>
            <a:chExt cx="9507900" cy="3453921"/>
          </a:xfrm>
        </p:grpSpPr>
        <p:pic>
          <p:nvPicPr>
            <p:cNvPr id="8" name="Grafik 7">
              <a:extLst>
                <a:ext uri="{FF2B5EF4-FFF2-40B4-BE49-F238E27FC236}">
                  <a16:creationId xmlns:a16="http://schemas.microsoft.com/office/drawing/2014/main" id="{CE63027C-4EEC-4057-B095-2C16F6B957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4" t="83007" r="5875" b="4943"/>
            <a:stretch/>
          </p:blipFill>
          <p:spPr>
            <a:xfrm>
              <a:off x="586399" y="4775200"/>
              <a:ext cx="9507900" cy="1897094"/>
            </a:xfrm>
            <a:prstGeom prst="rect">
              <a:avLst/>
            </a:prstGeom>
          </p:spPr>
        </p:pic>
        <p:cxnSp>
          <p:nvCxnSpPr>
            <p:cNvPr id="10" name="Gerade Verbindung mit Pfeil 9">
              <a:extLst>
                <a:ext uri="{FF2B5EF4-FFF2-40B4-BE49-F238E27FC236}">
                  <a16:creationId xmlns:a16="http://schemas.microsoft.com/office/drawing/2014/main" id="{F7A31594-C83C-43EA-A9F0-7FF130C0822B}"/>
                </a:ext>
              </a:extLst>
            </p:cNvPr>
            <p:cNvCxnSpPr>
              <a:cxnSpLocks/>
            </p:cNvCxnSpPr>
            <p:nvPr/>
          </p:nvCxnSpPr>
          <p:spPr>
            <a:xfrm flipV="1">
              <a:off x="9759950" y="3218373"/>
              <a:ext cx="0" cy="2166428"/>
            </a:xfrm>
            <a:prstGeom prst="straightConnector1">
              <a:avLst/>
            </a:prstGeom>
            <a:ln w="76200">
              <a:solidFill>
                <a:srgbClr val="00823C"/>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49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bldLvl="5"/>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Eintragung in die Briefwahlniederschrift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71</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216539"/>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Es ist ebenfalls bei der Briefwahlniederschrift zu beachten, dass bei den Wahlkreisvorschlägen in der Regel auch das Feld mit der Ordnungszahl des Stimmkreisbewerbers eingedruckt ist. Dieses Feld ist vor der Eintragung der Bewerberstimmen zu streichen.</a:t>
            </a:r>
          </a:p>
          <a:p>
            <a:pPr marL="436563" indent="-355600">
              <a:spcAft>
                <a:spcPts val="600"/>
              </a:spcAft>
              <a:buBlip>
                <a:blip r:embed="rId4"/>
              </a:buBlip>
              <a:tabLst>
                <a:tab pos="174625" algn="l"/>
                <a:tab pos="623888" algn="l"/>
              </a:tabLst>
            </a:pPr>
            <a:r>
              <a:rPr lang="de-DE" sz="2400" spc="-95" dirty="0">
                <a:cs typeface="Arial"/>
              </a:rPr>
              <a:t>In der Briefwahlniederschrift werden die in den Zähllisten ermittelten Stimmenzahlen eingetragen unter: „noch 4.2 Wahlergebnis: (F) </a:t>
            </a:r>
            <a:br>
              <a:rPr lang="de-DE" sz="2400" spc="-95" dirty="0">
                <a:cs typeface="Arial"/>
              </a:rPr>
            </a:br>
            <a:r>
              <a:rPr lang="de-DE" sz="2400" spc="-95" dirty="0">
                <a:cs typeface="Arial"/>
              </a:rPr>
              <a:t>Gültige Zweitstimmen für die einzelnen Bewerber“.</a:t>
            </a:r>
          </a:p>
          <a:p>
            <a:pPr marL="436563" indent="-355600">
              <a:spcAft>
                <a:spcPts val="600"/>
              </a:spcAft>
              <a:buBlip>
                <a:blip r:embed="rId4"/>
              </a:buBlip>
              <a:tabLst>
                <a:tab pos="174625" algn="l"/>
                <a:tab pos="623888" algn="l"/>
              </a:tabLst>
            </a:pPr>
            <a:r>
              <a:rPr lang="de-DE" sz="2400" spc="-95" dirty="0">
                <a:cs typeface="Arial"/>
              </a:rPr>
              <a:t>Bei der ersten Ordnungsnummer jedes Wahlkreisvorschlags (100, 200, 300, usw.) handelt es sich um die Stimmen, die für die Wahlkreisliste ohne Kennzeichnung eines besonderen Bewerbers oder durch Kennzeichnung mehrerer Bewerber innerhalb desselben Wahlkreisvorschlags abgegeben wurden.</a:t>
            </a:r>
          </a:p>
        </p:txBody>
      </p:sp>
    </p:spTree>
    <p:extLst>
      <p:ext uri="{BB962C8B-B14F-4D97-AF65-F5344CB8AC3E}">
        <p14:creationId xmlns:p14="http://schemas.microsoft.com/office/powerpoint/2010/main" val="31740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18. Eintragung in die Briefwahlniederschrift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72</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1477328"/>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Sind alle Stimmenzahlen bei den zugehörigen Ordnungsnummern der Stimmkreisbewerber eingetragen, ist am Schluss bei jedem Wahlkreisvorschlag die Gesamtsumme zu bilden. Das ist die Summe der für jeden Wahlkreisvorschlag insgesamt abgegebenen Zweitstimmen.</a:t>
            </a:r>
          </a:p>
        </p:txBody>
      </p:sp>
      <p:sp>
        <p:nvSpPr>
          <p:cNvPr id="6" name="object 6">
            <a:extLst>
              <a:ext uri="{FF2B5EF4-FFF2-40B4-BE49-F238E27FC236}">
                <a16:creationId xmlns:a16="http://schemas.microsoft.com/office/drawing/2014/main" id="{CB1274B4-9908-4120-B4DC-BC042A16E43F}"/>
              </a:ext>
            </a:extLst>
          </p:cNvPr>
          <p:cNvSpPr txBox="1"/>
          <p:nvPr/>
        </p:nvSpPr>
        <p:spPr>
          <a:xfrm>
            <a:off x="539749" y="2717800"/>
            <a:ext cx="9774389" cy="192360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Diese Gesamtsumme der einzelnen Bewerber für jeden Wahlkreisvorschlag muss mit der in der Briefwahlniederschrift, in der Spalte „Zweitstimmen“ unter D 1, D 2, D 3, usw., eingetragenen Zahl übereinstimmen. </a:t>
            </a:r>
          </a:p>
          <a:p>
            <a:pPr marL="436563" indent="-355600">
              <a:spcAft>
                <a:spcPts val="600"/>
              </a:spcAft>
              <a:buBlip>
                <a:blip r:embed="rId4"/>
              </a:buBlip>
              <a:tabLst>
                <a:tab pos="174625" algn="l"/>
                <a:tab pos="623888" algn="l"/>
              </a:tabLst>
            </a:pPr>
            <a:r>
              <a:rPr lang="de-DE" sz="2400" spc="-95" dirty="0">
                <a:cs typeface="Arial"/>
              </a:rPr>
              <a:t>Stimmen diese Zahlen nicht überein, sind die Zählvorgänge bis zur Übereinstimmung zu wiederholen.</a:t>
            </a:r>
          </a:p>
        </p:txBody>
      </p:sp>
    </p:spTree>
    <p:extLst>
      <p:ext uri="{BB962C8B-B14F-4D97-AF65-F5344CB8AC3E}">
        <p14:creationId xmlns:p14="http://schemas.microsoft.com/office/powerpoint/2010/main" val="6957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19. Ergebnisfeststellung und Bekanntmachung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73</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447371"/>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Der Briefwahlvorstand stellt das endgültige Wahlergebnis im Briefwahlbezirk fest.</a:t>
            </a:r>
          </a:p>
          <a:p>
            <a:pPr marL="436563" indent="-355600">
              <a:spcAft>
                <a:spcPts val="600"/>
              </a:spcAft>
              <a:buBlip>
                <a:blip r:embed="rId4"/>
              </a:buBlip>
              <a:tabLst>
                <a:tab pos="174625" algn="l"/>
                <a:tab pos="623888" algn="l"/>
              </a:tabLst>
            </a:pPr>
            <a:r>
              <a:rPr lang="de-DE" sz="2400" spc="-95" dirty="0">
                <a:cs typeface="Arial"/>
              </a:rPr>
              <a:t>Nach der Feststellung gibt der Wahlvorsteher dieses Ergebnis mündlich bekannt.</a:t>
            </a:r>
          </a:p>
          <a:p>
            <a:pPr marL="436563" indent="-355600">
              <a:spcAft>
                <a:spcPts val="600"/>
              </a:spcAft>
              <a:buBlip>
                <a:blip r:embed="rId4"/>
              </a:buBlip>
              <a:tabLst>
                <a:tab pos="174625" algn="l"/>
                <a:tab pos="623888" algn="l"/>
              </a:tabLst>
            </a:pPr>
            <a:r>
              <a:rPr lang="de-DE" sz="2400" spc="-95" dirty="0">
                <a:cs typeface="Arial"/>
              </a:rPr>
              <a:t>Er muss aber die gültigen Zweitstimmen für die einzelnen Bewerber nicht alle verlesen, sondern kann dazu auf die Niederschrift verweisen.</a:t>
            </a:r>
          </a:p>
          <a:p>
            <a:pPr marL="436563" indent="-355600">
              <a:spcAft>
                <a:spcPts val="600"/>
              </a:spcAft>
              <a:buBlip>
                <a:blip r:embed="rId4"/>
              </a:buBlip>
              <a:tabLst>
                <a:tab pos="174625" algn="l"/>
                <a:tab pos="623888" algn="l"/>
              </a:tabLst>
            </a:pPr>
            <a:r>
              <a:rPr lang="de-DE" sz="2400" spc="-95" dirty="0">
                <a:cs typeface="Arial"/>
              </a:rPr>
              <a:t>Die Bekanntgabe muss in jedem Fall erfolgen, selbst wenn sich außer dem Wahlvorstand keine anderen Personen im Wahl- oder Auszählungsraum befinden.</a:t>
            </a:r>
          </a:p>
          <a:p>
            <a:pPr marL="436563" indent="-355600">
              <a:spcAft>
                <a:spcPts val="600"/>
              </a:spcAft>
              <a:buBlip>
                <a:blip r:embed="rId4"/>
              </a:buBlip>
              <a:tabLst>
                <a:tab pos="174625" algn="l"/>
                <a:tab pos="623888" algn="l"/>
              </a:tabLst>
            </a:pPr>
            <a:r>
              <a:rPr lang="de-DE" sz="2400" spc="-95" dirty="0">
                <a:cs typeface="Arial"/>
              </a:rPr>
              <a:t>Zu beachten ist, dass das Wahlergebnis vor Unterzeichnung der Briefwahlniederschrift durch den Wahlvorstand nur der Gemeinde mitgeteilt werden darf und keinen anderen Stellen (Presse, usw.).</a:t>
            </a:r>
          </a:p>
          <a:p>
            <a:pPr marL="436563" indent="-355600">
              <a:spcAft>
                <a:spcPts val="600"/>
              </a:spcAft>
              <a:buBlip>
                <a:blip r:embed="rId4"/>
              </a:buBlip>
              <a:tabLst>
                <a:tab pos="174625" algn="l"/>
                <a:tab pos="623888" algn="l"/>
              </a:tabLst>
            </a:pPr>
            <a:r>
              <a:rPr lang="de-DE" sz="2400" spc="-95" dirty="0">
                <a:cs typeface="Arial"/>
              </a:rPr>
              <a:t>Sollten jedoch Pressevertreter bei der Ergebnisbekanntgabe durch den Briefwahlvorsteher anwesend sein, so ist das wahlrechtlich nicht schädlich.</a:t>
            </a:r>
          </a:p>
        </p:txBody>
      </p:sp>
    </p:spTree>
    <p:extLst>
      <p:ext uri="{BB962C8B-B14F-4D97-AF65-F5344CB8AC3E}">
        <p14:creationId xmlns:p14="http://schemas.microsoft.com/office/powerpoint/2010/main" val="23157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20. Abschluss der Arbeiten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74</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3262432"/>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20.1 Abschließen der Briefwahlniederschrift</a:t>
            </a:r>
          </a:p>
          <a:p>
            <a:pPr marL="893763" lvl="1" indent="-355600">
              <a:spcAft>
                <a:spcPts val="600"/>
              </a:spcAft>
              <a:buBlip>
                <a:blip r:embed="rId4"/>
              </a:buBlip>
              <a:tabLst>
                <a:tab pos="174625" algn="l"/>
                <a:tab pos="623888" algn="l"/>
              </a:tabLst>
            </a:pPr>
            <a:r>
              <a:rPr lang="de-DE" sz="2400" spc="-95" dirty="0">
                <a:cs typeface="Arial"/>
              </a:rPr>
              <a:t>Die Briefwahlniederschrift ist zu verlesen und anschließend </a:t>
            </a:r>
            <a:br>
              <a:rPr lang="de-DE" sz="2400" spc="-95" dirty="0">
                <a:cs typeface="Arial"/>
              </a:rPr>
            </a:br>
            <a:r>
              <a:rPr lang="de-DE" sz="2400" spc="-95" dirty="0">
                <a:cs typeface="Arial"/>
              </a:rPr>
              <a:t>mit der Unterschrift von allen Wahlvorstandsmitgliedern abzuschließen.</a:t>
            </a:r>
          </a:p>
          <a:p>
            <a:pPr marL="893763" lvl="1" indent="-355600">
              <a:spcAft>
                <a:spcPts val="600"/>
              </a:spcAft>
              <a:buBlip>
                <a:blip r:embed="rId4"/>
              </a:buBlip>
              <a:tabLst>
                <a:tab pos="174625" algn="l"/>
                <a:tab pos="623888" algn="l"/>
              </a:tabLst>
            </a:pPr>
            <a:r>
              <a:rPr lang="de-DE" sz="2400" spc="-95" dirty="0">
                <a:cs typeface="Arial"/>
              </a:rPr>
              <a:t>Mit ihrer Unterschrift genehmigen die Mitglieder des Wahlvorstands die Briefwahlniederschrift.</a:t>
            </a:r>
          </a:p>
          <a:p>
            <a:pPr marL="893763" lvl="1" indent="-355600">
              <a:spcAft>
                <a:spcPts val="600"/>
              </a:spcAft>
              <a:buBlip>
                <a:blip r:embed="rId4"/>
              </a:buBlip>
              <a:tabLst>
                <a:tab pos="174625" algn="l"/>
                <a:tab pos="623888" algn="l"/>
              </a:tabLst>
            </a:pPr>
            <a:r>
              <a:rPr lang="de-DE" sz="2400" spc="-95" dirty="0">
                <a:cs typeface="Arial"/>
              </a:rPr>
              <a:t>Verweigert ein Mitglied des Wahlvorstands die Unterschrift, </a:t>
            </a:r>
            <a:br>
              <a:rPr lang="de-DE" sz="2400" spc="-95" dirty="0">
                <a:cs typeface="Arial"/>
              </a:rPr>
            </a:br>
            <a:r>
              <a:rPr lang="de-DE" sz="2400" spc="-95" dirty="0">
                <a:cs typeface="Arial"/>
              </a:rPr>
              <a:t>so ist der Grund hierfür in der Briefwahlniederschrift zu vermerken.</a:t>
            </a:r>
          </a:p>
          <a:p>
            <a:pPr marL="893763" lvl="1" indent="-355600">
              <a:spcAft>
                <a:spcPts val="600"/>
              </a:spcAft>
              <a:buBlip>
                <a:blip r:embed="rId4"/>
              </a:buBlip>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195410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20. Abschluss der Arbeiten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75</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893647"/>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b="1" spc="-95" dirty="0">
                <a:cs typeface="Arial"/>
              </a:rPr>
              <a:t>20.2 Der Briefwahlniederschrift sind als Anlagen beizufügen:</a:t>
            </a:r>
          </a:p>
          <a:p>
            <a:pPr marL="893763" lvl="1" indent="-355600">
              <a:spcAft>
                <a:spcPts val="600"/>
              </a:spcAft>
              <a:buBlip>
                <a:blip r:embed="rId4"/>
              </a:buBlip>
              <a:tabLst>
                <a:tab pos="174625" algn="l"/>
                <a:tab pos="623888" algn="l"/>
              </a:tabLst>
            </a:pPr>
            <a:r>
              <a:rPr lang="de-DE" sz="2400" spc="-95" dirty="0">
                <a:cs typeface="Arial"/>
              </a:rPr>
              <a:t>Die Stimmzettel und Stimmzettelumschläge </a:t>
            </a:r>
            <a:br>
              <a:rPr lang="de-DE" sz="2400" spc="-95" dirty="0">
                <a:cs typeface="Arial"/>
              </a:rPr>
            </a:br>
            <a:r>
              <a:rPr lang="de-DE" sz="2400" spc="-95" dirty="0">
                <a:cs typeface="Arial"/>
              </a:rPr>
              <a:t>über deren Gültigkeit der Briefwahlvorstand besonders beschlossen hat,</a:t>
            </a:r>
          </a:p>
          <a:p>
            <a:pPr marL="893763" lvl="1" indent="-355600">
              <a:spcAft>
                <a:spcPts val="600"/>
              </a:spcAft>
              <a:buBlip>
                <a:blip r:embed="rId4"/>
              </a:buBlip>
              <a:tabLst>
                <a:tab pos="174625" algn="l"/>
                <a:tab pos="623888" algn="l"/>
              </a:tabLst>
            </a:pPr>
            <a:r>
              <a:rPr lang="de-DE" sz="2400" spc="-95" dirty="0">
                <a:cs typeface="Arial"/>
              </a:rPr>
              <a:t>die Wahlbriefe, die der Briefwahlvorstand zurückgewiesen hat,</a:t>
            </a:r>
          </a:p>
          <a:p>
            <a:pPr marL="893763" lvl="1" indent="-355600">
              <a:spcAft>
                <a:spcPts val="600"/>
              </a:spcAft>
              <a:buBlip>
                <a:blip r:embed="rId4"/>
              </a:buBlip>
              <a:tabLst>
                <a:tab pos="174625" algn="l"/>
                <a:tab pos="623888" algn="l"/>
              </a:tabLst>
            </a:pPr>
            <a:r>
              <a:rPr lang="de-DE" sz="2400" spc="-95" dirty="0">
                <a:cs typeface="Arial"/>
              </a:rPr>
              <a:t>die Wahlscheine, über die der Briefwahlvorstand besonders beschlossen hat, ohne dass die Wahlbriefe zurückgewiesen wurden,</a:t>
            </a:r>
          </a:p>
          <a:p>
            <a:pPr marL="893763" lvl="1" indent="-355600">
              <a:spcAft>
                <a:spcPts val="600"/>
              </a:spcAft>
              <a:buBlip>
                <a:blip r:embed="rId4"/>
              </a:buBlip>
              <a:tabLst>
                <a:tab pos="174625" algn="l"/>
                <a:tab pos="623888" algn="l"/>
              </a:tabLst>
            </a:pPr>
            <a:r>
              <a:rPr lang="de-DE" sz="2400" spc="-95" dirty="0">
                <a:cs typeface="Arial"/>
              </a:rPr>
              <a:t>etwaige Niederschriften über besondere Vorkommnisse.</a:t>
            </a:r>
          </a:p>
          <a:p>
            <a:pPr marL="893763" lvl="1" indent="-355600">
              <a:spcAft>
                <a:spcPts val="600"/>
              </a:spcAft>
              <a:buBlip>
                <a:blip r:embed="rId4"/>
              </a:buBlip>
              <a:tabLst>
                <a:tab pos="174625" algn="l"/>
                <a:tab pos="623888" algn="l"/>
              </a:tabLst>
            </a:pPr>
            <a:r>
              <a:rPr lang="de-DE" sz="2400" spc="-95" dirty="0">
                <a:cs typeface="Arial"/>
              </a:rPr>
              <a:t>Die Briefwahlniederschrift mit den o.g. Anlagen ist </a:t>
            </a:r>
            <a:br>
              <a:rPr lang="de-DE" sz="2400" spc="-95" dirty="0">
                <a:cs typeface="Arial"/>
              </a:rPr>
            </a:br>
            <a:r>
              <a:rPr lang="de-DE" sz="2400" spc="-95" dirty="0">
                <a:cs typeface="Arial"/>
              </a:rPr>
              <a:t>mit dem Versandvordruck V 8a zu bündeln </a:t>
            </a:r>
            <a:br>
              <a:rPr lang="de-DE" sz="2400" spc="-95" dirty="0">
                <a:cs typeface="Arial"/>
              </a:rPr>
            </a:br>
            <a:r>
              <a:rPr lang="de-DE" sz="2400" spc="-95" dirty="0">
                <a:cs typeface="Arial"/>
              </a:rPr>
              <a:t>bzw. in die entsprechende Versandtasche T 8a zu legen.</a:t>
            </a:r>
          </a:p>
          <a:p>
            <a:pPr marL="893763" lvl="1" indent="-355600">
              <a:spcAft>
                <a:spcPts val="600"/>
              </a:spcAft>
              <a:buBlip>
                <a:blip r:embed="rId4"/>
              </a:buBlip>
              <a:tabLst>
                <a:tab pos="174625" algn="l"/>
                <a:tab pos="623888" algn="l"/>
              </a:tabLst>
            </a:pPr>
            <a:r>
              <a:rPr lang="de-DE" sz="2400" spc="-95" dirty="0">
                <a:cs typeface="Arial"/>
              </a:rPr>
              <a:t>Der genaue Inhalt ist zu vermerken </a:t>
            </a:r>
            <a:br>
              <a:rPr lang="de-DE" sz="2400" spc="-95" dirty="0">
                <a:cs typeface="Arial"/>
              </a:rPr>
            </a:br>
            <a:r>
              <a:rPr lang="de-DE" sz="2400" spc="-95" dirty="0">
                <a:cs typeface="Arial"/>
              </a:rPr>
              <a:t>und vom Briefwahlvorsteher durch Unterschrift zu bestätigen.</a:t>
            </a:r>
          </a:p>
        </p:txBody>
      </p:sp>
    </p:spTree>
    <p:extLst>
      <p:ext uri="{BB962C8B-B14F-4D97-AF65-F5344CB8AC3E}">
        <p14:creationId xmlns:p14="http://schemas.microsoft.com/office/powerpoint/2010/main" val="101532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21. Ablieferung der Briefwahlunterlagen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76</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4662815"/>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Hat der Wahlvorstand seine Aufgaben erledigt, verpackt und übergibt der Wahlvorsteher die Wahlunterlagen entsprechend der Briefwahlniederschrift.</a:t>
            </a:r>
          </a:p>
          <a:p>
            <a:pPr marL="436563" indent="-355600">
              <a:spcAft>
                <a:spcPts val="600"/>
              </a:spcAft>
              <a:buBlip>
                <a:blip r:embed="rId4"/>
              </a:buBlip>
              <a:tabLst>
                <a:tab pos="174625" algn="l"/>
                <a:tab pos="623888" algn="l"/>
              </a:tabLst>
            </a:pPr>
            <a:r>
              <a:rPr lang="de-DE" sz="2400" spc="-95" dirty="0">
                <a:cs typeface="Arial"/>
              </a:rPr>
              <a:t>Es werden alle Stimmzettel und Wahlscheine, die nicht der Briefwahlniederschrift als Anlagen beizufügen sind, wie folgt geordnet, gebündelt und in Papier verpackt:</a:t>
            </a:r>
          </a:p>
          <a:p>
            <a:pPr marL="893763" lvl="1" indent="-355600">
              <a:buBlip>
                <a:blip r:embed="rId4"/>
              </a:buBlip>
              <a:tabLst>
                <a:tab pos="174625" algn="l"/>
                <a:tab pos="623888" algn="l"/>
              </a:tabLst>
            </a:pPr>
            <a:r>
              <a:rPr lang="de-DE" sz="2400" spc="-95" dirty="0">
                <a:cs typeface="Arial"/>
              </a:rPr>
              <a:t>Ein Paket mit den kleinen Stimmzetteln, die nach den für die  Stimmkreisbewerber abgegebenen Stimmen geordnet und gebündelt sind,</a:t>
            </a:r>
          </a:p>
          <a:p>
            <a:pPr marL="893763" lvl="1" indent="-355600">
              <a:buBlip>
                <a:blip r:embed="rId4"/>
              </a:buBlip>
              <a:tabLst>
                <a:tab pos="174625" algn="l"/>
                <a:tab pos="623888" algn="l"/>
              </a:tabLst>
            </a:pPr>
            <a:r>
              <a:rPr lang="de-DE" sz="2400" spc="-95" dirty="0">
                <a:cs typeface="Arial"/>
              </a:rPr>
              <a:t>ein Paket mit den großen Stimmzetteln, die nach den für die Wahlkreislisten abgegebenen Zweitstimmen geordnet und gebündelt sind,</a:t>
            </a:r>
          </a:p>
          <a:p>
            <a:pPr marL="893763" lvl="1" indent="-355600">
              <a:buBlip>
                <a:blip r:embed="rId4"/>
              </a:buBlip>
              <a:tabLst>
                <a:tab pos="174625" algn="l"/>
                <a:tab pos="623888" algn="l"/>
              </a:tabLst>
            </a:pPr>
            <a:r>
              <a:rPr lang="de-DE" sz="2400" spc="-95" dirty="0">
                <a:cs typeface="Arial"/>
              </a:rPr>
              <a:t>ein Paket mit den ungekennzeichneten kleinen Stimmzetteln,</a:t>
            </a:r>
          </a:p>
          <a:p>
            <a:pPr marL="893763" lvl="2" indent="-355600">
              <a:spcAft>
                <a:spcPts val="600"/>
              </a:spcAft>
              <a:buBlip>
                <a:blip r:embed="rId4"/>
              </a:buBlip>
              <a:tabLst>
                <a:tab pos="174625" algn="l"/>
                <a:tab pos="623888" algn="l"/>
              </a:tabLst>
            </a:pPr>
            <a:r>
              <a:rPr lang="de-DE" sz="2400" spc="-95" dirty="0">
                <a:cs typeface="Arial"/>
              </a:rPr>
              <a:t>ein Paket mit den ungekennzeichneten großen Stimmzetteln,</a:t>
            </a:r>
          </a:p>
          <a:p>
            <a:pPr marL="893763" lvl="1" indent="-355600">
              <a:buBlip>
                <a:blip r:embed="rId4"/>
              </a:buBlip>
              <a:tabLst>
                <a:tab pos="174625" algn="l"/>
                <a:tab pos="623888" algn="l"/>
              </a:tabLst>
            </a:pPr>
            <a:r>
              <a:rPr lang="de-DE" sz="2400" spc="-95" dirty="0">
                <a:cs typeface="Arial"/>
              </a:rPr>
              <a:t>ein Paket mit den Stimmzettelumschlägen mit den Vermerken „kleiner/großer weißer Stimmzettel fehlt“, „leer“ oder mit Vermerken über die Bezirkswahl.</a:t>
            </a:r>
          </a:p>
        </p:txBody>
      </p:sp>
    </p:spTree>
    <p:extLst>
      <p:ext uri="{BB962C8B-B14F-4D97-AF65-F5344CB8AC3E}">
        <p14:creationId xmlns:p14="http://schemas.microsoft.com/office/powerpoint/2010/main" val="8885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21.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77</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738664"/>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Alle Pakete werden versiegelt und mit dem Namen der Gemeinde, der Nummer des Stimm-/Briefwahlbezirks und der Inhaltsangabe versehen.</a:t>
            </a:r>
            <a:endParaRPr lang="de-DE" sz="2400" b="1" u="sng" spc="-95" dirty="0">
              <a:cs typeface="Arial"/>
            </a:endParaRPr>
          </a:p>
        </p:txBody>
      </p:sp>
      <p:sp>
        <p:nvSpPr>
          <p:cNvPr id="6" name="object 6">
            <a:extLst>
              <a:ext uri="{FF2B5EF4-FFF2-40B4-BE49-F238E27FC236}">
                <a16:creationId xmlns:a16="http://schemas.microsoft.com/office/drawing/2014/main" id="{3C050CB1-2288-448B-B2DE-90B8BB4F0EC0}"/>
              </a:ext>
            </a:extLst>
          </p:cNvPr>
          <p:cNvSpPr txBox="1"/>
          <p:nvPr/>
        </p:nvSpPr>
        <p:spPr>
          <a:xfrm>
            <a:off x="539750" y="2032000"/>
            <a:ext cx="9774389" cy="4585871"/>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Alle Pakete werden versiegelt und mit dem Namen der Gemeinde, der Nummer des Stimm-/Briefwahlbezirks und der Inhaltsangabe versehen.</a:t>
            </a:r>
          </a:p>
          <a:p>
            <a:pPr marL="893763" lvl="1" indent="-355600">
              <a:spcAft>
                <a:spcPts val="600"/>
              </a:spcAft>
              <a:buBlip>
                <a:blip r:embed="rId4"/>
              </a:buBlip>
              <a:tabLst>
                <a:tab pos="174625" algn="l"/>
                <a:tab pos="623888" algn="l"/>
              </a:tabLst>
            </a:pPr>
            <a:r>
              <a:rPr lang="de-DE" sz="2400" spc="-95" dirty="0">
                <a:cs typeface="Arial"/>
              </a:rPr>
              <a:t>Noch nicht abgegeben werden, da noch für die Feststellung der Bezirkswahl benötigt: Eingenommene Wahlscheine, Verzeichnisse der für ungültig erklärten Wahlscheine sowie die Mitteilung, dass keine Wahlscheine für ungültig erklärt wurden.</a:t>
            </a:r>
          </a:p>
          <a:p>
            <a:pPr marL="893763" lvl="1" indent="-355600">
              <a:spcAft>
                <a:spcPts val="600"/>
              </a:spcAft>
              <a:buBlip>
                <a:blip r:embed="rId4"/>
              </a:buBlip>
              <a:tabLst>
                <a:tab pos="174625" algn="l"/>
                <a:tab pos="623888" algn="l"/>
              </a:tabLst>
            </a:pPr>
            <a:r>
              <a:rPr lang="de-DE" sz="2400" spc="-95" dirty="0">
                <a:cs typeface="Arial"/>
              </a:rPr>
              <a:t>Die Übernahme der Unterlagen ist von einem Beauftragten der Gemeinde in der Briefwahlniederschrift zu bestätigen. </a:t>
            </a:r>
            <a:br>
              <a:rPr lang="de-DE" sz="2400" spc="-95" dirty="0">
                <a:cs typeface="Arial"/>
              </a:rPr>
            </a:br>
            <a:br>
              <a:rPr lang="de-DE" sz="2400" spc="-95" dirty="0">
                <a:cs typeface="Arial"/>
              </a:rPr>
            </a:br>
            <a:r>
              <a:rPr lang="de-DE" sz="2400" b="1" u="sng" spc="-95" dirty="0">
                <a:cs typeface="Arial"/>
              </a:rPr>
              <a:t>Erst nach Abschluss aller Tätigkeiten zur Ergebnisfeststellung der Landtagswahl dürfen die Wahlvorstände mit der Ergebnisermittlung der Bezirkswahl beginnen!</a:t>
            </a:r>
          </a:p>
        </p:txBody>
      </p:sp>
    </p:spTree>
    <p:extLst>
      <p:ext uri="{BB962C8B-B14F-4D97-AF65-F5344CB8AC3E}">
        <p14:creationId xmlns:p14="http://schemas.microsoft.com/office/powerpoint/2010/main" val="285876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22. Hinweise zur Auswertung der Bezirkswahl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78</a:t>
            </a:fld>
            <a:endParaRPr lang="de-DE" dirty="0"/>
          </a:p>
        </p:txBody>
      </p:sp>
      <p:sp>
        <p:nvSpPr>
          <p:cNvPr id="4" name="object 6">
            <a:extLst>
              <a:ext uri="{FF2B5EF4-FFF2-40B4-BE49-F238E27FC236}">
                <a16:creationId xmlns:a16="http://schemas.microsoft.com/office/drawing/2014/main" id="{40425770-B2AA-4A72-BDB9-9201DEBA3936}"/>
              </a:ext>
            </a:extLst>
          </p:cNvPr>
          <p:cNvSpPr txBox="1"/>
          <p:nvPr/>
        </p:nvSpPr>
        <p:spPr>
          <a:xfrm>
            <a:off x="539750" y="1193799"/>
            <a:ext cx="9774389" cy="6001643"/>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Sämtliche Bestimmungen und Ausführungen zur Landtagswahl gelten, bis auf folgende Ausnahmen, auch für die Bezirkswahl.</a:t>
            </a:r>
            <a:br>
              <a:rPr lang="de-DE" sz="2400" spc="-95" dirty="0">
                <a:cs typeface="Arial"/>
              </a:rPr>
            </a:br>
            <a:r>
              <a:rPr lang="de-DE" sz="2400" spc="-95" dirty="0">
                <a:cs typeface="Arial"/>
              </a:rPr>
              <a:t>Die Erste Schnellmeldung Bezirkswahl ist zwar auszufüllen, wird aber nicht sofort an die Gemeinde weitergemeldet, sondern ist erst nach Abschluss der Ergebnisermittlung für die Bezirkswahl mit der Briefwahlniederschrift und den anderen Unterlagen an die Gemeinde zu übergeben.</a:t>
            </a:r>
          </a:p>
          <a:p>
            <a:pPr marL="436563" indent="-355600">
              <a:spcAft>
                <a:spcPts val="600"/>
              </a:spcAft>
              <a:buBlip>
                <a:blip r:embed="rId4"/>
              </a:buBlip>
              <a:tabLst>
                <a:tab pos="174625" algn="l"/>
                <a:tab pos="623888" algn="l"/>
              </a:tabLst>
            </a:pPr>
            <a:r>
              <a:rPr lang="de-DE" sz="2400" spc="-95" dirty="0">
                <a:cs typeface="Arial"/>
              </a:rPr>
              <a:t>Die für die Bezirkswahl zu verwendenden Vordrucke sind blau und ihre Bezeichnung hat den Zusatz „</a:t>
            </a:r>
            <a:r>
              <a:rPr lang="de-DE" sz="2400" spc="-95" dirty="0" err="1">
                <a:cs typeface="Arial"/>
              </a:rPr>
              <a:t>Bz</a:t>
            </a:r>
            <a:r>
              <a:rPr lang="de-DE" sz="2400" spc="-95" dirty="0">
                <a:cs typeface="Arial"/>
              </a:rPr>
              <a:t>“.</a:t>
            </a:r>
          </a:p>
          <a:p>
            <a:pPr marL="436563" indent="-355600">
              <a:spcAft>
                <a:spcPts val="600"/>
              </a:spcAft>
              <a:buBlip>
                <a:blip r:embed="rId4"/>
              </a:buBlip>
              <a:tabLst>
                <a:tab pos="174625" algn="l"/>
                <a:tab pos="623888" algn="l"/>
              </a:tabLst>
            </a:pPr>
            <a:endParaRPr lang="de-DE" sz="2400" b="1" spc="-95" dirty="0">
              <a:cs typeface="Arial"/>
            </a:endParaRPr>
          </a:p>
          <a:p>
            <a:pPr marL="436563" indent="-355600">
              <a:spcAft>
                <a:spcPts val="600"/>
              </a:spcAft>
              <a:buBlip>
                <a:blip r:embed="rId4"/>
              </a:buBlip>
              <a:tabLst>
                <a:tab pos="174625" algn="l"/>
                <a:tab pos="623888" algn="l"/>
              </a:tabLst>
            </a:pPr>
            <a:r>
              <a:rPr lang="de-DE" sz="2400" b="1" spc="-95" dirty="0">
                <a:cs typeface="Arial"/>
              </a:rPr>
              <a:t>Die Briefwahlvorstände dürfen sich erst auflösen, </a:t>
            </a:r>
            <a:br>
              <a:rPr lang="de-DE" sz="2400" b="1" spc="-95" dirty="0">
                <a:cs typeface="Arial"/>
              </a:rPr>
            </a:br>
            <a:r>
              <a:rPr lang="de-DE" sz="2400" b="1" spc="-95" dirty="0">
                <a:cs typeface="Arial"/>
              </a:rPr>
              <a:t>wenn die Briefwahlniederschrift und die Wahlunterlagen für die Bezirkswahl </a:t>
            </a:r>
            <a:br>
              <a:rPr lang="de-DE" sz="2400" b="1" spc="-95" dirty="0">
                <a:cs typeface="Arial"/>
              </a:rPr>
            </a:br>
            <a:r>
              <a:rPr lang="de-DE" sz="2400" b="1" spc="-95" dirty="0">
                <a:cs typeface="Arial"/>
              </a:rPr>
              <a:t>von der Gemeinde entgegengenommen wurden, </a:t>
            </a:r>
            <a:br>
              <a:rPr lang="de-DE" sz="2400" b="1" spc="-95" dirty="0">
                <a:cs typeface="Arial"/>
              </a:rPr>
            </a:br>
            <a:r>
              <a:rPr lang="de-DE" sz="2400" b="1" spc="-95" dirty="0">
                <a:cs typeface="Arial"/>
              </a:rPr>
              <a:t>damit etwa erforderliche Ergänzungen sofort nachgeholt werden können!</a:t>
            </a:r>
          </a:p>
          <a:p>
            <a:pPr marL="436563" indent="-355600">
              <a:spcAft>
                <a:spcPts val="600"/>
              </a:spcAft>
              <a:buBlip>
                <a:blip r:embed="rId4"/>
              </a:buBlip>
              <a:tabLst>
                <a:tab pos="174625" algn="l"/>
                <a:tab pos="623888" algn="l"/>
              </a:tabLst>
            </a:pPr>
            <a:endParaRPr lang="de-DE" sz="2400" spc="-95" dirty="0">
              <a:cs typeface="Arial"/>
            </a:endParaRPr>
          </a:p>
          <a:p>
            <a:pPr marL="436563" indent="-355600">
              <a:spcAft>
                <a:spcPts val="600"/>
              </a:spcAft>
              <a:buBlip>
                <a:blip r:embed="rId4"/>
              </a:buBlip>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427906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Fragen und Antworten</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79</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1410532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6" name="object 6"/>
          <p:cNvSpPr txBox="1"/>
          <p:nvPr/>
        </p:nvSpPr>
        <p:spPr>
          <a:xfrm>
            <a:off x="539750" y="1117600"/>
            <a:ext cx="9774389" cy="6678751"/>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b="1" spc="-95" dirty="0">
                <a:cs typeface="Arial"/>
              </a:rPr>
              <a:t>3.2  Wahlunterlagen für den Wahltag im Auszählungsraum:</a:t>
            </a:r>
          </a:p>
          <a:p>
            <a:pPr marL="893763" lvl="1" indent="-355600">
              <a:spcAft>
                <a:spcPts val="600"/>
              </a:spcAft>
              <a:buBlip>
                <a:blip r:embed="rId4"/>
              </a:buBlip>
              <a:tabLst>
                <a:tab pos="174625" algn="l"/>
                <a:tab pos="623888" algn="l"/>
              </a:tabLst>
            </a:pPr>
            <a:r>
              <a:rPr lang="de-DE" sz="2400" spc="-95" dirty="0">
                <a:cs typeface="Arial"/>
              </a:rPr>
              <a:t>ausgefüllter Wahlschein als Muster,</a:t>
            </a:r>
          </a:p>
          <a:p>
            <a:pPr marL="893763" lvl="1" indent="-355600">
              <a:spcAft>
                <a:spcPts val="600"/>
              </a:spcAft>
              <a:buBlip>
                <a:blip r:embed="rId4"/>
              </a:buBlip>
              <a:tabLst>
                <a:tab pos="174625" algn="l"/>
                <a:tab pos="623888" algn="l"/>
              </a:tabLst>
            </a:pPr>
            <a:r>
              <a:rPr lang="de-DE" sz="2400" spc="-95" dirty="0">
                <a:cs typeface="Arial"/>
              </a:rPr>
              <a:t>Vordrucke der Zähllisten</a:t>
            </a:r>
          </a:p>
          <a:p>
            <a:pPr marL="893763" lvl="1" indent="-355600">
              <a:spcAft>
                <a:spcPts val="600"/>
              </a:spcAft>
              <a:buBlip>
                <a:blip r:embed="rId4"/>
              </a:buBlip>
              <a:tabLst>
                <a:tab pos="174625" algn="l"/>
                <a:tab pos="623888" algn="l"/>
              </a:tabLst>
            </a:pPr>
            <a:r>
              <a:rPr lang="de-DE" sz="2400" spc="-95" dirty="0">
                <a:cs typeface="Arial"/>
              </a:rPr>
              <a:t>Verzeichnis der für ungültig erklärten Wahlscheine,</a:t>
            </a:r>
          </a:p>
          <a:p>
            <a:pPr marL="893763" lvl="1" indent="-355600">
              <a:spcAft>
                <a:spcPts val="600"/>
              </a:spcAft>
              <a:buBlip>
                <a:blip r:embed="rId4"/>
              </a:buBlip>
              <a:tabLst>
                <a:tab pos="174625" algn="l"/>
                <a:tab pos="623888" algn="l"/>
              </a:tabLst>
            </a:pPr>
            <a:r>
              <a:rPr lang="de-DE" sz="2400" spc="-95" dirty="0">
                <a:cs typeface="Arial"/>
              </a:rPr>
              <a:t>Vordrucke der Briefwahlniederschriften, der Ersten Schnellmeldungen und die Versandvordrucke bzw. die Versandtaschen für die Briefwahlniederschriften,</a:t>
            </a:r>
          </a:p>
          <a:p>
            <a:pPr marL="893763" lvl="1" indent="-355600">
              <a:spcAft>
                <a:spcPts val="600"/>
              </a:spcAft>
              <a:buBlip>
                <a:blip r:embed="rId4"/>
              </a:buBlip>
              <a:tabLst>
                <a:tab pos="174625" algn="l"/>
                <a:tab pos="623888" algn="l"/>
              </a:tabLst>
            </a:pPr>
            <a:r>
              <a:rPr lang="de-DE" sz="2400" spc="-95" dirty="0">
                <a:cs typeface="Arial"/>
              </a:rPr>
              <a:t>Abdruck des Landeswahlgesetzes, des Bezirkswahlgesetzes und der Landeswahlordnung,</a:t>
            </a:r>
          </a:p>
          <a:p>
            <a:pPr marL="893763" lvl="1" indent="-355600">
              <a:spcAft>
                <a:spcPts val="600"/>
              </a:spcAft>
              <a:buBlip>
                <a:blip r:embed="rId4"/>
              </a:buBlip>
              <a:tabLst>
                <a:tab pos="174625" algn="l"/>
                <a:tab pos="623888" algn="l"/>
              </a:tabLst>
            </a:pPr>
            <a:r>
              <a:rPr lang="de-DE" sz="2400" spc="-95" dirty="0">
                <a:cs typeface="Arial"/>
              </a:rPr>
              <a:t>Abdruck der Abstimmungsbekanntmachung oder ein Auszug aus ihr und die verschiedenen Stimmzettel als Muster zum Aushang,</a:t>
            </a:r>
          </a:p>
          <a:p>
            <a:pPr marL="893763" lvl="1" indent="-355600">
              <a:spcAft>
                <a:spcPts val="600"/>
              </a:spcAft>
              <a:buBlip>
                <a:blip r:embed="rId4"/>
              </a:buBlip>
              <a:tabLst>
                <a:tab pos="174625" algn="l"/>
                <a:tab pos="623888" algn="l"/>
              </a:tabLst>
            </a:pPr>
            <a:r>
              <a:rPr lang="de-DE" sz="2400" spc="-95" dirty="0">
                <a:cs typeface="Arial"/>
              </a:rPr>
              <a:t>falls erforderlich, Hinweisplakate und Richtungspfeile zur Kennzeichnung </a:t>
            </a:r>
            <a:br>
              <a:rPr lang="de-DE" sz="2400" spc="-95" dirty="0">
                <a:cs typeface="Arial"/>
              </a:rPr>
            </a:br>
            <a:r>
              <a:rPr lang="de-DE" sz="2400" spc="-95" dirty="0">
                <a:cs typeface="Arial"/>
              </a:rPr>
              <a:t>des Auszählungsraums,</a:t>
            </a:r>
          </a:p>
          <a:p>
            <a:pPr marL="893763" lvl="1" indent="-355600">
              <a:spcAft>
                <a:spcPts val="600"/>
              </a:spcAft>
              <a:buBlip>
                <a:blip r:embed="rId4"/>
              </a:buBlip>
              <a:tabLst>
                <a:tab pos="174625" algn="l"/>
                <a:tab pos="623888" algn="l"/>
              </a:tabLst>
            </a:pPr>
            <a:r>
              <a:rPr lang="de-DE" sz="2400" spc="-95" dirty="0">
                <a:cs typeface="Arial"/>
              </a:rPr>
              <a:t>Verpackungs- und Siegelmaterial zum Verpacken der Stimmzettel </a:t>
            </a:r>
            <a:br>
              <a:rPr lang="de-DE" sz="2400" spc="-95" dirty="0">
                <a:cs typeface="Arial"/>
              </a:rPr>
            </a:br>
            <a:r>
              <a:rPr lang="de-DE" sz="2400" spc="-95" dirty="0">
                <a:cs typeface="Arial"/>
              </a:rPr>
              <a:t>und Wahlscheine</a:t>
            </a: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8</a:t>
            </a:fld>
            <a:endParaRPr lang="de-DE" dirty="0"/>
          </a:p>
        </p:txBody>
      </p:sp>
    </p:spTree>
    <p:extLst>
      <p:ext uri="{BB962C8B-B14F-4D97-AF65-F5344CB8AC3E}">
        <p14:creationId xmlns:p14="http://schemas.microsoft.com/office/powerpoint/2010/main" val="312892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86B9EE44-B744-4681-A0F2-C7A24BBC8CF3}"/>
              </a:ext>
            </a:extLst>
          </p:cNvPr>
          <p:cNvSpPr txBox="1"/>
          <p:nvPr/>
        </p:nvSpPr>
        <p:spPr>
          <a:xfrm>
            <a:off x="311263" y="1134507"/>
            <a:ext cx="9972001" cy="4555093"/>
          </a:xfrm>
          <a:prstGeom prst="rect">
            <a:avLst/>
          </a:prstGeom>
        </p:spPr>
        <p:txBody>
          <a:bodyPr vert="horz" wrap="square" lIns="0" tIns="0" rIns="0" bIns="0" rtlCol="0">
            <a:spAutoFit/>
          </a:bodyPr>
          <a:lstStyle/>
          <a:p>
            <a:pPr marL="12700" algn="ctr">
              <a:lnSpc>
                <a:spcPct val="150000"/>
              </a:lnSpc>
            </a:pPr>
            <a:r>
              <a:rPr lang="de-DE" sz="4000" spc="45" dirty="0">
                <a:solidFill>
                  <a:schemeClr val="tx1">
                    <a:lumMod val="65000"/>
                    <a:lumOff val="35000"/>
                  </a:schemeClr>
                </a:solidFill>
                <a:cs typeface="Arial"/>
              </a:rPr>
              <a:t>Vielen Dank für Ihre Aufmerksamkeit!</a:t>
            </a:r>
          </a:p>
          <a:p>
            <a:pPr marL="12700" algn="ctr"/>
            <a:r>
              <a:rPr lang="de-DE" sz="4000" spc="45" dirty="0">
                <a:solidFill>
                  <a:schemeClr val="tx1">
                    <a:lumMod val="65000"/>
                    <a:lumOff val="35000"/>
                  </a:schemeClr>
                </a:solidFill>
                <a:cs typeface="Arial"/>
              </a:rPr>
              <a:t>Eine erfolgreiche Durchführung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der Landtags- und Bezirkswahlen 2023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wünschen Ihnen </a:t>
            </a:r>
          </a:p>
          <a:p>
            <a:pPr marL="12700" algn="ctr"/>
            <a:r>
              <a:rPr lang="de-DE" sz="4000" spc="45" dirty="0">
                <a:solidFill>
                  <a:schemeClr val="tx1">
                    <a:lumMod val="65000"/>
                    <a:lumOff val="35000"/>
                  </a:schemeClr>
                </a:solidFill>
                <a:cs typeface="Arial"/>
              </a:rPr>
              <a:t>Ihre Gemeindeverwaltung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&amp; das Team von</a:t>
            </a:r>
          </a:p>
          <a:p>
            <a:pPr marL="12700" algn="ctr">
              <a:lnSpc>
                <a:spcPct val="150000"/>
              </a:lnSpc>
            </a:pPr>
            <a:endParaRPr lang="de-DE" sz="2400" spc="15" dirty="0">
              <a:solidFill>
                <a:srgbClr val="5C5F5F"/>
              </a:solidFill>
              <a:latin typeface="Arial"/>
              <a:cs typeface="Arial"/>
            </a:endParaRPr>
          </a:p>
        </p:txBody>
      </p:sp>
      <p:pic>
        <p:nvPicPr>
          <p:cNvPr id="3" name="Grafik 2">
            <a:extLst>
              <a:ext uri="{FF2B5EF4-FFF2-40B4-BE49-F238E27FC236}">
                <a16:creationId xmlns:a16="http://schemas.microsoft.com/office/drawing/2014/main" id="{C3582630-27C0-49C5-AEBA-59FB8978DC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48" y="5461000"/>
            <a:ext cx="3723829" cy="1201555"/>
          </a:xfrm>
          <a:prstGeom prst="rect">
            <a:avLst/>
          </a:prstGeom>
        </p:spPr>
      </p:pic>
    </p:spTree>
    <p:extLst>
      <p:ext uri="{BB962C8B-B14F-4D97-AF65-F5344CB8AC3E}">
        <p14:creationId xmlns:p14="http://schemas.microsoft.com/office/powerpoint/2010/main" val="2483712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022907"/>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Briefwahlvorstandes</a:t>
            </a:r>
            <a:br>
              <a:rPr lang="de-DE" sz="4800" b="1" dirty="0">
                <a:solidFill>
                  <a:srgbClr val="00823C"/>
                </a:solidFill>
                <a:latin typeface="+mj-lt"/>
              </a:rPr>
            </a:br>
            <a:r>
              <a:rPr lang="de-DE" sz="4800" b="1" dirty="0">
                <a:solidFill>
                  <a:srgbClr val="00823C"/>
                </a:solidFill>
                <a:latin typeface="+mj-lt"/>
              </a:rPr>
              <a:t>am Wahltag </a:t>
            </a:r>
            <a:br>
              <a:rPr lang="de-DE" sz="4800" b="1" dirty="0">
                <a:solidFill>
                  <a:srgbClr val="00823C"/>
                </a:solidFill>
                <a:latin typeface="+mj-lt"/>
              </a:rPr>
            </a:br>
            <a:r>
              <a:rPr lang="de-DE" sz="4800" b="1" dirty="0">
                <a:solidFill>
                  <a:srgbClr val="00823C"/>
                </a:solidFill>
                <a:latin typeface="+mj-lt"/>
              </a:rPr>
              <a:t>vor 18.00 Uhr</a:t>
            </a:r>
          </a:p>
        </p:txBody>
      </p:sp>
      <p:sp>
        <p:nvSpPr>
          <p:cNvPr id="5" name="Foliennummernplatzhalter 4"/>
          <p:cNvSpPr>
            <a:spLocks noGrp="1"/>
          </p:cNvSpPr>
          <p:nvPr>
            <p:ph type="sldNum" sz="quarter" idx="4"/>
          </p:nvPr>
        </p:nvSpPr>
        <p:spPr>
          <a:xfrm>
            <a:off x="7854950" y="7289800"/>
            <a:ext cx="2459189" cy="215444"/>
          </a:xfrm>
        </p:spPr>
        <p:txBody>
          <a:bodyPr/>
          <a:lstStyle/>
          <a:p>
            <a:r>
              <a:rPr lang="de-DE" dirty="0"/>
              <a:t>     </a:t>
            </a:r>
            <a:fld id="{B6F15528-21DE-4FAA-801E-634DDDAF4B2B}" type="slidenum">
              <a:rPr lang="de-DE" smtClean="0"/>
              <a:pPr/>
              <a:t>9</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a:p>
        </p:txBody>
      </p:sp>
    </p:spTree>
    <p:extLst>
      <p:ext uri="{BB962C8B-B14F-4D97-AF65-F5344CB8AC3E}">
        <p14:creationId xmlns:p14="http://schemas.microsoft.com/office/powerpoint/2010/main" val="7464454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Box 2&quot; id=&quot;1_4&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waysSelectTopLevel=&quot;1&quot; /&gt;&lt;!-- Agenda item formats --&gt;&lt;cases&gt;&lt;case level=&quot;1&quot; selected=&quot;0&quot; break=&quot;0&quot; topMinSpacing=&quot;5&quot; topMaxSpacing=&quot;5&quot; bottomMinSpacing=&quot;0&quot; bottomMaxSpacing=&quot;0&quot;&gt;&lt;element type=&quot;autoshape&quot; autoShapeType=&quot;1&quot; value=&quot;&quot;&gt;&lt;position left=&quot;itemNoLeft+36.50472*scale*fontScale&quot; top=&quot;0&quot; width=&quot;agendaWidth-topicLeftSpacing-itemNoWidth&quot; height=&quot;itemHeight&quot; /&gt;&lt;fill foreColor=&quot;#D9D9D9&quot; visible=&quot;1&quot; /&gt;&lt;/element&gt;&lt;element type=&quot;autoshape&quot; autoShapeType=&quot;1&quot; value=&quot;&quot;&gt;&lt;position left=&quot;itemNoLeft&quot; top=&quot;0&quot; width=&quot;31.50472*scale*fontScale&quot; height=&quot;itemTotalHeight&quot; /&gt;&lt;fill foreColor=&quot;#808080&quot; visible=&quot;1&quot; /&gt;&lt;/element&gt;&lt;element field=&quot;itemno&quot; type=&quot;autoshape&quot; autoShapeType=&quot;1&quot;&gt;&lt;textframe marginLeft=&quot;6&quot; marginRight=&quot;6&quot; verticalAnchor=&quot;3&quot; /&gt;&lt;paragraphformat alignment=&quot;2&quot; /&gt;&lt;fill foreColor=&quot;#808080&quot; visible=&quot;1&quot; /&gt;&lt;font bold=&quot;1&quot; color=&quot;#ffffff&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gt;&lt;paragraphformat alignment=&quot;1&quot; /&gt;&lt;font color=&quot;14&quot; bold=&quot;1&quot; /&gt;&lt;textframe marginLeft=&quot;6&quot; /&gt;&lt;/element&gt;&lt;element field=&quot;responsible&quot; type=&quot;autoshape&quot; autoShapeType=&quot;1&quot;&gt;&lt;paragraphformat alignment=&quot;1&quot; /&gt;&lt;font color=&quot;14&quot; bold=&quot;1&quot; /&gt;&lt;/element&gt;&lt;element field=&quot;freecolumn&quot; type=&quot;autoshape&quot; autoShapeType=&quot;1&quot;&gt;&lt;paragraphformat alignment=&quot;1&quot; /&gt;&lt;font color=&quot;14&quot; bold=&quot;1&quot; /&gt;&lt;/element&gt;&lt;element field=&quot;timeslot&quot; type=&quot;autoshape&quot; autoShapeType=&quot;1&quot;&gt;&lt;paragraphformat alignment=&quot;1&quot; /&gt;&lt;font color=&quot;14&quot; bold=&quot;1&quot; /&gt;&lt;/element&gt;&lt;element field=&quot;pageno&quot; type=&quot;autoshape&quot; autoShapeType=&quot;1&quot;&gt;&lt;paragraphformat alignment=&quot;3&quot; /&gt;&lt;font color=&quot;14&quot; bold=&quot;1&quot; /&gt;&lt;/element&gt;&lt;/case&gt;&lt;case level=&quot;2&quot; selected=&quot;0&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gt;&lt;textframe marginLeft=&quot;6&quot; /&gt;&lt;/element&gt;&lt;element field=&quot;responsible&quot; type=&quot;autoshape&quot; autoShapeType=&quot;1&quot;&gt;&lt;paragraphformat alignment=&quot;1&quot; /&gt;&lt;font /&gt;&lt;/element&gt;&lt;element field=&quot;freecolumn&quot; type=&quot;autoshape&quot; autoShapeType=&quot;1&quot;&gt;&lt;paragraphformat alignment=&quot;1&quot; /&gt;&lt;font /&gt;&lt;/element&gt;&lt;element field=&quot;timeslot&quot; type=&quot;autoshape&quot; autoShapeType=&quot;1&quot;&gt;&lt;paragraphformat alignment=&quot;1&quot; /&gt;&lt;font /&gt;&lt;/element&gt;&lt;element field=&quot;pageno&quot; type=&quot;autoshape&quot; autoShapeType=&quot;1&quot;&gt;&lt;paragraphformat alignment=&quot;3&quot; /&gt;&lt;font /&gt;&lt;/element&gt;&lt;/case&gt;&lt;case level=&quot;2&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gt;&lt;textframe marginLeft=&quot;6&quot; /&gt;&lt;/element&gt;&lt;element field=&quot;responsible&quot; type=&quot;autoshape&quot; autoShapeType=&quot;1&quot;&gt;&lt;paragraphformat alignment=&quot;1&quot; /&gt;&lt;font color=&quot;14&quot; /&gt;&lt;/element&gt;&lt;element field=&quot;freecolumn&quot; type=&quot;autoshape&quot; autoShapeType=&quot;1&quot;&gt;&lt;paragraphformat alignment=&quot;1&quot; /&gt;&lt;font color=&quot;14&quot; /&gt;&lt;/element&gt;&lt;element field=&quot;timeslot&quot; type=&quot;autoshape&quot; autoShapeType=&quot;1&quot;&gt;&lt;paragraphformat alignment=&quot;1&quot; /&gt;&lt;font color=&quot;14&quot; /&gt;&lt;/element&gt;&lt;element field=&quot;pageno&quot; type=&quot;autoshape&quot; autoShapeType=&quot;1&quot;&gt;&lt;paragraphformat alignment=&quot;3&quot; /&gt;&lt;font color=&quot;14&quot; /&gt;&lt;/element&gt;&lt;/case&gt;&lt;case level=&quot;1&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ffffff&quot; /&gt;&lt;/elemen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14&quot; italic=&quot;1&quot; /&gt;&lt;/element&gt;&lt;element field=&quot;topic&quot; type=&quot;autoshape&quot; autoShapeType=&quot;1&quot;&gt;&lt;paragraphformat alignment=&quot;1&quot; /&gt;&lt;font color=&quot;14&quot; bold=&quot;1&quot; italic=&quot;1&quot; /&gt;&lt;textframe marginLeft=&quot;6&quot; /&gt;&lt;/element&gt;&lt;element field=&quot;responsible&quot; type=&quot;autoshape&quot; autoShapeType=&quot;1&quot;&gt;&lt;paragraphformat alignment=&quot;1&quot; /&gt;&lt;font color=&quot;14&quot; bold=&quot;1&quot; italic=&quot;1&quot; /&gt;&lt;/element&gt;&lt;element field=&quot;freecolumn&quot; type=&quot;autoshape&quot; autoShapeType=&quot;1&quot;&gt;&lt;paragraphformat alignment=&quot;1&quot; /&gt;&lt;font color=&quot;14&quot; bold=&quot;1&quot; italic=&quot;1&quot; /&gt;&lt;/element&gt;&lt;element field=&quot;timeslot&quot; type=&quot;autoshape&quot; autoShapeType=&quot;1&quot;&gt;&lt;paragraphformat alignment=&quot;1&quot; /&gt;&lt;font color=&quot;14&quot; bold=&quot;1&quot; italic=&quot;1&quot; /&gt;&lt;/element&gt;&lt;element field=&quot;pageno&quot; type=&quot;autoshape&quot; autoShapeType=&quot;1&quot;&gt;&lt;paragraphformat alignment=&quot;3&quot; /&gt;&lt;font color=&quot;14&quot; bold=&quot;1&quot; italic=&quot;1&quot; /&gt;&lt;/element&gt;&lt;/case&gt;&lt;case level=&quot;2&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italic=&quot;1&quot; /&gt;&lt;textframe marginLeft=&quot;6&quot; /&gt;&lt;/element&gt;&lt;element field=&quot;responsible&quot; type=&quot;autoshape&quot; autoShapeType=&quot;1&quot;&gt;&lt;paragraphformat alignment=&quot;1&quot; /&gt;&lt;font color=&quot;14&quot; italic=&quot;1&quot; /&gt;&lt;/element&gt;&lt;element field=&quot;freecolumn&quot; type=&quot;autoshape&quot; autoShapeType=&quot;1&quot;&gt;&lt;paragraphformat alignment=&quot;1&quot; /&gt;&lt;font color=&quot;14&quot; italic=&quot;1&quot; /&gt;&lt;/element&gt;&lt;element field=&quot;timeslot&quot; type=&quot;autoshape&quot; autoShapeType=&quot;1&quot;&gt;&lt;paragraphformat alignment=&quot;1&quot; /&gt;&lt;font color=&quot;14&quot; italic=&quot;1&quot; /&gt;&lt;/element&gt;&lt;element field=&quot;pageno&quot; type=&quot;autoshape&quot; autoShapeType=&quot;1&quot;&gt;&lt;paragraphformat alignment=&quot;3&quot; /&gt;&lt;font color=&quot;14&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BTW-Agenda&quot; title=&quot;Agenda&quot; subtitle=&quot;&quot; sizingModeId=&quot;2&quot; fontSize=&quot;18&quot; startTime=&quot;540&quot; timeFormatId=&quot;1&quot; startItemNo=&quot;1&quot; createSingleAgendaSlide=&quot;1&quot; createSeparatingSlides=&quot;1&quot; createBackupSlide=&quot;1&quot; layoutId=&quot;1_4&quot; fontSizeAuto=&quot;0&quot; createSections=&quot;1&quot; singleSlideId=&quot;2cdaf7f1-7532-4ffa-9f03-72aa976d3741&quot; backupSlideId=&quot;1a79ffaa-c6fd-4a9b-8a5b-2cae3d86662c&quot; backupSectionId=&quot;{26844E1F-CDB0-4556-A947-1DD9F509301A}&quot;&gt;&lt;columns&gt;&lt;column field=&quot;itemno&quot; label=&quot;No.&quot; checked=&quot;1&quot; leftSpacing=&quot;0&quot; rightSpacing=&quot;0&quot; dock=&quot;1&quot; fixedWidth=&quot;31.50472&quot; /&gt;&lt;column field=&quot;topic&quot; label=&quot;Topic&quot; leftSpacing=&quot;5.625&quot; rightDistribute=&quot;1&quot; dock=&quot;1&quot; rightSpacing=&quot;1117.43&quot; /&gt;&lt;column field=&quot;responsible&quot; label=&quot;Responsible&quot; visible=&quot;1&quot; checked=&quot;0&quot; leftSpacing=&quot;10&quot; rightDistribute=&quot;1&quot; dock=&quot;1&quot; /&gt;&lt;column field=&quot;freecolumn&quot; label=&quot;LINK&quot; visible=&quot;1&quot; checked=&quot;0&quot; leftSpacing=&quot;10&quot; rightDistribute=&quot;1&quot; dock=&quot;1&quot; rightSpacing=&quot;491.5144&quot; /&gt;&lt;column field=&quot;timeslot&quot; label=&quot;Time Slot&quot; visible=&quot;1&quot; checked=&quot;0&quot; leftSpacing=&quot;10&quot; rightSpacing=&quot;6&quot; dock=&quot;2&quot; /&gt;&lt;column field=&quot;pageno&quot; label=&quot;Page No.&quot; visible=&quot;1&quot; checked=&quot;1&quot; leftSpacing=&quot;11.25&quot; rightSpacing=&quot;6.75&quot; dock=&quot;2&quot; /&gt;&lt;/columns&gt;&lt;items&gt;&lt;item duration=&quot;30&quot; level=&quot;1&quot; generateAgendaSlide=&quot;1&quot; showAgendaItem=&quot;1&quot; isBreak=&quot;0&quot; itemNo=&quot;1&quot; subItemNo=&quot;0&quot; topic=&quot;Grundlagen&quot; agendaSlideId=&quot;03fed330-3af5-4a90-8007-08aad4ba9334&quot; sectionId=&quot;{11E916B1-97C5-4CFD-9172-68B7143CC654}&quot; /&gt;&lt;item duration=&quot;30&quot; level=&quot;1&quot; generateAgendaSlide=&quot;1&quot; showAgendaItem=&quot;1&quot; isBreak=&quot;0&quot; itemNo=&quot;2&quot; subItemNo=&quot;0&quot; topic=&quot;Termine&quot; agendaSlideId=&quot;2411dccd-e622-48bf-8122-59e81a9fdc59&quot; sectionId=&quot;{EE92F6E7-C080-4A38-9CCC-2F4437944AA8}&quot; /&gt;&lt;item duration=&quot;30&quot; level=&quot;1&quot; generateAgendaSlide=&quot;1&quot; showAgendaItem=&quot;1&quot; isBreak=&quot;0&quot; itemNo=&quot;3&quot; subItemNo=&quot;0&quot; topic=&quot;Wahlorgane&quot; agendaSlideId=&quot;56dd6bf5-07fe-4484-a612-98f6705c7654&quot; sectionId=&quot;{ACD381AB-3044-4606-9973-8288B9D51548}&quot; /&gt;&lt;item duration=&quot;30&quot; level=&quot;1&quot; generateAgendaSlide=&quot;1&quot; showAgendaItem=&quot;1&quot; isBreak=&quot;0&quot; itemNo=&quot;4&quot; subItemNo=&quot;0&quot; topic=&quot;Wahlbehörden&quot; agendaSlideId=&quot;5817d7e2-7f43-497e-b329-aa5a9f3a2b1f&quot; sectionId=&quot;{7EA31748-B8E8-4268-A538-45906220C37D}&quot; /&gt;&lt;item duration=&quot;30&quot; level=&quot;1&quot; generateAgendaSlide=&quot;1&quot; showAgendaItem=&quot;1&quot; isBreak=&quot;0&quot; itemNo=&quot;5&quot; subItemNo=&quot;0&quot; topic=&quot;Wahlbezirke&quot; agendaSlideId=&quot;87c32203-d93d-4575-970b-3c6e422bd8dc&quot; sectionId=&quot;{F575DE6B-4E08-46F6-AAF6-AD82C0A313B0}&quot; /&gt;&lt;item duration=&quot;30&quot; level=&quot;1&quot; generateAgendaSlide=&quot;1&quot; showAgendaItem=&quot;1&quot; isBreak=&quot;0&quot; itemNo=&quot;6&quot; subItemNo=&quot;0&quot; topic=&quot;Wahlvorschlagsverfahren&quot; agendaSlideId=&quot;6f034f4f-deda-4b5e-8efc-20dd0cdb9f9f&quot; sectionId=&quot;{5473EC54-ACC1-43A0-BC2D-C29277478418}&quot; /&gt;&lt;item duration=&quot;30&quot; level=&quot;1&quot; generateAgendaSlide=&quot;1&quot; showAgendaItem=&quot;1&quot; isBreak=&quot;0&quot; itemNo=&quot;7&quot; subItemNo=&quot;0&quot; topic=&quot;Bekanntmachungen&quot; agendaSlideId=&quot;b2542cc1-95f0-42d8-a7f8-807d2dfafc1d&quot; sectionId=&quot;{A5AE3974-A431-49DB-B27F-808903871D44}&quot; /&gt;&lt;item duration=&quot;30&quot; level=&quot;1&quot; generateAgendaSlide=&quot;1&quot; showAgendaItem=&quot;1&quot; isBreak=&quot;0&quot; itemNo=&quot;8&quot; subItemNo=&quot;0&quot; topic=&quot;Wählerverzeichnis&quot; agendaSlideId=&quot;424a9afb-d889-4e59-bc7f-ada4ed17dd8b&quot; sectionId=&quot;{73684BA2-AAA7-472F-98A6-57B3CB0E8BD8}&quot; /&gt;&lt;item duration=&quot;30&quot; level=&quot;1&quot; generateAgendaSlide=&quot;1&quot; showAgendaItem=&quot;1&quot; isBreak=&quot;0&quot; itemNo=&quot;9&quot; subItemNo=&quot;0&quot; topic=&quot;Wahlbenachrichtigung&quot; agendaSlideId=&quot;ba120bfc-fd2f-47ef-a333-b3f56bcfe09d&quot; sectionId=&quot;{6758FA70-19AE-4798-B330-5C83F3D97FF8}&quot; /&gt;&lt;item duration=&quot;30&quot; level=&quot;1&quot; generateAgendaSlide=&quot;1&quot; showAgendaItem=&quot;1&quot; isBreak=&quot;0&quot; itemNo=&quot;10&quot; subItemNo=&quot;0&quot; topic=&quot;Wahlschein und Briefwahl&quot; agendaSlideId=&quot;c083c1fd-d98f-4041-a8bd-1db9af79f534&quot; sectionId=&quot;{C444D45D-23B9-4027-A0B7-4E8A7621B145}&quot; /&gt;&lt;item duration=&quot;30&quot; level=&quot;1&quot; generateAgendaSlide=&quot;1&quot; showAgendaItem=&quot;1&quot; isBreak=&quot;0&quot; itemNo=&quot;11&quot; subItemNo=&quot;0&quot; topic=&quot;Wahltag und Wahllokal&quot; agendaSlideId=&quot;d73bd08c-fd60-49fb-87fb-96fa64f91a03&quot; sectionId=&quot;{1001F8F1-0FF3-4694-98B8-D76297A88D2A}&quot; /&gt;&lt;item duration=&quot;30&quot; level=&quot;1&quot; generateAgendaSlide=&quot;1&quot; showAgendaItem=&quot;1&quot; isBreak=&quot;0&quot; itemNo=&quot;12&quot; subItemNo=&quot;0&quot; topic=&quot;Ergebnisermittlung im Wahlvorstand&quot; agendaSlideId=&quot;49688a4b-e9f4-431a-ba12-1e3323a2c79e&quot; sectionId=&quot;{C60926D9-CF9F-49F0-9484-2F630AA3262F}&quot; /&gt;&lt;item duration=&quot;30&quot; level=&quot;1&quot; generateAgendaSlide=&quot;1&quot; showAgendaItem=&quot;1&quot; isBreak=&quot;0&quot; itemNo=&quot;13&quot; subItemNo=&quot;0&quot; topic=&quot;Ergebnisermittlung in der Gemeinde&quot; agendaSlideId=&quot;03160258-5037-4434-95fb-de86ebb47a33&quot; sectionId=&quot;{6DCC995C-78FF-445A-BE80-88E1E4432C80}&quot; /&gt;&lt;item duration=&quot;30&quot; level=&quot;1&quot; generateAgendaSlide=&quot;1&quot; showAgendaItem=&quot;1&quot; isBreak=&quot;0&quot; itemNo=&quot;14&quot; subItemNo=&quot;0&quot; topic=&quot;Aufgaben nach der Wahl&quot; agendaSlideId=&quot;3798b89f-7d7c-4096-849d-340784dc1910&quot; sectionId=&quot;{A06F8E2A-25A2-48B1-8C99-CF0938FD0292}&quot; /&gt;&lt;item duration=&quot;30&quot; level=&quot;1&quot; generateAgendaSlide=&quot;1&quot; showAgendaItem=&quot;1&quot; isBreak=&quot;0&quot; itemNo=&quot;15&quot; subItemNo=&quot;0&quot; topic=&quot;Präsentation&quot; agendaSlideId=&quot;1d8fa391-5a8f-4277-b1b0-6ced668067ef&quot; sectionId=&quot;{0ABEF190-D311-4F02-BA6E-F6319B5A01D8}&quot; /&gt;&lt;item duration=&quot;30&quot; level=&quot;1&quot; generateAgendaSlide=&quot;1&quot; showAgendaItem=&quot;1&quot; isBreak=&quot;0&quot; itemNo=&quot;16&quot; subItemNo=&quot;0&quot; topic=&quot;Hilfsmittel&quot; agendaSlideId=&quot;91edc1fb-a436-4c6a-8848-bc2234f0a1d4&quot; sectionId=&quot;{2D931086-0A8D-4EAD-981A-684F5FB82165}&quot; /&gt;&lt;item duration=&quot;30&quot; level=&quot;1&quot; generateAgendaSlide=&quot;1&quot; showAgendaItem=&quot;1&quot; isBreak=&quot;0&quot; itemNo=&quot;17&quot; subItemNo=&quot;0&quot; topic=&quot;Erfahrungsaustausch,&amp;#xD;&amp;#xA;Fragen &amp;amp; Antworten&quot; agendaSlideId=&quot;b7b0c1d1-c671-4f78-9a58-288b2aae322e&quot; sectionId=&quot;{8A4F7335-6069-4B16-82E3-8532080E061D}&quot; /&gt;&lt;item duration=&quot;30&quot; level=&quot;1&quot; generateAgendaSlide=&quot;1&quot; showAgendaItem=&quot;1&quot; isBreak=&quot;0&quot; itemNo=&quot;18&quot; subItemNo=&quot;0&quot; topic=&quot;Aufgaben &amp;amp; Beispiele&quot; agendaSlideId=&quot;e38fcc51-34be-4f9f-a520-dcf53977b049&quot; sectionId=&quot;{04B162EB-66BA-4D79-BFF5-55F6265DA869}&quot; /&gt;&lt;/items&gt;&lt;/agenda&gt;&lt;/contents&gt;&lt;/ee4p&gt;"/>
  <p:tag name="EE4P_AGENDAWIZARD_UPDATEPAGENUMBERS" val="1"/>
</p:tagLst>
</file>

<file path=ppt/theme/theme1.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TaxCatchAll xmlns="1e030bf1-ff66-42fc-bd94-b92dd0135ff6" xsi:nil="true"/>
    <lcf76f155ced4ddcb4097134ff3c332f xmlns="00bd7b26-9085-4bf3-ac0c-8b3f2d7953a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2A8648D5EABCC44AEA9665131A0A0B0" ma:contentTypeVersion="14" ma:contentTypeDescription="Ein neues Dokument erstellen." ma:contentTypeScope="" ma:versionID="fb18f47c422f7d9ff240e3b87e02e96d">
  <xsd:schema xmlns:xsd="http://www.w3.org/2001/XMLSchema" xmlns:xs="http://www.w3.org/2001/XMLSchema" xmlns:p="http://schemas.microsoft.com/office/2006/metadata/properties" xmlns:ns2="00bd7b26-9085-4bf3-ac0c-8b3f2d7953aa" xmlns:ns3="1e030bf1-ff66-42fc-bd94-b92dd0135ff6" targetNamespace="http://schemas.microsoft.com/office/2006/metadata/properties" ma:root="true" ma:fieldsID="ff2501d1d7faf2d3c765ba555403ab6c" ns2:_="" ns3:_="">
    <xsd:import namespace="00bd7b26-9085-4bf3-ac0c-8b3f2d7953aa"/>
    <xsd:import namespace="1e030bf1-ff66-42fc-bd94-b92dd0135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d7b26-9085-4bf3-ac0c-8b3f2d795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05bedb98-d7f3-4cf6-bd82-f023648257c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030bf1-ff66-42fc-bd94-b92dd0135ff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6146237-87db-408a-8ebe-257552c13a0d}" ma:internalName="TaxCatchAll" ma:showField="CatchAllData" ma:web="1e030bf1-ff66-42fc-bd94-b92dd0135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4C6C7-147F-4425-9C27-620D79ADBD84}">
  <ds:schemaRefs>
    <ds:schemaRef ds:uri="http://schemas.microsoft.com/sharepoint/v3/contenttype/forms"/>
  </ds:schemaRefs>
</ds:datastoreItem>
</file>

<file path=customXml/itemProps2.xml><?xml version="1.0" encoding="utf-8"?>
<ds:datastoreItem xmlns:ds="http://schemas.openxmlformats.org/officeDocument/2006/customXml" ds:itemID="{8F39FA65-CB88-4945-9148-C7B86C7FB2B6}">
  <ds:schemaRefs>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35F572B-CAB3-450E-870E-32BC2B3FB138}"/>
</file>

<file path=docProps/app.xml><?xml version="1.0" encoding="utf-8"?>
<Properties xmlns="http://schemas.openxmlformats.org/officeDocument/2006/extended-properties" xmlns:vt="http://schemas.openxmlformats.org/officeDocument/2006/docPropsVTypes">
  <Template/>
  <TotalTime>0</TotalTime>
  <Words>5011</Words>
  <Application>Microsoft Office PowerPoint</Application>
  <PresentationFormat>Benutzerdefiniert</PresentationFormat>
  <Paragraphs>485</Paragraphs>
  <Slides>80</Slides>
  <Notes>80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80</vt:i4>
      </vt:variant>
    </vt:vector>
  </HeadingPairs>
  <TitlesOfParts>
    <vt:vector size="87" baseType="lpstr">
      <vt:lpstr>Arial</vt:lpstr>
      <vt:lpstr>Calibri</vt:lpstr>
      <vt:lpstr>Daniel</vt:lpstr>
      <vt:lpstr>Helvetica</vt:lpstr>
      <vt:lpstr>Helvetica Neue lt std </vt:lpstr>
      <vt:lpstr>HelveticaNeueLT Com 65 Md</vt:lpstr>
      <vt:lpstr>MASTER</vt:lpstr>
      <vt:lpstr>Wahlschulung  19. Landtagswahl in Bayern am 8. Oktober 2023   Briefwahlvorstände</vt:lpstr>
      <vt:lpstr>Inhaltsverzeichnis</vt:lpstr>
      <vt:lpstr>Inhaltsverzeichnis</vt:lpstr>
      <vt:lpstr>Inhaltsverzeichnis</vt:lpstr>
      <vt:lpstr>1. Allgemeines</vt:lpstr>
      <vt:lpstr>2. Briefwahlvorstand</vt:lpstr>
      <vt:lpstr>3. Wahlunterlagen</vt:lpstr>
      <vt:lpstr>3. Wahlunterlagen</vt:lpstr>
      <vt:lpstr>PowerPoint-Präsentation</vt:lpstr>
      <vt:lpstr>4. Allgemeine Vorbereitungen</vt:lpstr>
      <vt:lpstr>5. Anwesenheitspflicht, Beschlussfähigkeit</vt:lpstr>
      <vt:lpstr>6. Öffentlichkeit, Wahlwerbung</vt:lpstr>
      <vt:lpstr>7. Ordnungsmaßnahmen</vt:lpstr>
      <vt:lpstr>8. Zählung, Vorprüfung</vt:lpstr>
      <vt:lpstr>9. Zulassung Wahlbriefe</vt:lpstr>
      <vt:lpstr>10. Zurückweisungsgründe Wahlbriefe</vt:lpstr>
      <vt:lpstr>10. Zurückweisungsgründe Wahlbriefe</vt:lpstr>
      <vt:lpstr>11. Beschlussfassung zu Wahlbriefen</vt:lpstr>
      <vt:lpstr>PowerPoint-Präsentation</vt:lpstr>
      <vt:lpstr>12. Ermittlung des Briefwahlergebnisses</vt:lpstr>
      <vt:lpstr>13. Ermittlung der Zahl der Wähler</vt:lpstr>
      <vt:lpstr>14. Öffnen der Stimmzettelumschläge</vt:lpstr>
      <vt:lpstr>14. Stimmzettel und Stapelbildung</vt:lpstr>
      <vt:lpstr>14.2 Stimmzettel und Stapelbildung</vt:lpstr>
      <vt:lpstr>14. Stimmzettel und Stapelbildung</vt:lpstr>
      <vt:lpstr>14. Stimmzettel und Stapelbildung</vt:lpstr>
      <vt:lpstr>14. Stimmzettel und Stapelbildung</vt:lpstr>
      <vt:lpstr>14. Stimmzettel und Stapelbildung</vt:lpstr>
      <vt:lpstr>14. Stimmzettel und Stapelbildung</vt:lpstr>
      <vt:lpstr>14. Stimmzettel und Stapelbildung</vt:lpstr>
      <vt:lpstr>14. Stimmzettel und Stapelbildung</vt:lpstr>
      <vt:lpstr>14. Stimmzettel und Stapelbildung</vt:lpstr>
      <vt:lpstr>14. Stimmzettelbeispiel 1</vt:lpstr>
      <vt:lpstr>14. Stimmzettelbeispiel 2</vt:lpstr>
      <vt:lpstr>14. Stimmzettelbeispiel 3</vt:lpstr>
      <vt:lpstr>14. Stimmzettelbeispiel 4</vt:lpstr>
      <vt:lpstr>14. Stimmzettelbeispiel 5</vt:lpstr>
      <vt:lpstr>14. Stimmzettelbeispiel 6</vt:lpstr>
      <vt:lpstr>14. Stimmzettelbeispiel 7</vt:lpstr>
      <vt:lpstr>14. Stimmzettelbeispiel 8</vt:lpstr>
      <vt:lpstr>14. Stimmzettel und Stapelbildung</vt:lpstr>
      <vt:lpstr>14. Stimmzettelbeispiel 9</vt:lpstr>
      <vt:lpstr>14. Stimmzettelbeispiel 10</vt:lpstr>
      <vt:lpstr>14. Stimmzettel und Stapelbildung</vt:lpstr>
      <vt:lpstr>14. Stimmzettelbeispiel 11</vt:lpstr>
      <vt:lpstr>14. Stimmzettelbeispiel 12</vt:lpstr>
      <vt:lpstr>14. Stimmzettelbeispiel 13</vt:lpstr>
      <vt:lpstr>14. Stimmzettelbeispiel 14</vt:lpstr>
      <vt:lpstr>14. Stimmzettelbeispiel 15</vt:lpstr>
      <vt:lpstr>14. Stimmzettel und Stapelbildung</vt:lpstr>
      <vt:lpstr>15. Zählen der Stimmen in Arbeitsgruppen</vt:lpstr>
      <vt:lpstr>15. Zählen der Stimmen in Arbeitsgruppen</vt:lpstr>
      <vt:lpstr>15. Zählen der Stimmen in Arbeitsgruppen</vt:lpstr>
      <vt:lpstr>15. Zählen der Stimmen in Arbeitsgruppen</vt:lpstr>
      <vt:lpstr>15. Zählen der Stimmen in Arbeitsgruppen</vt:lpstr>
      <vt:lpstr>15. Zählen der Stimmen in Arbeitsgruppen</vt:lpstr>
      <vt:lpstr>15. Zählen der Stimmen in Arbeitsgruppen</vt:lpstr>
      <vt:lpstr>15. Zählen der Stimmen in Arbeitsgruppen</vt:lpstr>
      <vt:lpstr>15. Zählen der Stimmen in Arbeitsgruppen</vt:lpstr>
      <vt:lpstr>15. Zählen der Stimmen in Arbeitsgruppen</vt:lpstr>
      <vt:lpstr>16. Erste Schnellmeldung</vt:lpstr>
      <vt:lpstr>17. Auswertung Zweitstimmen nach Bewerbern</vt:lpstr>
      <vt:lpstr>17. Auswertung Zweitstimmen nach Bewerbern</vt:lpstr>
      <vt:lpstr>17. Auswertung Zweitstimmen nach Bewerbern</vt:lpstr>
      <vt:lpstr>17. Auswertung Zweitstimmen nach Bewerbern</vt:lpstr>
      <vt:lpstr>17. Auswertung Zweitstimmen nach Bewerbern</vt:lpstr>
      <vt:lpstr>17. Auswertung Zweitstimmen nach Bewerbern</vt:lpstr>
      <vt:lpstr>17. Auswertung Zweitstimmen nach Bewerbern</vt:lpstr>
      <vt:lpstr>18. Eintragung in die Briefwahlniederschrift</vt:lpstr>
      <vt:lpstr>18. Eintragung in die Briefwahlniederschrift</vt:lpstr>
      <vt:lpstr>18. Eintragung in die Briefwahlniederschrift</vt:lpstr>
      <vt:lpstr>18. Eintragung in die Briefwahlniederschrift</vt:lpstr>
      <vt:lpstr>19. Ergebnisfeststellung und Bekanntmachung</vt:lpstr>
      <vt:lpstr>20. Abschluss der Arbeiten</vt:lpstr>
      <vt:lpstr>20. Abschluss der Arbeiten</vt:lpstr>
      <vt:lpstr>21. Ablieferung der Briefwahlunterlagen</vt:lpstr>
      <vt:lpstr>21. Ablieferung der Wahlunterlagen</vt:lpstr>
      <vt:lpstr>22. Hinweise zur Auswertung der Bezirkswahl</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Wahlschulung LTW-BY18</dc:title>
  <dc:creator>MC4PM</dc:creator>
  <cp:lastModifiedBy>Christina Vogl</cp:lastModifiedBy>
  <cp:revision>555</cp:revision>
  <cp:lastPrinted>2017-06-17T11:41:05Z</cp:lastPrinted>
  <dcterms:created xsi:type="dcterms:W3CDTF">2013-06-07T17:22:34Z</dcterms:created>
  <dcterms:modified xsi:type="dcterms:W3CDTF">2023-07-17T08:20:24Z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2013-06-06T00:00:00Z</vt:filetime>
  </property>
  <property fmtid="{D5CDD505-2E9C-101B-9397-08002B2CF9AE}" pid="3" name="LastSaved">
    <vt:filetime>2013-06-07T00:00:00Z</vt:filetime>
  </property>
  <property fmtid="{D5CDD505-2E9C-101B-9397-08002B2CF9AE}" pid="4" name="ContentTypeId">
    <vt:lpwstr>0x010100FFD1B7158863624887AE105A91857DE8</vt:lpwstr>
  </property>
</Properties>
</file>